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3" r:id="rId2"/>
    <p:sldId id="327" r:id="rId3"/>
    <p:sldId id="333" r:id="rId4"/>
    <p:sldId id="560" r:id="rId5"/>
    <p:sldId id="566" r:id="rId6"/>
    <p:sldId id="570" r:id="rId7"/>
    <p:sldId id="571" r:id="rId8"/>
    <p:sldId id="572" r:id="rId9"/>
    <p:sldId id="339" r:id="rId10"/>
    <p:sldId id="561" r:id="rId11"/>
    <p:sldId id="354" r:id="rId12"/>
    <p:sldId id="537" r:id="rId13"/>
    <p:sldId id="416" r:id="rId14"/>
    <p:sldId id="417" r:id="rId15"/>
    <p:sldId id="492" r:id="rId16"/>
    <p:sldId id="567" r:id="rId17"/>
    <p:sldId id="565" r:id="rId18"/>
    <p:sldId id="562" r:id="rId19"/>
    <p:sldId id="564" r:id="rId20"/>
    <p:sldId id="539" r:id="rId21"/>
    <p:sldId id="541" r:id="rId22"/>
    <p:sldId id="568" r:id="rId23"/>
    <p:sldId id="543" r:id="rId24"/>
    <p:sldId id="545" r:id="rId25"/>
    <p:sldId id="547" r:id="rId26"/>
    <p:sldId id="548" r:id="rId27"/>
    <p:sldId id="552" r:id="rId28"/>
    <p:sldId id="553" r:id="rId29"/>
    <p:sldId id="554" r:id="rId30"/>
    <p:sldId id="555" r:id="rId31"/>
    <p:sldId id="557" r:id="rId32"/>
    <p:sldId id="569" r:id="rId33"/>
    <p:sldId id="558" r:id="rId34"/>
    <p:sldId id="559" r:id="rId35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152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3382" y="1356171"/>
            <a:ext cx="3037178" cy="1808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47445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0105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51594"/>
            <a:ext cx="2434962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Set, cont’d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93449" y="324472"/>
            <a:ext cx="3552254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 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follows.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412278" y="751335"/>
            <a:ext cx="3366365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triangle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 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literals),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labeled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 additional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opposite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literals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goal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clauses.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2" y="1889439"/>
            <a:ext cx="4151440" cy="14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6" y="2038593"/>
            <a:ext cx="3402655" cy="117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8503" y="356394"/>
            <a:ext cx="2537105" cy="203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31357" y="790076"/>
            <a:ext cx="370612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touches 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 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1357" y="1777010"/>
            <a:ext cx="379969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24923" y="2394612"/>
            <a:ext cx="3712555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508585"/>
            <a:ext cx="3797378" cy="15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54" y="1067550"/>
            <a:ext cx="1713341" cy="160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2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287456"/>
            <a:ext cx="98424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14876" y="630362"/>
            <a:ext cx="3727511" cy="133882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3Sat. 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 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instances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deﬁnition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clauses).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98342" y="2108994"/>
            <a:ext cx="3760581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Consequently,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 undergoes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target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 kept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unchanged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8294" y="280194"/>
            <a:ext cx="98424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99256" y="606235"/>
            <a:ext cx="3684175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words,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diagram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identity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53611" y="1194594"/>
            <a:ext cx="3573179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establishing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NP-complete: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 NP-complete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NP-complete 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8272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1047" y="95321"/>
            <a:ext cx="2003690" cy="203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3475" y="365947"/>
            <a:ext cx="3643777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Outline of the basic idea: First,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 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 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41142" y="966111"/>
            <a:ext cx="361291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(Boolean)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five different types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36457" y="1616321"/>
            <a:ext cx="3795998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896" dirty="0" smtClean="0"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tabLst/>
            </a:pP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2.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tabLst/>
            </a:pP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3. 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labeled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</a:p>
          <a:p>
            <a:pPr>
              <a:tabLst/>
            </a:pP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Unknown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labeled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“?”.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185454" y="2887538"/>
            <a:ext cx="366286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gate.</a:t>
            </a:r>
          </a:p>
          <a:p>
            <a:pPr>
              <a:lnSpc>
                <a:spcPts val="700"/>
              </a:lnSpc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8272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306" y="304385"/>
            <a:ext cx="254069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" y="602870"/>
            <a:ext cx="1562893" cy="12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0" y="2075087"/>
            <a:ext cx="2484706" cy="90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06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-114137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458" y="404412"/>
            <a:ext cx="254069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 (cont.)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23520" y="889794"/>
            <a:ext cx="3685075" cy="16132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Any polynomial algorithm can be rendered as a circuit,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whose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input gates encode the input to the algorithm.</a:t>
            </a:r>
          </a:p>
          <a:p>
            <a:pPr>
              <a:tabLst/>
            </a:pPr>
            <a:endParaRPr lang="en-US" altLang="zh-CN" sz="1200" dirty="0" smtClean="0">
              <a:solidFill>
                <a:srgbClr val="0070C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satisfying truth assignments to the unknown inputs of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 are in one-to-one correspondence with the solutions of instance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of problem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34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158723"/>
            <a:ext cx="161736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Unsolvable Problems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76234" y="363281"/>
            <a:ext cx="3872866" cy="30383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least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NP-complete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 can be solved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 some algorithm—the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trouble is that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algorithm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 be exponential.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turns out there are perfectly decent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computational problems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 no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 exist at all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  <a:p>
            <a:pPr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famous problem of this sort is an arithmetical version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SAT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 equation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many variables,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perhaps</a:t>
            </a:r>
          </a:p>
          <a:p>
            <a:pPr algn="ctr"/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yz + 2y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 − 7xy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altLang="zh-CN" sz="1200" b="1" i="1" dirty="0" smtClean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endParaRPr lang="en-US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itchFamily="18" charset="0"/>
            </a:endParaRPr>
          </a:p>
          <a:p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are there integer values of </a:t>
            </a:r>
            <a:r>
              <a:rPr lang="en-US" altLang="zh-CN" sz="1200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x, y, z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that satisfy it?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There is no algorithm that solves this problem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. Such problems are called 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unsolvable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.</a:t>
            </a:r>
            <a:endParaRPr lang="zh-CN" altLang="zh-CN" sz="120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itchFamily="18" charset="0"/>
            </a:endParaRP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1584" y="1360676"/>
            <a:ext cx="319959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Coping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NP-completeness</a:t>
            </a:r>
          </a:p>
        </p:txBody>
      </p:sp>
    </p:spTree>
    <p:extLst>
      <p:ext uri="{BB962C8B-B14F-4D97-AF65-F5344CB8AC3E}">
        <p14:creationId xmlns:p14="http://schemas.microsoft.com/office/powerpoint/2010/main" val="172538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8281" y="1293348"/>
            <a:ext cx="332289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eductions for NP-Complete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8140" y="1346994"/>
            <a:ext cx="218162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Intelligent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exhaustive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44741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5934" y="227555"/>
            <a:ext cx="276011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Backtracking: Abstract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64278" y="500637"/>
            <a:ext cx="3562512" cy="9694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often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reject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portion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backtracking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quickly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declares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outcomes: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64278" y="1480293"/>
            <a:ext cx="3133871" cy="8771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Failure: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2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ct val="150000"/>
              </a:lnSpc>
              <a:tabLst/>
            </a:pP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Success: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found.</a:t>
            </a:r>
          </a:p>
          <a:p>
            <a:pPr>
              <a:lnSpc>
                <a:spcPct val="150000"/>
              </a:lnSpc>
              <a:tabLst/>
            </a:pP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Uncertainty.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35934" y="2400561"/>
            <a:ext cx="3281796" cy="7155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declares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failure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empty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clause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 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clauses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uncertainty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otherwise.</a:t>
            </a:r>
          </a:p>
          <a:p>
            <a:pPr>
              <a:lnSpc>
                <a:spcPts val="9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3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757" y="120455"/>
            <a:ext cx="147745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Backtracking: SAT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6" y="302650"/>
            <a:ext cx="3675275" cy="35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5" y="740860"/>
            <a:ext cx="838200" cy="56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53" y="621250"/>
            <a:ext cx="1018864" cy="80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2" y="1575594"/>
            <a:ext cx="3256380" cy="15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16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700" y="242176"/>
            <a:ext cx="227947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Abstract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58976" y="504083"/>
            <a:ext cx="1846659" cy="159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P0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33812" y="685800"/>
            <a:ext cx="2911053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P0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subproblems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nonempty: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51203" y="1118795"/>
            <a:ext cx="3398366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u="sng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subproblem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</a:p>
          <a:p>
            <a:pPr>
              <a:tabLst/>
            </a:pPr>
            <a:r>
              <a:rPr lang="en-US" altLang="zh-CN" sz="1200" u="sng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expand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smaller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subproblems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P1,P2,...,Pk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Pi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02720" y="1818289"/>
            <a:ext cx="355385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u="sng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test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Pi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succeeds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halt and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10651" y="1967048"/>
            <a:ext cx="203100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u="sng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test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Pi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fails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discard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Pi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else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Pi</a:t>
            </a:r>
            <a:r>
              <a:rPr lang="en-US" altLang="zh-CN" sz="1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94434" y="2406011"/>
            <a:ext cx="2309928" cy="1495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nnounce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solution.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13711" y="2642394"/>
            <a:ext cx="3983848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 within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85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7903" y="356394"/>
            <a:ext cx="146354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Branch-and-bound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1803" y="641287"/>
            <a:ext cx="3536888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principle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optimization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57903" y="1299735"/>
            <a:ext cx="355618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concreteness,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 follow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pattern.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51803" y="1996075"/>
            <a:ext cx="3430004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partial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 (cost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1299296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0576" y="251185"/>
            <a:ext cx="146354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Branch-and-bound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46655" y="661194"/>
            <a:ext cx="3524586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basis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eliminating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method.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0576" y="1335585"/>
            <a:ext cx="353104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subproblem,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exceeds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 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encountered.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unknown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computable.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32869" y="2427539"/>
            <a:ext cx="3180358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quick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lower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56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4802" y="129464"/>
            <a:ext cx="318651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Branch-and-bound: Abstract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70656" y="438023"/>
            <a:ext cx="1859483" cy="159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P0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76667" y="586239"/>
            <a:ext cx="2911053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P0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subproblems</a:t>
            </a:r>
          </a:p>
          <a:p>
            <a:pPr>
              <a:tabLst/>
            </a:pP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bestSoFar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75619" y="1083180"/>
            <a:ext cx="1869101" cy="159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nonempty: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09069" y="1239404"/>
            <a:ext cx="3007233" cy="1572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u="sng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(partial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81604" y="1396564"/>
            <a:ext cx="1457130" cy="159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29490" y="1575594"/>
            <a:ext cx="3116238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u="sng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P1,P2,...,Pk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498642" y="1991092"/>
            <a:ext cx="3092156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 so far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u="sng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lowerBound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&lt;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bestSoFar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42302" y="2870994"/>
            <a:ext cx="1091196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bestSoFar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43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01100" y="1358899"/>
            <a:ext cx="20437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Approximation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801862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2812" y="280194"/>
            <a:ext cx="177446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72812" y="675365"/>
            <a:ext cx="3912644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maximization 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dealing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 as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TSP.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374014" y="1968798"/>
            <a:ext cx="362262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OPT(</a:t>
            </a:r>
            <a:r>
              <a:rPr lang="en-US" altLang="zh-CN" sz="1200" i="1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denotes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(beneﬁt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81815" y="2642394"/>
            <a:ext cx="291753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integer.</a:t>
            </a:r>
          </a:p>
        </p:txBody>
      </p:sp>
    </p:spTree>
    <p:extLst>
      <p:ext uri="{BB962C8B-B14F-4D97-AF65-F5344CB8AC3E}">
        <p14:creationId xmlns:p14="http://schemas.microsoft.com/office/powerpoint/2010/main" val="131546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03994"/>
            <a:ext cx="4569144" cy="24134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 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Approximation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ratio</a:t>
            </a:r>
            <a:endParaRPr lang="en-US" altLang="zh-CN" sz="1400" b="1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greedy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cover: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greedy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quickly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cardinality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      OPT(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log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 smtClean="0"/>
              <a:t>	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approximation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 Suppose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which, 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approximation ratio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932656" y="2566194"/>
            <a:ext cx="146514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393700" algn="l"/>
              </a:tabLst>
            </a:pPr>
            <a:r>
              <a:rPr lang="en-US" altLang="zh-CN" sz="1200" dirty="0" smtClean="0">
                <a:solidFill>
                  <a:srgbClr val="FF0000"/>
                </a:solidFill>
              </a:rPr>
              <a:t>α</a:t>
            </a:r>
            <a:r>
              <a:rPr lang="en-US" altLang="zh-CN" sz="1200" baseline="-25000" dirty="0" smtClean="0">
                <a:solidFill>
                  <a:srgbClr val="FF0000"/>
                </a:solidFill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max 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 </a:t>
            </a:r>
            <a:r>
              <a:rPr lang="en-US" altLang="zh-CN" sz="1200" b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/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OPT(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>
                <a:tab pos="393700" algn="l"/>
              </a:tabLst>
            </a:pPr>
            <a:r>
              <a:rPr lang="en-US" altLang="zh-CN" sz="1200" i="1" dirty="0" smtClean="0"/>
              <a:t>	</a:t>
            </a:r>
            <a:r>
              <a:rPr lang="en-US" altLang="zh-CN" sz="9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5192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3963" y="-842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58" y="203994"/>
            <a:ext cx="2794035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(s,t)-Path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08511" y="661194"/>
            <a:ext cx="317875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passes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47758" y="1270794"/>
            <a:ext cx="3740932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closely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(s,t)-Path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78915" y="2185194"/>
            <a:ext cx="387794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)-Path?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7270" y="203994"/>
            <a:ext cx="3543149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endParaRPr lang="en-US" altLang="zh-CN" sz="1400" b="1" dirty="0" smtClean="0"/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1000"/>
              </a:lnSpc>
            </a:pPr>
            <a:endParaRPr lang="en-US" altLang="zh-CN" sz="1200" dirty="0" smtClean="0"/>
          </a:p>
          <a:p>
            <a:pPr>
              <a:lnSpc>
                <a:spcPts val="1200"/>
              </a:lnSpc>
              <a:tabLst>
                <a:tab pos="254000" algn="l"/>
              </a:tabLst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NP-hard.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70656" y="932077"/>
            <a:ext cx="533400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Goal: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880355" y="932077"/>
            <a:ext cx="2707472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⊆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touches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edge.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33" y="1804194"/>
            <a:ext cx="135511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058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152" y="369382"/>
            <a:ext cx="204979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70656" y="708968"/>
            <a:ext cx="649217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7434" y="889794"/>
            <a:ext cx="370125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87434" y="1301351"/>
            <a:ext cx="649217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57607" y="1488132"/>
            <a:ext cx="3683701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83311" y="1734028"/>
            <a:ext cx="596766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78491" y="1959283"/>
            <a:ext cx="3467744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 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63851" y="2454774"/>
            <a:ext cx="596766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70656" y="2686188"/>
            <a:ext cx="3657604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endpoints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maximal matching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cover.</a:t>
            </a:r>
          </a:p>
        </p:txBody>
      </p:sp>
    </p:spTree>
    <p:extLst>
      <p:ext uri="{BB962C8B-B14F-4D97-AF65-F5344CB8AC3E}">
        <p14:creationId xmlns:p14="http://schemas.microsoft.com/office/powerpoint/2010/main" val="3141471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781" y="293113"/>
            <a:ext cx="204979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1"/>
              <p:cNvSpPr txBox="1"/>
              <p:nvPr/>
            </p:nvSpPr>
            <p:spPr>
              <a:xfrm>
                <a:off x="199101" y="475929"/>
                <a:ext cx="3701256" cy="784830"/>
              </a:xfrm>
              <a:prstGeom prst="rect">
                <a:avLst/>
              </a:prstGeom>
              <a:noFill/>
            </p:spPr>
            <p:txBody>
              <a:bodyPr wrap="square" lIns="0" tIns="0" rIns="0" rtlCol="0">
                <a:spAutoFit/>
              </a:bodyPr>
              <a:lstStyle/>
              <a:p>
                <a:pPr>
                  <a:tabLst/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 better approximation algorithm for vertex cover in</a:t>
                </a:r>
              </a:p>
              <a:p>
                <a:pPr>
                  <a:tabLst/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 </a:t>
                </a:r>
                <a:r>
                  <a:rPr lang="en-US" altLang="zh-CN" sz="12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G</a:t>
                </a:r>
                <a:r>
                  <a:rPr lang="en-US" altLang="zh-CN" sz="12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(</a:t>
                </a:r>
                <a:r>
                  <a:rPr lang="en-US" altLang="zh-CN" sz="12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</a:t>
                </a:r>
                <a:r>
                  <a:rPr lang="en-US" altLang="zh-CN" sz="12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, </a:t>
                </a:r>
                <a:r>
                  <a:rPr lang="en-US" altLang="zh-CN" sz="12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E</a:t>
                </a:r>
                <a:r>
                  <a:rPr lang="en-US" altLang="zh-CN" sz="12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):</a:t>
                </a:r>
                <a:endParaRPr lang="en-US" altLang="zh-CN" sz="1200" dirty="0">
                  <a:solidFill>
                    <a:srgbClr val="000000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tabLst/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       </a:t>
                </a:r>
                <a:r>
                  <a:rPr lang="en-US" altLang="zh-CN" sz="1200" dirty="0" smtClean="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Find a maximal mat</a:t>
                </a:r>
                <a:r>
                  <a:rPr lang="en-US" altLang="zh-CN" sz="1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ch</a:t>
                </a:r>
                <a:r>
                  <a:rPr lang="en-US" altLang="zh-CN" sz="1200" dirty="0" smtClean="0">
                    <a:solidFill>
                      <a:srgbClr val="00000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ing </a:t>
                </a:r>
                <a:r>
                  <a:rPr lang="en-US" altLang="zh-CN" sz="1200" i="1" dirty="0" smtClean="0">
                    <a:solidFill>
                      <a:schemeClr val="tx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, </a:t>
                </a:r>
                <a:r>
                  <a:rPr lang="en-US" altLang="zh-CN" sz="1200" i="1" dirty="0" smtClean="0">
                    <a:solidFill>
                      <a:schemeClr val="tx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1200" i="1">
                        <a:latin typeface="Cambria Math"/>
                      </a:rPr>
                      <m:t>⊆</m:t>
                    </m:r>
                    <m:r>
                      <a:rPr lang="en-US" altLang="zh-CN" sz="1200" i="1">
                        <a:latin typeface="Cambria Math"/>
                      </a:rPr>
                      <m:t>𝐸</m:t>
                    </m:r>
                    <m:r>
                      <a:rPr lang="en-US" altLang="zh-CN" sz="1200" i="1">
                        <a:latin typeface="Cambria Math"/>
                      </a:rPr>
                      <m:t>  </m:t>
                    </m:r>
                  </m:oMath>
                </a14:m>
                <a:endParaRPr lang="en-US" altLang="zh-CN" sz="12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>
                  <a:tabLst/>
                </a:pPr>
                <a:r>
                  <a:rPr lang="en-US" altLang="zh-CN" sz="1200" dirty="0"/>
                  <a:t> </a:t>
                </a:r>
                <a:r>
                  <a:rPr lang="en-US" altLang="zh-CN" sz="1200" dirty="0" smtClean="0"/>
                  <a:t>       </a:t>
                </a:r>
                <a:r>
                  <a:rPr lang="en-US" altLang="zh-CN" sz="1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Return </a:t>
                </a:r>
                <a:r>
                  <a:rPr lang="en-US" altLang="zh-CN" sz="1200" i="1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</a:t>
                </a:r>
                <a:r>
                  <a:rPr lang="en-US" altLang="zh-CN" sz="1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= { all endpoints of edges in </a:t>
                </a:r>
                <a:r>
                  <a:rPr lang="en-US" altLang="zh-CN" sz="1200" i="1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</a:t>
                </a:r>
                <a:r>
                  <a:rPr lang="en-US" altLang="zh-CN" sz="1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}</a:t>
                </a:r>
                <a:endParaRPr lang="en-US" altLang="zh-CN" sz="12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>
          <p:sp>
            <p:nvSpPr>
              <p:cNvPr id="38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1" y="475929"/>
                <a:ext cx="3701256" cy="784830"/>
              </a:xfrm>
              <a:prstGeom prst="rect">
                <a:avLst/>
              </a:prstGeom>
              <a:blipFill>
                <a:blip r:embed="rId2"/>
                <a:stretch>
                  <a:fillRect l="-2636" t="-6202" r="-214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1"/>
          <p:cNvSpPr txBox="1"/>
          <p:nvPr/>
        </p:nvSpPr>
        <p:spPr>
          <a:xfrm>
            <a:off x="163207" y="1423194"/>
            <a:ext cx="4397486" cy="18928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 through we have no way of finding the best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cover,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 find another structure, a maximal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with two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 properties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1. Its size gives us a low bound on the optimal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cover.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2. It can be used to build a vertex cover, whose size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related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that of the optimal cover using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above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have an approximation ratio </a:t>
            </a:r>
            <a:r>
              <a:rPr lang="en-US" altLang="zh-CN" sz="1200" dirty="0">
                <a:solidFill>
                  <a:srgbClr val="FF0000"/>
                </a:solidFill>
              </a:rPr>
              <a:t>α</a:t>
            </a:r>
            <a:r>
              <a:rPr lang="en-US" altLang="zh-CN" sz="1200" baseline="-25000" dirty="0">
                <a:solidFill>
                  <a:srgbClr val="FF0000"/>
                </a:solidFill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max 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 </a:t>
            </a:r>
            <a:r>
              <a:rPr lang="en-US" altLang="zh-CN" sz="1200" b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/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OPT(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 ≤ 2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9684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33729" y="1358899"/>
            <a:ext cx="168469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Local search heuristi</a:t>
            </a:r>
            <a:r>
              <a:rPr lang="en-US" altLang="zh-CN" sz="14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70903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292" y="283023"/>
            <a:ext cx="74699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Evolution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30491" y="577143"/>
            <a:ext cx="3617747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 the incremental process of introducing small mutation, try them out, and keeping them if they work well. It is called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local search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can be applied to any optimization tasks.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50372" y="1433825"/>
            <a:ext cx="3425618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let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 be any initial solution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while there is some solution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s’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 in the neighborhood of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  for which cost(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’) &lt; cost(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): replace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 by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s’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return </a:t>
            </a:r>
            <a:r>
              <a:rPr lang="en-US" altLang="zh-CN" sz="12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26292" y="2266067"/>
            <a:ext cx="3608244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 each iteration, the current solution is replaced by a better one close to it, in its neighborhood. This neighborhood structure is imposed upon the problem, and is the central design decision in local search.</a:t>
            </a:r>
          </a:p>
        </p:txBody>
      </p:sp>
    </p:spTree>
    <p:extLst>
      <p:ext uri="{BB962C8B-B14F-4D97-AF65-F5344CB8AC3E}">
        <p14:creationId xmlns:p14="http://schemas.microsoft.com/office/powerpoint/2010/main" val="202951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3963" y="-842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7489" y="196280"/>
            <a:ext cx="3371116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(s,t)-Path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err="1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Cycle, cont’d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99233" y="584994"/>
            <a:ext cx="3857623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s,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)-Path 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,E’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 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 t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" y="1654966"/>
            <a:ext cx="3919057" cy="90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4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356394"/>
            <a:ext cx="3505200" cy="4572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" y="1042194"/>
            <a:ext cx="3886200" cy="8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60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5287" y="446278"/>
            <a:ext cx="4274262" cy="245195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0" algn="l"/>
                <a:tab pos="660400" algn="l"/>
              </a:tabLst>
            </a:pP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itself.</a:t>
            </a:r>
          </a:p>
          <a:p>
            <a:pPr>
              <a:tabLst>
                <a:tab pos="254000" algn="l"/>
                <a:tab pos="660400" algn="l"/>
              </a:tabLst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 smtClean="0"/>
              <a:t>	  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xcept 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200" i="1" dirty="0" err="1" smtClean="0"/>
              <a:t>a</a:t>
            </a:r>
            <a:r>
              <a:rPr lang="en-US" altLang="zh-CN" sz="1200" i="1" baseline="-25000" dirty="0" err="1" smtClean="0"/>
              <a:t>i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                 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replaced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clauses,</a:t>
            </a:r>
          </a:p>
          <a:p>
            <a:pPr>
              <a:tabLst>
                <a:tab pos="254000" algn="l"/>
                <a:tab pos="660400" algn="l"/>
              </a:tabLst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660400" algn="l"/>
              </a:tabLst>
            </a:pPr>
            <a:endParaRPr lang="en-US" altLang="zh-CN" sz="1200" dirty="0" smtClean="0"/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200" i="1" dirty="0" err="1" smtClean="0"/>
              <a:t>y</a:t>
            </a:r>
            <a:r>
              <a:rPr lang="en-US" altLang="zh-CN" sz="1200" i="1" baseline="-25000" dirty="0" err="1" smtClean="0"/>
              <a:t>i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variables.</a:t>
            </a:r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 smtClean="0"/>
              <a:t>	 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6" y="1956594"/>
            <a:ext cx="1219200" cy="13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6" y="2207463"/>
            <a:ext cx="3702514" cy="13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4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3362" y="356394"/>
            <a:ext cx="3645678" cy="15542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resulting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>
                <a:tab pos="254000" algn="l"/>
                <a:tab pos="660400" algn="l"/>
              </a:tabLst>
            </a:pP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clearly 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 smtClean="0"/>
              <a:t>	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equivalent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satisﬁability,</a:t>
            </a:r>
          </a:p>
          <a:p>
            <a:pPr>
              <a:tabLst>
                <a:tab pos="254000" algn="l"/>
                <a:tab pos="660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200" i="1" dirty="0" err="1"/>
              <a:t>a</a:t>
            </a:r>
            <a:r>
              <a:rPr lang="en-US" altLang="zh-CN" sz="1200" i="1" baseline="-25000" dirty="0" err="1"/>
              <a:t>i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1" y="2185194"/>
            <a:ext cx="430106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7815" y="280194"/>
            <a:ext cx="1506823" cy="203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23674" y="593421"/>
            <a:ext cx="3672967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restriction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variable appears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clauses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200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37012" y="1302258"/>
            <a:ext cx="3459882" cy="9694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appears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 replace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appearance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x1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appearance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x2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replacing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appearances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diﬀerent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Finally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clauses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41136" y="2489994"/>
            <a:ext cx="3544230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appears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fact,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 literal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appears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twice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85" y="1878725"/>
            <a:ext cx="1867433" cy="17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591" y="289034"/>
            <a:ext cx="1857881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16448" y="651227"/>
            <a:ext cx="3635483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fewer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literals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for example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72884" y="1510462"/>
            <a:ext cx="3145092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aim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37034" y="1873430"/>
            <a:ext cx="3933935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pairwise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non-adjacent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4" y="1177669"/>
            <a:ext cx="2678183" cy="18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1931</Words>
  <Application>Microsoft Office PowerPoint</Application>
  <PresentationFormat>自定义</PresentationFormat>
  <Paragraphs>197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 Unicode MS</vt:lpstr>
      <vt:lpstr>Microsoft YaHei UI</vt:lpstr>
      <vt:lpstr>宋体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linxl</dc:creator>
  <cp:lastModifiedBy>lin xl</cp:lastModifiedBy>
  <cp:revision>113</cp:revision>
  <dcterms:created xsi:type="dcterms:W3CDTF">2006-08-16T00:00:00Z</dcterms:created>
  <dcterms:modified xsi:type="dcterms:W3CDTF">2019-06-18T06:30:16Z</dcterms:modified>
</cp:coreProperties>
</file>