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3" r:id="rId6"/>
    <p:sldId id="264" r:id="rId7"/>
    <p:sldId id="266" r:id="rId8"/>
    <p:sldId id="271" r:id="rId9"/>
    <p:sldId id="258" r:id="rId10"/>
    <p:sldId id="267" r:id="rId11"/>
    <p:sldId id="269" r:id="rId12"/>
    <p:sldId id="265" r:id="rId13"/>
    <p:sldId id="27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BB0"/>
    <a:srgbClr val="000000"/>
    <a:srgbClr val="3F7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4322" autoAdjust="0"/>
  </p:normalViewPr>
  <p:slideViewPr>
    <p:cSldViewPr snapToGrid="0" showGuides="1">
      <p:cViewPr varScale="1">
        <p:scale>
          <a:sx n="81" d="100"/>
          <a:sy n="81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A6D8-A047-4A30-9DAD-B589E52CC8BD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083B-3359-4272-80A3-FFF9ECA3CA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083B-3359-4272-80A3-FFF9ECA3CA0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083B-3359-4272-80A3-FFF9ECA3CA0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4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083B-3359-4272-80A3-FFF9ECA3CA0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6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083B-3359-4272-80A3-FFF9ECA3CA0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083B-3359-4272-80A3-FFF9ECA3CA0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6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083B-3359-4272-80A3-FFF9ECA3CA0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46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044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781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058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565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715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224076"/>
            <a:ext cx="7886700" cy="5110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04096" y="250831"/>
            <a:ext cx="7886700" cy="85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053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D6D5D30-D2A2-49CE-BE8C-C1FD083D1765}" type="datetime1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2019/10/14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EBC7A-FD02-486B-81B5-A845787C689C}" type="slidenum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22320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D6D5D30-D2A2-49CE-BE8C-C1FD083D1765}" type="datetime1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2019/10/14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EBC7A-FD02-486B-81B5-A845787C689C}" type="slidenum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07215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D6D5D30-D2A2-49CE-BE8C-C1FD083D1765}" type="datetime1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2019/10/14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EBC7A-FD02-486B-81B5-A845787C689C}" type="slidenum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11326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D6D5D30-D2A2-49CE-BE8C-C1FD083D1765}" type="datetime1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2019/10/14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EBC7A-FD02-486B-81B5-A845787C689C}" type="slidenum">
              <a:rPr lang="zh-CN" altLang="en-US" sz="1400" b="1" smtClean="0">
                <a:solidFill>
                  <a:prstClr val="black"/>
                </a:solidFill>
                <a:latin typeface="Arial" panose="0208060402020202020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400" b="1">
              <a:solidFill>
                <a:prstClr val="black"/>
              </a:solidFill>
              <a:latin typeface="Arial" panose="0208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22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56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455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308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7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710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9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 Third Level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928688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E:\学校\20121109221446303940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549275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81000" y="6397625"/>
            <a:ext cx="8364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200" b="0" dirty="0">
                <a:solidFill>
                  <a:srgbClr val="000000"/>
                </a:solidFill>
                <a:ea typeface="宋体" charset="-122"/>
              </a:rPr>
              <a:t>								                   </a:t>
            </a:r>
            <a:fld id="{22B54924-A7E0-4231-A067-C7DF1FEEF9D5}" type="slidenum">
              <a:rPr lang="en-US" altLang="zh-CN" sz="1200" b="0" smtClean="0">
                <a:solidFill>
                  <a:srgbClr val="000000"/>
                </a:solidFill>
                <a:ea typeface="宋体" charset="-122"/>
              </a:rPr>
              <a:pPr>
                <a:lnSpc>
                  <a:spcPts val="2000"/>
                </a:lnSpc>
              </a:pPr>
              <a:t>‹#›</a:t>
            </a:fld>
            <a:r>
              <a:rPr lang="en-US" altLang="zh-CN" sz="1200" b="0" dirty="0">
                <a:solidFill>
                  <a:srgbClr val="000000"/>
                </a:solidFill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16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to456/stopwo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9B8D-73FC-4021-A1E1-6A519F05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自然语言处理</a:t>
            </a:r>
            <a:r>
              <a:rPr lang="en-US" altLang="zh-CN"/>
              <a:t>》</a:t>
            </a:r>
            <a:r>
              <a:rPr lang="zh-CN" altLang="en-US"/>
              <a:t>中期大作业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34327-E598-452A-9D3B-B47B4CFBE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语言模型与新闻的内容预测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胡</a:t>
            </a:r>
            <a:r>
              <a:rPr lang="zh-CN" altLang="en-US" sz="2000"/>
              <a:t>弘康、陈承勃</a:t>
            </a:r>
            <a:endParaRPr lang="en-US" altLang="zh-CN" sz="2000" dirty="0"/>
          </a:p>
          <a:p>
            <a:r>
              <a:rPr lang="en-US" altLang="zh-CN" sz="2000" dirty="0"/>
              <a:t>2019.10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7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A136-9234-43AF-B44E-1B11D2F7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</a:t>
            </a:r>
            <a:r>
              <a:rPr lang="en-US" altLang="zh-CN"/>
              <a:t>DDL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BA5E-B16E-47F5-A015-E5371301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：提交对新闻数据预处理的结果。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压缩包内应包含</a:t>
            </a:r>
            <a:r>
              <a:rPr lang="en-US" altLang="zh-CN" dirty="0">
                <a:solidFill>
                  <a:srgbClr val="FF0000"/>
                </a:solidFill>
              </a:rPr>
              <a:t>1001</a:t>
            </a:r>
            <a:r>
              <a:rPr lang="zh-CN" altLang="en-US" dirty="0">
                <a:solidFill>
                  <a:srgbClr val="FF0000"/>
                </a:solidFill>
              </a:rPr>
              <a:t>个文本文件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1000</a:t>
            </a:r>
            <a:r>
              <a:rPr lang="zh-CN" altLang="en-US" dirty="0"/>
              <a:t>个文本文件分别命名为</a:t>
            </a:r>
            <a:r>
              <a:rPr lang="en-US" altLang="zh-CN" dirty="0">
                <a:solidFill>
                  <a:srgbClr val="FF0000"/>
                </a:solidFill>
              </a:rPr>
              <a:t>1.txt</a:t>
            </a:r>
            <a:r>
              <a:rPr lang="zh-CN" altLang="en-US" dirty="0"/>
              <a:t>到</a:t>
            </a:r>
            <a:r>
              <a:rPr lang="en-US" altLang="zh-CN" dirty="0">
                <a:solidFill>
                  <a:srgbClr val="FF0000"/>
                </a:solidFill>
              </a:rPr>
              <a:t>1000.txt </a:t>
            </a:r>
            <a:r>
              <a:rPr lang="zh-CN" altLang="en-US" dirty="0"/>
              <a:t>，文件的每行是新闻原文中的一个句子分词后的结果（以空格分隔），要求与上一步提交的新闻内容相对应。 </a:t>
            </a:r>
            <a:endParaRPr lang="en-US" altLang="zh-CN" dirty="0"/>
          </a:p>
          <a:p>
            <a:pPr lvl="1"/>
            <a:r>
              <a:rPr lang="zh-CN" altLang="en-US" dirty="0"/>
              <a:t>还有一个文本文件为你预处理后构建的词表，文件每行为用空格隔开的序号以及单词。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832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A136-9234-43AF-B44E-1B11D2F7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</a:t>
            </a:r>
            <a:r>
              <a:rPr lang="en-US" altLang="zh-CN"/>
              <a:t>DDL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BA5E-B16E-47F5-A015-E5371301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：提交全部试验代码与实验报告。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压缩包内应包含：</a:t>
            </a:r>
            <a:endParaRPr lang="en-US" altLang="zh-CN" dirty="0"/>
          </a:p>
          <a:p>
            <a:pPr lvl="1"/>
            <a:r>
              <a:rPr lang="zh-CN" altLang="en-US" dirty="0"/>
              <a:t>一个文件夹，其中包括所有你编写的代码。</a:t>
            </a:r>
            <a:endParaRPr lang="en-US" altLang="zh-CN" dirty="0"/>
          </a:p>
          <a:p>
            <a:pPr lvl="1"/>
            <a:r>
              <a:rPr lang="zh-CN" altLang="en-US" dirty="0"/>
              <a:t>一篇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/>
              <a:t>格式的实验报告，内容如前所述。</a:t>
            </a:r>
            <a:endParaRPr lang="en-US" altLang="zh-CN" dirty="0"/>
          </a:p>
          <a:p>
            <a:pPr lvl="1"/>
            <a:r>
              <a:rPr lang="zh-CN" altLang="en-US" dirty="0"/>
              <a:t>一个名为</a:t>
            </a:r>
            <a:r>
              <a:rPr lang="en-US" altLang="zh-CN" dirty="0">
                <a:solidFill>
                  <a:srgbClr val="FF0000"/>
                </a:solidFill>
              </a:rPr>
              <a:t>prediction.txt</a:t>
            </a:r>
            <a:r>
              <a:rPr lang="zh-CN" altLang="en-US" dirty="0"/>
              <a:t>的文本文档，其有</a:t>
            </a:r>
            <a:r>
              <a:rPr lang="en-US" altLang="zh-CN" dirty="0"/>
              <a:t>100</a:t>
            </a:r>
            <a:r>
              <a:rPr lang="zh-CN" altLang="en-US" dirty="0"/>
              <a:t>行，第</a:t>
            </a:r>
            <a:r>
              <a:rPr lang="en-US" altLang="zh-CN" dirty="0" err="1"/>
              <a:t>i</a:t>
            </a:r>
            <a:r>
              <a:rPr lang="zh-CN" altLang="en-US" dirty="0"/>
              <a:t>行的内容为第</a:t>
            </a:r>
            <a:r>
              <a:rPr lang="en-US" altLang="zh-CN" dirty="0" err="1"/>
              <a:t>i</a:t>
            </a:r>
            <a:r>
              <a:rPr lang="zh-CN" altLang="en-US" dirty="0"/>
              <a:t>个测试样本中你预测出的一个词（你也可以在一行中按可能性顺序展示多个你预测出来的词，用空格隔开）。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32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EF6-1C7C-4347-87C6-D3BBDBA8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分数分布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08B66-743A-421B-B4EC-7EEA166E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爬取数据：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预处理数据：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训练和测试语言模型：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撰写报告：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622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EF6-1C7C-4347-87C6-D3BBDBA8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08B66-743A-421B-B4EC-7EEA166E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420096"/>
            <a:ext cx="8318500" cy="51816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n-gram</a:t>
            </a:r>
            <a:r>
              <a:rPr lang="zh-CN" altLang="en-US" dirty="0"/>
              <a:t>模型中，去掉停止词能节省资源、提高效率。可参考</a:t>
            </a:r>
            <a:r>
              <a:rPr lang="en-US" altLang="zh-CN" dirty="0">
                <a:hlinkClick r:id="rId2"/>
              </a:rPr>
              <a:t>https://github.com/goto456/stopwords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显卡资源不足时，可考虑采用梯度累积的方法进行训练。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没接触过深度学习的同学可以</a:t>
            </a:r>
            <a:r>
              <a:rPr lang="zh-CN" altLang="en-US" dirty="0"/>
              <a:t>先做</a:t>
            </a:r>
            <a:r>
              <a:rPr lang="en-US" altLang="zh-CN" dirty="0" err="1"/>
              <a:t>Pytorch</a:t>
            </a:r>
            <a:r>
              <a:rPr lang="zh-CN" altLang="en-US" dirty="0"/>
              <a:t>官网的</a:t>
            </a:r>
            <a:r>
              <a:rPr lang="en-US" altLang="zh-CN" dirty="0"/>
              <a:t>tutorials</a:t>
            </a:r>
            <a:r>
              <a:rPr lang="zh-CN" altLang="en-US" dirty="0"/>
              <a:t>，有个初步了解。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697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9B8D-73FC-4021-A1E1-6A519F05D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A34327-E598-452A-9D3B-B47B4CFB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37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D5FEC-8F3F-44EE-816D-890ED43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7FD4-CD7D-4A27-B418-36ADD455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从国内主流新闻网站（如腾讯、新浪、网易等）的</a:t>
            </a:r>
            <a:r>
              <a:rPr lang="zh-CN" altLang="en-US" dirty="0">
                <a:solidFill>
                  <a:srgbClr val="FF0000"/>
                </a:solidFill>
              </a:rPr>
              <a:t>科技</a:t>
            </a:r>
            <a:r>
              <a:rPr lang="zh-CN" altLang="en-US" dirty="0"/>
              <a:t>频道抓取新闻内容。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sz="2400" dirty="0"/>
              <a:t>要求新闻语言为中文，发布日期为</a:t>
            </a:r>
            <a:r>
              <a:rPr lang="en-US" altLang="zh-CN" sz="2400" dirty="0">
                <a:solidFill>
                  <a:srgbClr val="FF0000"/>
                </a:solidFill>
              </a:rPr>
              <a:t>2019</a:t>
            </a:r>
            <a:r>
              <a:rPr lang="zh-CN" altLang="en-US" sz="2400" dirty="0">
                <a:solidFill>
                  <a:srgbClr val="FF0000"/>
                </a:solidFill>
              </a:rPr>
              <a:t>年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日</a:t>
            </a:r>
            <a:r>
              <a:rPr lang="zh-CN" altLang="en-US" sz="2400" dirty="0"/>
              <a:t>以后。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数量至少为</a:t>
            </a:r>
            <a:r>
              <a:rPr lang="en-US" altLang="zh-CN" sz="2400" dirty="0">
                <a:solidFill>
                  <a:srgbClr val="FF0000"/>
                </a:solidFill>
              </a:rPr>
              <a:t>1000</a:t>
            </a:r>
            <a:r>
              <a:rPr lang="zh-CN" altLang="en-US" sz="2400" dirty="0"/>
              <a:t>条。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78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D5FEC-8F3F-44EE-816D-890ED43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7FD4-CD7D-4A27-B418-36ADD455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对新闻数据进行预处理（分句、分词、去噪）。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在这个过程中同时要完成建立词表的工作。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可以使用已有的一些中文分词工具。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9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D5FEC-8F3F-44EE-816D-890ED43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7FD4-CD7D-4A27-B418-36ADD455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使用预处理后的新闻数据训练两个语言模型。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其一为简单的</a:t>
            </a:r>
            <a:r>
              <a:rPr lang="en-US" altLang="zh-CN" sz="2400" dirty="0"/>
              <a:t>n-gram</a:t>
            </a:r>
            <a:r>
              <a:rPr lang="zh-CN" altLang="en-US" sz="2400" dirty="0"/>
              <a:t>语言模型（</a:t>
            </a:r>
            <a:r>
              <a:rPr lang="en-US" altLang="zh-CN" sz="2400" dirty="0"/>
              <a:t>n</a:t>
            </a:r>
            <a:r>
              <a:rPr lang="zh-CN" altLang="en-US" sz="2400" dirty="0"/>
              <a:t>取</a:t>
            </a:r>
            <a:r>
              <a:rPr lang="en-US" altLang="zh-CN" sz="2400" dirty="0"/>
              <a:t>2</a:t>
            </a:r>
            <a:r>
              <a:rPr lang="zh-CN" altLang="en-US" sz="2400" dirty="0"/>
              <a:t>或者</a:t>
            </a:r>
            <a:r>
              <a:rPr lang="en-US" altLang="zh-CN" sz="2400" dirty="0"/>
              <a:t>3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其二为基于</a:t>
            </a:r>
            <a:r>
              <a:rPr lang="en-US" altLang="zh-CN" sz="2400" dirty="0"/>
              <a:t>RNN/LSTM/GRU</a:t>
            </a:r>
            <a:r>
              <a:rPr lang="zh-CN" altLang="en-US" sz="2400"/>
              <a:t>的语言模型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词典大小、网络和训练的超参数等可以自己指定。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25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D5FEC-8F3F-44EE-816D-890ED43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7FD4-CD7D-4A27-B418-36ADD455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42" y="1143000"/>
            <a:ext cx="8788258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使用我们提供的测试集检验训练好的模型的性能。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我们提供的测试数据是在同一来源的新闻中随机抽取的</a:t>
            </a:r>
            <a:r>
              <a:rPr lang="en-US" altLang="zh-CN" sz="2400" dirty="0"/>
              <a:t>100</a:t>
            </a:r>
            <a:r>
              <a:rPr lang="zh-CN" altLang="en-US" sz="2400" dirty="0"/>
              <a:t>个句子，其中每个句子有一个词被挖空，要求预测出这些词。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例如：因为刷脸支付也得去打开手机接收验证码，所以还不如直接扫</a:t>
            </a:r>
            <a:r>
              <a:rPr lang="en-US" altLang="zh-CN" sz="2400" dirty="0">
                <a:solidFill>
                  <a:srgbClr val="FF0000"/>
                </a:solidFill>
              </a:rPr>
              <a:t>[MASK]</a:t>
            </a:r>
            <a:r>
              <a:rPr lang="zh-CN" altLang="en-US" sz="2400" dirty="0"/>
              <a:t>更直接更方便。（ 标准答案：二维码）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预测的结果好坏仅作为最终的分数的参考，重点在实验过程。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5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D5FEC-8F3F-44EE-816D-890ED43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7FD4-CD7D-4A27-B418-36ADD455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撰写详细的实验报告，内容至少有如下几点，最好图文并茂：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对新闻数据爬取的过程。</a:t>
            </a:r>
            <a:endParaRPr lang="en-US" altLang="zh-CN" sz="2400" dirty="0"/>
          </a:p>
          <a:p>
            <a:r>
              <a:rPr lang="zh-CN" altLang="en-US" sz="2400" dirty="0"/>
              <a:t>对爬取的数据进行预处理的过程。</a:t>
            </a:r>
            <a:endParaRPr lang="en-US" altLang="zh-CN" sz="2400" dirty="0"/>
          </a:p>
          <a:p>
            <a:r>
              <a:rPr lang="zh-CN" altLang="en-US" sz="2400" dirty="0"/>
              <a:t>建立模型和训练的过程、训练中的各种指标变化。</a:t>
            </a:r>
            <a:endParaRPr lang="en-US" altLang="zh-CN" sz="2400" dirty="0"/>
          </a:p>
          <a:p>
            <a:r>
              <a:rPr lang="zh-CN" altLang="en-US" sz="2400" dirty="0"/>
              <a:t>使用我们提供的数据进行预测的过程、预测的结果示例。</a:t>
            </a:r>
            <a:endParaRPr lang="en-US" altLang="zh-CN" sz="2400" dirty="0"/>
          </a:p>
          <a:p>
            <a:r>
              <a:rPr lang="zh-CN" altLang="en-US" sz="2400" dirty="0"/>
              <a:t>总结与思考（遇到的困难及采用的解决方法、后续改进方向等）。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0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D72B3-800C-443D-A954-35932CDB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9F077-D3BC-42B0-A649-E77257E7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主要以上传</a:t>
            </a:r>
            <a:r>
              <a:rPr lang="en-US" altLang="zh-CN" dirty="0"/>
              <a:t>FTP</a:t>
            </a:r>
            <a:r>
              <a:rPr lang="zh-CN" altLang="en-US" dirty="0"/>
              <a:t>的形式提交，</a:t>
            </a:r>
            <a:r>
              <a:rPr lang="en-US" altLang="zh-CN" dirty="0"/>
              <a:t>FTP</a:t>
            </a:r>
            <a:r>
              <a:rPr lang="zh-CN" altLang="en-US" dirty="0"/>
              <a:t>服务器为：</a:t>
            </a:r>
            <a:r>
              <a:rPr lang="en-US" altLang="zh-CN" dirty="0">
                <a:solidFill>
                  <a:srgbClr val="FF0000"/>
                </a:solidFill>
              </a:rPr>
              <a:t>172.18.167.77</a:t>
            </a:r>
            <a:r>
              <a:rPr lang="zh-CN" altLang="en-US" dirty="0"/>
              <a:t>（需要使用校园网内网），账号</a:t>
            </a:r>
            <a:r>
              <a:rPr lang="en-US" altLang="zh-CN" dirty="0">
                <a:solidFill>
                  <a:srgbClr val="FF0000"/>
                </a:solidFill>
              </a:rPr>
              <a:t>anonymous</a:t>
            </a:r>
            <a:r>
              <a:rPr lang="zh-CN" altLang="en-US" dirty="0"/>
              <a:t>，密码留空。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D8C36F-CEEB-45D1-89EB-D1CAC35A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776537"/>
            <a:ext cx="8629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A4B6-DD75-4355-8990-B89B143C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76A3A-C61E-4BDA-B62B-D39D574C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届时服务器下将有三个文件夹，分别是“新闻数据”、“预处理数据”与“代码与报告”。在相应的</a:t>
            </a:r>
            <a:r>
              <a:rPr lang="en-US" altLang="zh-CN" dirty="0"/>
              <a:t>DDL</a:t>
            </a:r>
            <a:r>
              <a:rPr lang="zh-CN" altLang="en-US" dirty="0"/>
              <a:t>之前，把需要提交的所有文件打包成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.zip</a:t>
            </a:r>
            <a:r>
              <a:rPr lang="zh-CN" altLang="en-US" dirty="0"/>
              <a:t>上传到对应文件夹中。</a:t>
            </a:r>
            <a:endParaRPr lang="en-US" altLang="zh-CN" dirty="0"/>
          </a:p>
          <a:p>
            <a:r>
              <a:rPr lang="zh-CN" altLang="en-US" dirty="0"/>
              <a:t>此外还有一个“相关资料”文件夹存放我们提供的资料。测试数据以及提交作业示例在晚些时候会上传至其内供下载。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F1C86-0925-49B5-9D92-1A3EB0F7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02" y="4339031"/>
            <a:ext cx="2844995" cy="19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9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EA136-9234-43AF-B44E-1B11D2F7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</a:t>
            </a:r>
            <a:r>
              <a:rPr lang="en-US" altLang="zh-CN"/>
              <a:t>DDL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BA5E-B16E-47F5-A015-E5371301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：提交爬取的新闻数据。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压缩包内应包含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zh-CN" altLang="en-US" dirty="0">
                <a:solidFill>
                  <a:srgbClr val="FF0000"/>
                </a:solidFill>
              </a:rPr>
              <a:t>个文本文件</a:t>
            </a:r>
            <a:r>
              <a:rPr lang="zh-CN" altLang="en-US" dirty="0"/>
              <a:t>，分别命名为</a:t>
            </a:r>
            <a:r>
              <a:rPr lang="en-US" altLang="zh-CN" dirty="0">
                <a:solidFill>
                  <a:srgbClr val="FF0000"/>
                </a:solidFill>
              </a:rPr>
              <a:t>1.txt</a:t>
            </a:r>
            <a:r>
              <a:rPr lang="zh-CN" altLang="en-US" dirty="0"/>
              <a:t>到</a:t>
            </a:r>
            <a:r>
              <a:rPr lang="en-US" altLang="zh-CN" dirty="0">
                <a:solidFill>
                  <a:srgbClr val="FF0000"/>
                </a:solidFill>
              </a:rPr>
              <a:t>1000.txt </a:t>
            </a:r>
            <a:r>
              <a:rPr lang="zh-CN" altLang="en-US" dirty="0"/>
              <a:t>，其中每个文件内容为纯文字的新闻原文。</a:t>
            </a:r>
            <a:endParaRPr lang="en-US" altLang="zh-CN" dirty="0"/>
          </a:p>
          <a:p>
            <a:r>
              <a:rPr lang="zh-CN" altLang="en-US" dirty="0"/>
              <a:t>如果采用了多于</a:t>
            </a:r>
            <a:r>
              <a:rPr lang="en-US" altLang="zh-CN" dirty="0"/>
              <a:t>1000</a:t>
            </a:r>
            <a:r>
              <a:rPr lang="zh-CN" altLang="en-US" dirty="0"/>
              <a:t>条新闻数据，也只需要提交</a:t>
            </a:r>
            <a:r>
              <a:rPr lang="en-US" altLang="zh-CN" dirty="0"/>
              <a:t>1000</a:t>
            </a:r>
            <a:r>
              <a:rPr lang="zh-CN" altLang="en-US" dirty="0"/>
              <a:t>条即可。（需在报告中指明使用了多少训练数据）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144387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14153</TotalTime>
  <Words>817</Words>
  <Application>Microsoft Office PowerPoint</Application>
  <PresentationFormat>全屏显示(4:3)</PresentationFormat>
  <Paragraphs>99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Monotype Sorts</vt:lpstr>
      <vt:lpstr>等线</vt:lpstr>
      <vt:lpstr>宋体</vt:lpstr>
      <vt:lpstr>微软雅黑</vt:lpstr>
      <vt:lpstr>Arial</vt:lpstr>
      <vt:lpstr>Tahoma</vt:lpstr>
      <vt:lpstr>Times New Roman</vt:lpstr>
      <vt:lpstr>Wingdings</vt:lpstr>
      <vt:lpstr>LC.BRev.FY97</vt:lpstr>
      <vt:lpstr>《自然语言处理》中期大作业</vt:lpstr>
      <vt:lpstr>作业内容</vt:lpstr>
      <vt:lpstr>作业内容</vt:lpstr>
      <vt:lpstr>作业内容</vt:lpstr>
      <vt:lpstr>作业内容</vt:lpstr>
      <vt:lpstr>作业内容</vt:lpstr>
      <vt:lpstr>提交方式</vt:lpstr>
      <vt:lpstr>提交方式</vt:lpstr>
      <vt:lpstr>关键DDL</vt:lpstr>
      <vt:lpstr>关键DDL</vt:lpstr>
      <vt:lpstr>关键DDL</vt:lpstr>
      <vt:lpstr>分数分布</vt:lpstr>
      <vt:lpstr>Notes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li</dc:creator>
  <cp:lastModifiedBy>弘 康</cp:lastModifiedBy>
  <cp:revision>1394</cp:revision>
  <dcterms:created xsi:type="dcterms:W3CDTF">2017-11-06T09:09:30Z</dcterms:created>
  <dcterms:modified xsi:type="dcterms:W3CDTF">2019-10-14T05:10:42Z</dcterms:modified>
</cp:coreProperties>
</file>