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35" r:id="rId2"/>
    <p:sldId id="521" r:id="rId3"/>
    <p:sldId id="525" r:id="rId4"/>
    <p:sldId id="526" r:id="rId5"/>
    <p:sldId id="527" r:id="rId6"/>
    <p:sldId id="528" r:id="rId7"/>
    <p:sldId id="511" r:id="rId8"/>
    <p:sldId id="259" r:id="rId9"/>
    <p:sldId id="271" r:id="rId10"/>
    <p:sldId id="298" r:id="rId11"/>
    <p:sldId id="272" r:id="rId12"/>
    <p:sldId id="273" r:id="rId13"/>
    <p:sldId id="293" r:id="rId14"/>
    <p:sldId id="292" r:id="rId15"/>
    <p:sldId id="301" r:id="rId16"/>
    <p:sldId id="299" r:id="rId17"/>
    <p:sldId id="274" r:id="rId18"/>
    <p:sldId id="294" r:id="rId19"/>
    <p:sldId id="275" r:id="rId20"/>
    <p:sldId id="277" r:id="rId21"/>
    <p:sldId id="278" r:id="rId22"/>
    <p:sldId id="295" r:id="rId23"/>
    <p:sldId id="280" r:id="rId24"/>
    <p:sldId id="297" r:id="rId25"/>
  </p:sldIdLst>
  <p:sldSz cx="111125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jun Quan" initials="XQ" lastIdx="1" clrIdx="0">
    <p:extLst>
      <p:ext uri="{19B8F6BF-5375-455C-9EA6-DF929625EA0E}">
        <p15:presenceInfo xmlns:p15="http://schemas.microsoft.com/office/powerpoint/2012/main" userId="Xiaojun Q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C5E"/>
    <a:srgbClr val="AD5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4663"/>
  </p:normalViewPr>
  <p:slideViewPr>
    <p:cSldViewPr snapToGrid="0">
      <p:cViewPr varScale="1">
        <p:scale>
          <a:sx n="108" d="100"/>
          <a:sy n="108" d="100"/>
        </p:scale>
        <p:origin x="10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5T11:39:20.2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95B33-14FF-4B2A-936F-7D6FEC0DF99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1143000"/>
            <a:ext cx="5000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8DDF-6AC7-424A-A373-9BE441C5D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3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1122363"/>
            <a:ext cx="8334375" cy="2387600"/>
          </a:xfrm>
        </p:spPr>
        <p:txBody>
          <a:bodyPr anchor="b"/>
          <a:lstStyle>
            <a:lvl1pPr algn="ctr">
              <a:defRPr sz="54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602038"/>
            <a:ext cx="8334375" cy="1655762"/>
          </a:xfrm>
        </p:spPr>
        <p:txBody>
          <a:bodyPr/>
          <a:lstStyle>
            <a:lvl1pPr marL="0" indent="0" algn="ctr">
              <a:buNone/>
              <a:defRPr sz="2188"/>
            </a:lvl1pPr>
            <a:lvl2pPr marL="416738" indent="0" algn="ctr">
              <a:buNone/>
              <a:defRPr sz="1823"/>
            </a:lvl2pPr>
            <a:lvl3pPr marL="833476" indent="0" algn="ctr">
              <a:buNone/>
              <a:defRPr sz="1641"/>
            </a:lvl3pPr>
            <a:lvl4pPr marL="1250213" indent="0" algn="ctr">
              <a:buNone/>
              <a:defRPr sz="1458"/>
            </a:lvl4pPr>
            <a:lvl5pPr marL="1666951" indent="0" algn="ctr">
              <a:buNone/>
              <a:defRPr sz="1458"/>
            </a:lvl5pPr>
            <a:lvl6pPr marL="2083689" indent="0" algn="ctr">
              <a:buNone/>
              <a:defRPr sz="1458"/>
            </a:lvl6pPr>
            <a:lvl7pPr marL="2500427" indent="0" algn="ctr">
              <a:buNone/>
              <a:defRPr sz="1458"/>
            </a:lvl7pPr>
            <a:lvl8pPr marL="2917165" indent="0" algn="ctr">
              <a:buNone/>
              <a:defRPr sz="1458"/>
            </a:lvl8pPr>
            <a:lvl9pPr marL="3333902" indent="0" algn="ctr">
              <a:buNone/>
              <a:defRPr sz="145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A5A6-2B3C-4DF0-896D-FD2850462BFD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56A-7016-40B7-AEFF-6BE0A162B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4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A5A6-2B3C-4DF0-896D-FD2850462BFD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56A-7016-40B7-AEFF-6BE0A162B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9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65125"/>
            <a:ext cx="239613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65125"/>
            <a:ext cx="704949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A5A6-2B3C-4DF0-896D-FD2850462BFD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56A-7016-40B7-AEFF-6BE0A162B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98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985" y="2841627"/>
            <a:ext cx="9584531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85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A5A6-2B3C-4DF0-896D-FD2850462BFD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56A-7016-40B7-AEFF-6BE0A162B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2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709739"/>
            <a:ext cx="9584531" cy="2852737"/>
          </a:xfrm>
        </p:spPr>
        <p:txBody>
          <a:bodyPr anchor="b"/>
          <a:lstStyle>
            <a:lvl1pPr>
              <a:defRPr sz="54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4589464"/>
            <a:ext cx="9584531" cy="1500187"/>
          </a:xfrm>
        </p:spPr>
        <p:txBody>
          <a:bodyPr/>
          <a:lstStyle>
            <a:lvl1pPr marL="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1pPr>
            <a:lvl2pPr marL="416738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833476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3pPr>
            <a:lvl4pPr marL="1250213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4pPr>
            <a:lvl5pPr marL="1666951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5pPr>
            <a:lvl6pPr marL="2083689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6pPr>
            <a:lvl7pPr marL="2500427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7pPr>
            <a:lvl8pPr marL="291716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8pPr>
            <a:lvl9pPr marL="333390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A5A6-2B3C-4DF0-896D-FD2850462BFD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56A-7016-40B7-AEFF-6BE0A162B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8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825625"/>
            <a:ext cx="472281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825625"/>
            <a:ext cx="472281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A5A6-2B3C-4DF0-896D-FD2850462BFD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56A-7016-40B7-AEFF-6BE0A162B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7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65126"/>
            <a:ext cx="958453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681163"/>
            <a:ext cx="4701108" cy="823912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505075"/>
            <a:ext cx="47011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681163"/>
            <a:ext cx="4724260" cy="823912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505075"/>
            <a:ext cx="472426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A5A6-2B3C-4DF0-896D-FD2850462BFD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56A-7016-40B7-AEFF-6BE0A162B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7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A5A6-2B3C-4DF0-896D-FD2850462BFD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56A-7016-40B7-AEFF-6BE0A162B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4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A5A6-2B3C-4DF0-896D-FD2850462BFD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56A-7016-40B7-AEFF-6BE0A162B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57200"/>
            <a:ext cx="3584070" cy="1600200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987426"/>
            <a:ext cx="5625703" cy="4873625"/>
          </a:xfrm>
        </p:spPr>
        <p:txBody>
          <a:bodyPr/>
          <a:lstStyle>
            <a:lvl1pPr>
              <a:defRPr sz="2917"/>
            </a:lvl1pPr>
            <a:lvl2pPr>
              <a:defRPr sz="2552"/>
            </a:lvl2pPr>
            <a:lvl3pPr>
              <a:defRPr sz="2188"/>
            </a:lvl3pPr>
            <a:lvl4pPr>
              <a:defRPr sz="1823"/>
            </a:lvl4pPr>
            <a:lvl5pPr>
              <a:defRPr sz="1823"/>
            </a:lvl5pPr>
            <a:lvl6pPr>
              <a:defRPr sz="1823"/>
            </a:lvl6pPr>
            <a:lvl7pPr>
              <a:defRPr sz="1823"/>
            </a:lvl7pPr>
            <a:lvl8pPr>
              <a:defRPr sz="1823"/>
            </a:lvl8pPr>
            <a:lvl9pPr>
              <a:defRPr sz="182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2057400"/>
            <a:ext cx="3584070" cy="381158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A5A6-2B3C-4DF0-896D-FD2850462BFD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56A-7016-40B7-AEFF-6BE0A162B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9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57200"/>
            <a:ext cx="3584070" cy="1600200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987426"/>
            <a:ext cx="5625703" cy="4873625"/>
          </a:xfrm>
        </p:spPr>
        <p:txBody>
          <a:bodyPr anchor="t"/>
          <a:lstStyle>
            <a:lvl1pPr marL="0" indent="0">
              <a:buNone/>
              <a:defRPr sz="2917"/>
            </a:lvl1pPr>
            <a:lvl2pPr marL="416738" indent="0">
              <a:buNone/>
              <a:defRPr sz="2552"/>
            </a:lvl2pPr>
            <a:lvl3pPr marL="833476" indent="0">
              <a:buNone/>
              <a:defRPr sz="2188"/>
            </a:lvl3pPr>
            <a:lvl4pPr marL="1250213" indent="0">
              <a:buNone/>
              <a:defRPr sz="1823"/>
            </a:lvl4pPr>
            <a:lvl5pPr marL="1666951" indent="0">
              <a:buNone/>
              <a:defRPr sz="1823"/>
            </a:lvl5pPr>
            <a:lvl6pPr marL="2083689" indent="0">
              <a:buNone/>
              <a:defRPr sz="1823"/>
            </a:lvl6pPr>
            <a:lvl7pPr marL="2500427" indent="0">
              <a:buNone/>
              <a:defRPr sz="1823"/>
            </a:lvl7pPr>
            <a:lvl8pPr marL="2917165" indent="0">
              <a:buNone/>
              <a:defRPr sz="1823"/>
            </a:lvl8pPr>
            <a:lvl9pPr marL="3333902" indent="0">
              <a:buNone/>
              <a:defRPr sz="18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2057400"/>
            <a:ext cx="3584070" cy="381158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A5A6-2B3C-4DF0-896D-FD2850462BFD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A56A-7016-40B7-AEFF-6BE0A162B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65126"/>
            <a:ext cx="95845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825625"/>
            <a:ext cx="95845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6356351"/>
            <a:ext cx="250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A5A6-2B3C-4DF0-896D-FD2850462BFD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6356351"/>
            <a:ext cx="3750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6356351"/>
            <a:ext cx="250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BA56A-7016-40B7-AEFF-6BE0A162B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33476" rtl="0" eaLnBrk="1" latinLnBrk="0" hangingPunct="1">
        <a:lnSpc>
          <a:spcPct val="90000"/>
        </a:lnSpc>
        <a:spcBef>
          <a:spcPct val="0"/>
        </a:spcBef>
        <a:buNone/>
        <a:defRPr sz="4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369" indent="-208369" algn="l" defTabSz="833476" rtl="0" eaLnBrk="1" latinLnBrk="0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2" kern="1200">
          <a:solidFill>
            <a:schemeClr val="tx1"/>
          </a:solidFill>
          <a:latin typeface="+mn-lt"/>
          <a:ea typeface="+mn-ea"/>
          <a:cs typeface="+mn-cs"/>
        </a:defRPr>
      </a:lvl1pPr>
      <a:lvl2pPr marL="625107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041845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458582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875320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292058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708796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3125534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542271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16738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2pPr>
      <a:lvl3pPr marL="833476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3pPr>
      <a:lvl4pPr marL="1250213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666951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083689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500427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2917165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333902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9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hyperlink" Target="https://www.tensorflow.org/tutorials/text/nmt_with_atten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mailto:wangjh237@mail2.sysu.edu.c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366407" y="396811"/>
            <a:ext cx="75467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数据科学与计算机学院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eaLnBrk="1" hangingPunct="1"/>
            <a:r>
              <a:rPr lang="en-US" altLang="zh-CN" sz="2000" dirty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School of Data and Computer Science</a:t>
            </a:r>
            <a:endParaRPr lang="zh-CN" altLang="en-US" sz="2000" dirty="0"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9" name="矩形 12">
            <a:extLst>
              <a:ext uri="{FF2B5EF4-FFF2-40B4-BE49-F238E27FC236}">
                <a16:creationId xmlns:a16="http://schemas.microsoft.com/office/drawing/2014/main" id="{56EE1009-68D4-49B7-9C4C-27CB0F866AF3}"/>
              </a:ext>
            </a:extLst>
          </p:cNvPr>
          <p:cNvSpPr/>
          <p:nvPr/>
        </p:nvSpPr>
        <p:spPr bwMode="auto">
          <a:xfrm>
            <a:off x="0" y="1524000"/>
            <a:ext cx="11112500" cy="1566138"/>
          </a:xfrm>
          <a:prstGeom prst="rect">
            <a:avLst/>
          </a:prstGeom>
          <a:solidFill>
            <a:srgbClr val="024C89"/>
          </a:solidFill>
          <a:ln>
            <a:solidFill>
              <a:srgbClr val="024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" name="文本框 13">
            <a:extLst>
              <a:ext uri="{FF2B5EF4-FFF2-40B4-BE49-F238E27FC236}">
                <a16:creationId xmlns:a16="http://schemas.microsoft.com/office/drawing/2014/main" id="{20FD8097-4044-4958-8722-9D518BBE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810" y="1486768"/>
            <a:ext cx="9144000" cy="141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自然语言处理</a:t>
            </a:r>
            <a:endParaRPr lang="en-US" altLang="zh-CN" sz="72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6146" name="Picture 2" descr="âä¸­å±±å¤§å­¦âçå¾çæç´¢ç»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848" y="142104"/>
            <a:ext cx="1156292" cy="1156292"/>
          </a:xfrm>
          <a:prstGeom prst="rect">
            <a:avLst/>
          </a:prstGeom>
          <a:noFill/>
        </p:spPr>
      </p:pic>
      <p:sp>
        <p:nvSpPr>
          <p:cNvPr id="13" name="Subtitle 2"/>
          <p:cNvSpPr txBox="1">
            <a:spLocks/>
          </p:cNvSpPr>
          <p:nvPr/>
        </p:nvSpPr>
        <p:spPr>
          <a:xfrm flipH="1">
            <a:off x="3388210" y="3767862"/>
            <a:ext cx="4267200" cy="2152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 algn="ctr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权小军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28600" indent="-228600" algn="ctr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中山大学数据科学与计算机学院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28600" indent="-228600" algn="ctr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quanxj3@mail.sysu.edu.cn</a:t>
            </a:r>
          </a:p>
        </p:txBody>
      </p:sp>
    </p:spTree>
    <p:extLst>
      <p:ext uri="{BB962C8B-B14F-4D97-AF65-F5344CB8AC3E}">
        <p14:creationId xmlns:p14="http://schemas.microsoft.com/office/powerpoint/2010/main" val="42570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7130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Encoder and</a:t>
            </a:r>
            <a:r>
              <a:rPr lang="zh-CN" altLang="en-US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DECODER</a:t>
            </a:r>
            <a:endParaRPr lang="zh-CN" altLang="en-US" sz="4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miro.medium.com/max/1386/0*hZ4r1yyTEf2CqoNZ.png">
            <a:extLst>
              <a:ext uri="{FF2B5EF4-FFF2-40B4-BE49-F238E27FC236}">
                <a16:creationId xmlns:a16="http://schemas.microsoft.com/office/drawing/2014/main" id="{19E4B3E2-3DBD-4A60-9795-57463F9E9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9" y="1236156"/>
            <a:ext cx="9648000" cy="438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CE5995-0C7C-4223-BB68-A797CC0AB6BF}"/>
              </a:ext>
            </a:extLst>
          </p:cNvPr>
          <p:cNvSpPr/>
          <p:nvPr/>
        </p:nvSpPr>
        <p:spPr>
          <a:xfrm>
            <a:off x="896355" y="5732301"/>
            <a:ext cx="98501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edium-content-serif-font"/>
              </a:rPr>
              <a:t>Notice that for each time step after the first word in the sequence there are </a:t>
            </a:r>
            <a:r>
              <a:rPr lang="en-US" sz="2000" dirty="0">
                <a:solidFill>
                  <a:srgbClr val="FF0000"/>
                </a:solidFill>
                <a:latin typeface="medium-content-serif-font"/>
              </a:rPr>
              <a:t>two inputs</a:t>
            </a:r>
            <a:r>
              <a:rPr lang="en-US" sz="2000" dirty="0">
                <a:latin typeface="medium-content-serif-font"/>
              </a:rPr>
              <a:t>: the </a:t>
            </a:r>
            <a:r>
              <a:rPr lang="en-US" sz="2000" dirty="0">
                <a:solidFill>
                  <a:srgbClr val="FF0000"/>
                </a:solidFill>
                <a:latin typeface="medium-content-serif-font"/>
              </a:rPr>
              <a:t>hidden state and a word from the sequence</a:t>
            </a:r>
            <a:r>
              <a:rPr lang="en-US" sz="2000" dirty="0">
                <a:latin typeface="medium-content-serif-font"/>
              </a:rPr>
              <a:t>. </a:t>
            </a:r>
            <a:r>
              <a:rPr lang="en-US" sz="2000" dirty="0">
                <a:solidFill>
                  <a:srgbClr val="FF0000"/>
                </a:solidFill>
                <a:latin typeface="medium-content-serif-font"/>
              </a:rPr>
              <a:t>For the encoder, it’s the next word </a:t>
            </a:r>
            <a:r>
              <a:rPr lang="en-US" sz="2000" dirty="0">
                <a:latin typeface="medium-content-serif-font"/>
              </a:rPr>
              <a:t>in the input sequence. </a:t>
            </a:r>
            <a:r>
              <a:rPr lang="en-US" sz="2000" dirty="0">
                <a:solidFill>
                  <a:srgbClr val="FF0000"/>
                </a:solidFill>
                <a:latin typeface="medium-content-serif-font"/>
              </a:rPr>
              <a:t>For the decoder, it’s the previous word </a:t>
            </a:r>
            <a:r>
              <a:rPr lang="en-US" sz="2000" dirty="0">
                <a:latin typeface="medium-content-serif-font"/>
              </a:rPr>
              <a:t>from the output sequence.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025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Encoder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DD8DC2-9EAE-449E-9B41-5B7C5FB9D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2" t="-407" r="9833" b="1616"/>
          <a:stretch/>
        </p:blipFill>
        <p:spPr>
          <a:xfrm>
            <a:off x="94085" y="2066460"/>
            <a:ext cx="4896000" cy="2518559"/>
          </a:xfrm>
          <a:prstGeom prst="rect">
            <a:avLst/>
          </a:prstGeom>
        </p:spPr>
      </p:pic>
      <p:sp>
        <p:nvSpPr>
          <p:cNvPr id="7" name="矩形 7">
            <a:extLst>
              <a:ext uri="{FF2B5EF4-FFF2-40B4-BE49-F238E27FC236}">
                <a16:creationId xmlns:a16="http://schemas.microsoft.com/office/drawing/2014/main" id="{22327552-4E15-4D8F-A704-641FEA1460A7}"/>
              </a:ext>
            </a:extLst>
          </p:cNvPr>
          <p:cNvSpPr/>
          <p:nvPr/>
        </p:nvSpPr>
        <p:spPr>
          <a:xfrm>
            <a:off x="4917532" y="946721"/>
            <a:ext cx="6185915" cy="5600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根据源语言词典大小设置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word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embedding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矩阵；用预训练词向量初始化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Encoder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使用双向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LSTM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或者双向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GRU;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Encoder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的初始隐藏状态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选择全零或者随机向量；源句子的每个单词的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embedding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Encoder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的相应时间步输入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Encoder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返回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output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向量，其维度大小为 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src_legth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batch_size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hid_dim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num_directions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这里可以将（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hid_dim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num_directions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）看成是前向、后向隐藏状态的拼接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;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该向量的第一维中第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个分量作为每个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batch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下源句子的第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时间步的隐藏状态    。</a:t>
            </a:r>
            <a:b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6">
                <a:extLst>
                  <a:ext uri="{FF2B5EF4-FFF2-40B4-BE49-F238E27FC236}">
                    <a16:creationId xmlns:a16="http://schemas.microsoft.com/office/drawing/2014/main" id="{AA580F5E-8393-471D-A0E4-435A12803164}"/>
                  </a:ext>
                </a:extLst>
              </p:cNvPr>
              <p:cNvSpPr txBox="1"/>
              <p:nvPr/>
            </p:nvSpPr>
            <p:spPr>
              <a:xfrm>
                <a:off x="10475048" y="5785479"/>
                <a:ext cx="6628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6">
                <a:extLst>
                  <a:ext uri="{FF2B5EF4-FFF2-40B4-BE49-F238E27FC236}">
                    <a16:creationId xmlns:a16="http://schemas.microsoft.com/office/drawing/2014/main" id="{AA580F5E-8393-471D-A0E4-435A12803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048" y="5785479"/>
                <a:ext cx="662852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9">
            <a:extLst>
              <a:ext uri="{FF2B5EF4-FFF2-40B4-BE49-F238E27FC236}">
                <a16:creationId xmlns:a16="http://schemas.microsoft.com/office/drawing/2014/main" id="{346B6FE7-1ECF-4532-8411-8D5444340F23}"/>
              </a:ext>
            </a:extLst>
          </p:cNvPr>
          <p:cNvSpPr txBox="1"/>
          <p:nvPr/>
        </p:nvSpPr>
        <p:spPr>
          <a:xfrm>
            <a:off x="7179748" y="56342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2">
                <a:extLst>
                  <a:ext uri="{FF2B5EF4-FFF2-40B4-BE49-F238E27FC236}">
                    <a16:creationId xmlns:a16="http://schemas.microsoft.com/office/drawing/2014/main" id="{A3065E12-5B0A-49DC-8D7A-6EA276610B0F}"/>
                  </a:ext>
                </a:extLst>
              </p:cNvPr>
              <p:cNvSpPr txBox="1"/>
              <p:nvPr/>
            </p:nvSpPr>
            <p:spPr>
              <a:xfrm>
                <a:off x="7672354" y="2870497"/>
                <a:ext cx="13456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12">
                <a:extLst>
                  <a:ext uri="{FF2B5EF4-FFF2-40B4-BE49-F238E27FC236}">
                    <a16:creationId xmlns:a16="http://schemas.microsoft.com/office/drawing/2014/main" id="{A3065E12-5B0A-49DC-8D7A-6EA276610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354" y="2870497"/>
                <a:ext cx="1345669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5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Decoder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A44ADC0-C682-4182-956C-0B612B03E864}"/>
                  </a:ext>
                </a:extLst>
              </p:cNvPr>
              <p:cNvSpPr/>
              <p:nvPr/>
            </p:nvSpPr>
            <p:spPr>
              <a:xfrm>
                <a:off x="268451" y="953386"/>
                <a:ext cx="10628149" cy="3913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-apple-system"/>
                  </a:rPr>
                  <a:t>1.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-apple-system"/>
                  </a:rPr>
                  <a:t>Decoder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-apple-system"/>
                  </a:rPr>
                  <a:t>使用单向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-apple-system"/>
                  </a:rPr>
                  <a:t>LSTM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-apple-system"/>
                  </a:rPr>
                  <a:t>或者单向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-apple-system"/>
                  </a:rPr>
                  <a:t>GRU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-apple-system"/>
                  </a:rPr>
                  <a:t>，根据目标语言词典大小设置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-apple-system"/>
                  </a:rPr>
                  <a:t>word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-apple-system"/>
                  </a:rPr>
                  <a:t>embedding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-apple-system"/>
                  </a:rPr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-apple-system"/>
                  </a:rPr>
                  <a:t>，使用预训练词向量初始化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-apple-system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tx1"/>
                  </a:solidFill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-apple-system"/>
                  </a:rPr>
                  <a:t>2.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-apple-system"/>
                  </a:rPr>
                  <a:t>由于我们希望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-apple-system"/>
                  </a:rPr>
                  <a:t>Decoder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-apple-system"/>
                  </a:rPr>
                  <a:t>能尽量获取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-apple-system"/>
                  </a:rPr>
                  <a:t>encoder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-apple-system"/>
                  </a:rPr>
                  <a:t>的编码信息，所以选择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-apple-system"/>
                  </a:rPr>
                  <a:t>Encoder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-apple-system"/>
                  </a:rPr>
                  <a:t>的最后一个隐藏状态（双向）     作为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-apple-system"/>
                  </a:rPr>
                  <a:t>Decoder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-apple-system"/>
                  </a:rPr>
                  <a:t>的初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始隐藏状态     ；</a:t>
                </a:r>
                <a:endParaRPr lang="en-US" altLang="zh-CN" sz="2400" dirty="0">
                  <a:solidFill>
                    <a:schemeClr val="tx1"/>
                  </a:solidFill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tx1"/>
                  </a:solidFill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tx1"/>
                  </a:solidFill>
                  <a:latin typeface="-apple-system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A44ADC0-C682-4182-956C-0B612B03E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1" y="953386"/>
                <a:ext cx="10628149" cy="3913059"/>
              </a:xfrm>
              <a:prstGeom prst="rect">
                <a:avLst/>
              </a:prstGeom>
              <a:blipFill>
                <a:blip r:embed="rId2"/>
                <a:stretch>
                  <a:fillRect l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7064EC-9F8D-41A3-A9C4-B12D47E79B5B}"/>
                  </a:ext>
                </a:extLst>
              </p:cNvPr>
              <p:cNvSpPr txBox="1"/>
              <p:nvPr/>
            </p:nvSpPr>
            <p:spPr>
              <a:xfrm>
                <a:off x="7862051" y="3274925"/>
                <a:ext cx="3904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7064EC-9F8D-41A3-A9C4-B12D47E79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051" y="3274925"/>
                <a:ext cx="390421" cy="369332"/>
              </a:xfrm>
              <a:prstGeom prst="rect">
                <a:avLst/>
              </a:prstGeom>
              <a:blipFill>
                <a:blip r:embed="rId3"/>
                <a:stretch>
                  <a:fillRect l="-468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8">
            <a:extLst>
              <a:ext uri="{FF2B5EF4-FFF2-40B4-BE49-F238E27FC236}">
                <a16:creationId xmlns:a16="http://schemas.microsoft.com/office/drawing/2014/main" id="{7E25FD15-8472-4835-A1B2-04AA730FAF3F}"/>
              </a:ext>
            </a:extLst>
          </p:cNvPr>
          <p:cNvSpPr/>
          <p:nvPr/>
        </p:nvSpPr>
        <p:spPr>
          <a:xfrm>
            <a:off x="851158" y="5144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/>
            </a:b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9897017-F8D7-48A8-AB78-10E530E71655}"/>
                  </a:ext>
                </a:extLst>
              </p:cNvPr>
              <p:cNvSpPr/>
              <p:nvPr/>
            </p:nvSpPr>
            <p:spPr>
              <a:xfrm>
                <a:off x="3566543" y="3260635"/>
                <a:ext cx="5437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9897017-F8D7-48A8-AB78-10E530E71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543" y="3260635"/>
                <a:ext cx="54373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6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Decoder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44ADC0-C682-4182-956C-0B612B03E864}"/>
              </a:ext>
            </a:extLst>
          </p:cNvPr>
          <p:cNvSpPr/>
          <p:nvPr/>
        </p:nvSpPr>
        <p:spPr>
          <a:xfrm>
            <a:off x="255754" y="785355"/>
            <a:ext cx="10364843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400" dirty="0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-apple-system"/>
              </a:rPr>
              <a:t>3.</a:t>
            </a:r>
            <a:r>
              <a:rPr lang="zh-CN" altLang="en-US" sz="2400" b="1" dirty="0">
                <a:latin typeface="-apple-system"/>
              </a:rPr>
              <a:t>训练时候，</a:t>
            </a:r>
            <a:r>
              <a:rPr lang="en-US" altLang="zh-CN" sz="2400" b="1" dirty="0">
                <a:latin typeface="-apple-system"/>
              </a:rPr>
              <a:t>Decoder</a:t>
            </a:r>
            <a:r>
              <a:rPr lang="zh-CN" altLang="en-US" sz="2400" b="1" dirty="0">
                <a:latin typeface="-apple-system"/>
              </a:rPr>
              <a:t>的输入有如下两种方式：</a:t>
            </a:r>
            <a:endParaRPr lang="en-US" altLang="zh-CN" sz="2400" b="1" dirty="0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-apple-system"/>
              </a:rPr>
              <a:t>       </a:t>
            </a:r>
            <a:r>
              <a:rPr lang="en-US" altLang="zh-CN" sz="2400" dirty="0">
                <a:latin typeface="-apple-system"/>
              </a:rPr>
              <a:t>a. Teacher Forcing:</a:t>
            </a:r>
            <a:r>
              <a:rPr lang="zh-CN" altLang="en-US" sz="2400" dirty="0">
                <a:latin typeface="-apple-system"/>
              </a:rPr>
              <a:t>直接使用训练数据的标准答案</a:t>
            </a:r>
            <a:r>
              <a:rPr lang="en-US" altLang="zh-CN" sz="2400" dirty="0">
                <a:latin typeface="-apple-system"/>
              </a:rPr>
              <a:t>(ground truth)</a:t>
            </a:r>
            <a:r>
              <a:rPr lang="zh-CN" altLang="en-US" sz="2400" dirty="0">
                <a:latin typeface="-apple-system"/>
              </a:rPr>
              <a:t>的对应上一项作为当前时间步的输入；</a:t>
            </a:r>
            <a:endParaRPr lang="en-US" altLang="zh-CN" sz="2400" dirty="0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-apple-system"/>
              </a:rPr>
              <a:t>       </a:t>
            </a:r>
            <a:r>
              <a:rPr lang="en-US" altLang="zh-CN" sz="2400" dirty="0">
                <a:latin typeface="-apple-system"/>
              </a:rPr>
              <a:t>b. Curriculum Learning:</a:t>
            </a:r>
            <a:r>
              <a:rPr lang="zh-CN" altLang="en-US" sz="2400" dirty="0">
                <a:latin typeface="-apple-system"/>
              </a:rPr>
              <a:t>使用一个概率</a:t>
            </a:r>
            <a:r>
              <a:rPr lang="en-US" altLang="zh-CN" sz="2400" dirty="0">
                <a:latin typeface="-apple-system"/>
              </a:rPr>
              <a:t>p,</a:t>
            </a:r>
            <a:r>
              <a:rPr lang="zh-CN" altLang="en-US" sz="2400" dirty="0">
                <a:latin typeface="-apple-system"/>
              </a:rPr>
              <a:t>随机决定选择使用</a:t>
            </a:r>
            <a:r>
              <a:rPr lang="en-US" altLang="zh-CN" sz="2400" dirty="0">
                <a:latin typeface="-apple-system"/>
              </a:rPr>
              <a:t>ground truth</a:t>
            </a:r>
            <a:r>
              <a:rPr lang="zh-CN" altLang="en-US" sz="2400" dirty="0">
                <a:latin typeface="-apple-system"/>
              </a:rPr>
              <a:t>还是前一个时间步模型生成的预测，来作为当前时间步的输入。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0" name="矩形 8">
            <a:extLst>
              <a:ext uri="{FF2B5EF4-FFF2-40B4-BE49-F238E27FC236}">
                <a16:creationId xmlns:a16="http://schemas.microsoft.com/office/drawing/2014/main" id="{7E25FD15-8472-4835-A1B2-04AA730FAF3F}"/>
              </a:ext>
            </a:extLst>
          </p:cNvPr>
          <p:cNvSpPr/>
          <p:nvPr/>
        </p:nvSpPr>
        <p:spPr>
          <a:xfrm>
            <a:off x="851158" y="5144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7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Decoder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7">
                <a:extLst>
                  <a:ext uri="{FF2B5EF4-FFF2-40B4-BE49-F238E27FC236}">
                    <a16:creationId xmlns:a16="http://schemas.microsoft.com/office/drawing/2014/main" id="{0C16EF23-DB7D-40EA-A2ED-4DB328191784}"/>
                  </a:ext>
                </a:extLst>
              </p:cNvPr>
              <p:cNvSpPr/>
              <p:nvPr/>
            </p:nvSpPr>
            <p:spPr>
              <a:xfrm>
                <a:off x="1433861" y="2675710"/>
                <a:ext cx="27351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7">
                <a:extLst>
                  <a:ext uri="{FF2B5EF4-FFF2-40B4-BE49-F238E27FC236}">
                    <a16:creationId xmlns:a16="http://schemas.microsoft.com/office/drawing/2014/main" id="{0C16EF23-DB7D-40EA-A2ED-4DB328191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61" y="2675710"/>
                <a:ext cx="2735172" cy="461665"/>
              </a:xfrm>
              <a:prstGeom prst="rect">
                <a:avLst/>
              </a:prstGeom>
              <a:blipFill>
                <a:blip r:embed="rId2"/>
                <a:stretch>
                  <a:fillRect l="-178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8">
            <a:extLst>
              <a:ext uri="{FF2B5EF4-FFF2-40B4-BE49-F238E27FC236}">
                <a16:creationId xmlns:a16="http://schemas.microsoft.com/office/drawing/2014/main" id="{7E25FD15-8472-4835-A1B2-04AA730FAF3F}"/>
              </a:ext>
            </a:extLst>
          </p:cNvPr>
          <p:cNvSpPr/>
          <p:nvPr/>
        </p:nvSpPr>
        <p:spPr>
          <a:xfrm>
            <a:off x="854333" y="28457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/>
            </a:b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DF7A203-82F3-4895-A579-1B6824E2CD00}"/>
                  </a:ext>
                </a:extLst>
              </p:cNvPr>
              <p:cNvSpPr txBox="1"/>
              <p:nvPr/>
            </p:nvSpPr>
            <p:spPr>
              <a:xfrm>
                <a:off x="271629" y="3429000"/>
                <a:ext cx="10642340" cy="1696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：全连接层</m:t>
                    </m:r>
                    <m:r>
                      <m:rPr>
                        <m:nor/>
                      </m:rPr>
                      <a:rPr lang="zh-CN" altLang="en-US" sz="2400"/>
                      <m:t>，将每个时间步下的隐藏状态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转化</m:t>
                    </m:r>
                    <m:r>
                      <m:rPr>
                        <m:nor/>
                      </m:rPr>
                      <a:rPr lang="zh-CN" altLang="en-US" sz="2400"/>
                      <m:t>为维度 </m:t>
                    </m:r>
                    <m:r>
                      <m:rPr>
                        <m:nor/>
                      </m:rPr>
                      <a:rPr lang="en-US" altLang="zh-CN" sz="2400"/>
                      <m:t>V</m:t>
                    </m:r>
                    <m:r>
                      <m:rPr>
                        <m:nor/>
                      </m:rPr>
                      <a:rPr lang="en-US" altLang="zh-CN" sz="2400"/>
                      <m:t> </m:t>
                    </m:r>
                    <m:r>
                      <m:rPr>
                        <m:nor/>
                      </m:rPr>
                      <a:rPr lang="zh-CN" altLang="en-US" sz="2400"/>
                      <m:t>的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输出向量</m:t>
                    </m:r>
                  </m:oMath>
                </a14:m>
                <a:r>
                  <a:rPr lang="en-US" altLang="zh-CN" sz="2400" dirty="0"/>
                  <a:t>logit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是目标语言的词典大小；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输出向量</m:t>
                    </m:r>
                  </m:oMath>
                </a14:m>
                <a:r>
                  <a:rPr lang="en-US" altLang="zh-CN" sz="2400" dirty="0"/>
                  <a:t>logit</a:t>
                </a:r>
                <a:r>
                  <a:rPr lang="zh-CN" altLang="en-US" sz="2400" dirty="0"/>
                  <a:t>可看作为有关各个输出词的预测概率，维度为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batch_size</a:t>
                </a:r>
                <a:r>
                  <a:rPr lang="en-US" altLang="zh-CN" sz="2400" dirty="0"/>
                  <a:t>, V)</a:t>
                </a:r>
                <a:r>
                  <a:rPr lang="zh-CN" altLang="en-US" sz="2400" dirty="0"/>
                  <a:t>；这里的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2400" dirty="0"/>
                  <a:t>可以设置为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的转置矩阵，或者独立的矩阵。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DF7A203-82F3-4895-A579-1B6824E2C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29" y="3429000"/>
                <a:ext cx="10642340" cy="1696875"/>
              </a:xfrm>
              <a:prstGeom prst="rect">
                <a:avLst/>
              </a:prstGeom>
              <a:blipFill>
                <a:blip r:embed="rId3"/>
                <a:stretch>
                  <a:fillRect l="-917" r="-3782" b="-7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BD598E1-FDEC-4CCD-A521-246628B00B70}"/>
              </a:ext>
            </a:extLst>
          </p:cNvPr>
          <p:cNvSpPr txBox="1"/>
          <p:nvPr/>
        </p:nvSpPr>
        <p:spPr>
          <a:xfrm>
            <a:off x="271629" y="1126416"/>
            <a:ext cx="10364841" cy="114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4.</a:t>
            </a:r>
            <a:r>
              <a:rPr lang="zh-CN" altLang="en-US" sz="2400" dirty="0"/>
              <a:t>不使用</a:t>
            </a:r>
            <a:r>
              <a:rPr lang="en-US" altLang="zh-CN" sz="2400" dirty="0"/>
              <a:t>attention</a:t>
            </a:r>
            <a:r>
              <a:rPr lang="zh-CN" altLang="en-US" sz="2400" dirty="0"/>
              <a:t>机制的情况下，可以直接将</a:t>
            </a:r>
            <a:r>
              <a:rPr lang="en-US" altLang="zh-CN" sz="2400" dirty="0"/>
              <a:t>RNN</a:t>
            </a:r>
            <a:r>
              <a:rPr lang="zh-CN" altLang="en-US" sz="2400" dirty="0"/>
              <a:t>每个时间步下的隐藏状态      经过全连接层后输出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9897017-F8D7-48A8-AB78-10E530E71655}"/>
                  </a:ext>
                </a:extLst>
              </p:cNvPr>
              <p:cNvSpPr/>
              <p:nvPr/>
            </p:nvSpPr>
            <p:spPr>
              <a:xfrm>
                <a:off x="9965650" y="1245723"/>
                <a:ext cx="94831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9897017-F8D7-48A8-AB78-10E530E71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650" y="1245723"/>
                <a:ext cx="948319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12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sdl.com/Images/NMT%20we%20graphic-01_tcm73-125114.png?v=2">
            <a:extLst>
              <a:ext uri="{FF2B5EF4-FFF2-40B4-BE49-F238E27FC236}">
                <a16:creationId xmlns:a16="http://schemas.microsoft.com/office/drawing/2014/main" id="{8E47B38C-8CA2-4373-88FD-AD87E5AB8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" y="1259489"/>
            <a:ext cx="11016000" cy="57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E84AADBA-906B-4153-B488-B7D8E3B054F4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9215EFCC-0EA4-4AD2-AD6E-A0AC87F8AF02}"/>
              </a:ext>
            </a:extLst>
          </p:cNvPr>
          <p:cNvSpPr txBox="1"/>
          <p:nvPr/>
        </p:nvSpPr>
        <p:spPr>
          <a:xfrm>
            <a:off x="157585" y="38735"/>
            <a:ext cx="9998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Multi-layered encoder </a:t>
            </a:r>
            <a:r>
              <a:rPr lang="en-US" altLang="zh-CN" sz="4000" b="1">
                <a:solidFill>
                  <a:srgbClr val="FFFF00"/>
                </a:solidFill>
                <a:latin typeface="Algerian" panose="04020705040A02060702" pitchFamily="82" charset="0"/>
              </a:rPr>
              <a:t>and decoder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4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attention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2050" name="Picture 2" descr="https://miro.medium.com/proxy/0*9KfkdXqz-ZHxe3eF.gif">
            <a:extLst>
              <a:ext uri="{FF2B5EF4-FFF2-40B4-BE49-F238E27FC236}">
                <a16:creationId xmlns:a16="http://schemas.microsoft.com/office/drawing/2014/main" id="{E310D9CC-F969-4760-896F-D8F93F1A25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49" y="1155001"/>
            <a:ext cx="8939554" cy="454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69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7170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Attention Module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  <a:p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D6B9D6-59AA-4777-86EF-5287766C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8" y="1126340"/>
            <a:ext cx="4625916" cy="393443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6C3C6E-36AA-4E29-ABC6-09439EBE75C5}"/>
              </a:ext>
            </a:extLst>
          </p:cNvPr>
          <p:cNvSpPr txBox="1"/>
          <p:nvPr/>
        </p:nvSpPr>
        <p:spPr>
          <a:xfrm>
            <a:off x="4878009" y="946675"/>
            <a:ext cx="5980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注意力计算发生在解码步骤中的每一步，它包含下列步骤：</a:t>
            </a:r>
            <a:endParaRPr lang="zh-CN" altLang="en-US" sz="2400" b="1" dirty="0"/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BA5904F4-7B4C-4462-863D-DDCB949EF048}"/>
              </a:ext>
            </a:extLst>
          </p:cNvPr>
          <p:cNvSpPr/>
          <p:nvPr/>
        </p:nvSpPr>
        <p:spPr>
          <a:xfrm>
            <a:off x="4835757" y="1877915"/>
            <a:ext cx="6188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-apple-system"/>
              </a:rPr>
              <a:t>1.</a:t>
            </a:r>
            <a:r>
              <a:rPr lang="zh-CN" altLang="en-US" sz="2400" dirty="0">
                <a:latin typeface="-apple-system"/>
              </a:rPr>
              <a:t>当前目标隐状态（</a:t>
            </a:r>
            <a:r>
              <a:rPr lang="en-US" altLang="zh-CN" sz="2400" dirty="0">
                <a:latin typeface="-apple-system"/>
              </a:rPr>
              <a:t>target hidden state</a:t>
            </a:r>
            <a:r>
              <a:rPr lang="zh-CN" altLang="en-US" sz="2400" dirty="0">
                <a:latin typeface="-apple-system"/>
              </a:rPr>
              <a:t>）和所有源状态（</a:t>
            </a:r>
            <a:r>
              <a:rPr lang="en-US" altLang="zh-CN" sz="2400" dirty="0">
                <a:latin typeface="-apple-system"/>
              </a:rPr>
              <a:t>source hidden state</a:t>
            </a:r>
            <a:r>
              <a:rPr lang="zh-CN" altLang="en-US" sz="2400" dirty="0">
                <a:latin typeface="-apple-system"/>
              </a:rPr>
              <a:t>）进行比较，以计算注意力权重</a:t>
            </a:r>
            <a:r>
              <a:rPr lang="en-US" altLang="zh-CN" sz="2400" dirty="0">
                <a:latin typeface="-apple-system"/>
              </a:rPr>
              <a:t>(attention weight)</a:t>
            </a:r>
            <a:r>
              <a:rPr lang="zh-CN" altLang="en-US" sz="2400" dirty="0">
                <a:latin typeface="-apple-system"/>
              </a:rPr>
              <a:t>。</a:t>
            </a:r>
            <a:endParaRPr lang="en-US" altLang="zh-CN" sz="2400" dirty="0">
              <a:latin typeface="-apple-system"/>
            </a:endParaRPr>
          </a:p>
          <a:p>
            <a:endParaRPr lang="zh-CN" altLang="en-US" sz="2400" dirty="0">
              <a:latin typeface="-apple-system"/>
            </a:endParaRPr>
          </a:p>
          <a:p>
            <a:r>
              <a:rPr lang="en-US" altLang="zh-CN" sz="2400" b="1" dirty="0">
                <a:latin typeface="-apple-system"/>
              </a:rPr>
              <a:t>2.</a:t>
            </a:r>
            <a:r>
              <a:rPr lang="zh-CN" altLang="en-US" sz="2400" dirty="0">
                <a:latin typeface="-apple-system"/>
              </a:rPr>
              <a:t>基于注意力权重，我们计算了一个背景向量</a:t>
            </a:r>
            <a:r>
              <a:rPr lang="en-US" altLang="zh-CN" sz="2400" dirty="0">
                <a:latin typeface="-apple-system"/>
              </a:rPr>
              <a:t>(context vector)</a:t>
            </a:r>
            <a:r>
              <a:rPr lang="zh-CN" altLang="en-US" sz="2400" dirty="0">
                <a:latin typeface="-apple-system"/>
              </a:rPr>
              <a:t>，作为源状态的加权均值。</a:t>
            </a:r>
            <a:endParaRPr lang="en-US" altLang="zh-CN" sz="2400" dirty="0">
              <a:latin typeface="-apple-system"/>
            </a:endParaRPr>
          </a:p>
          <a:p>
            <a:pPr>
              <a:buFont typeface="+mj-lt"/>
              <a:buAutoNum type="arabicPeriod"/>
            </a:pPr>
            <a:endParaRPr lang="zh-CN" altLang="en-US" sz="2400" dirty="0">
              <a:latin typeface="-apple-system"/>
            </a:endParaRPr>
          </a:p>
          <a:p>
            <a:r>
              <a:rPr lang="en-US" altLang="zh-CN" sz="2400" b="1" dirty="0">
                <a:latin typeface="-apple-system"/>
              </a:rPr>
              <a:t>3.</a:t>
            </a:r>
            <a:r>
              <a:rPr lang="zh-CN" altLang="en-US" sz="2400" dirty="0">
                <a:latin typeface="-apple-system"/>
              </a:rPr>
              <a:t>将背景向量与当前目标隐蔽态进行结合。</a:t>
            </a:r>
            <a:endParaRPr lang="en-US" altLang="zh-CN" sz="2400" dirty="0">
              <a:latin typeface="-apple-system"/>
            </a:endParaRPr>
          </a:p>
          <a:p>
            <a:pPr>
              <a:buFont typeface="+mj-lt"/>
              <a:buAutoNum type="arabicPeriod"/>
            </a:pPr>
            <a:endParaRPr lang="zh-CN" altLang="en-US" sz="2400" dirty="0">
              <a:latin typeface="-apple-system"/>
            </a:endParaRPr>
          </a:p>
          <a:p>
            <a:r>
              <a:rPr lang="zh-CN" altLang="en-US" sz="2400" dirty="0">
                <a:latin typeface="-apple-system"/>
              </a:rPr>
              <a:t>前三个步骤分别由下列公式表示：</a:t>
            </a:r>
          </a:p>
          <a:p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038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7170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Attention Module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  <a:p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6">
                <a:extLst>
                  <a:ext uri="{FF2B5EF4-FFF2-40B4-BE49-F238E27FC236}">
                    <a16:creationId xmlns:a16="http://schemas.microsoft.com/office/drawing/2014/main" id="{06DD6C34-5BE2-4B24-B13D-28B9AE4DBDFF}"/>
                  </a:ext>
                </a:extLst>
              </p:cNvPr>
              <p:cNvSpPr txBox="1"/>
              <p:nvPr/>
            </p:nvSpPr>
            <p:spPr>
              <a:xfrm>
                <a:off x="5276104" y="1020131"/>
                <a:ext cx="3208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1. Attention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/>
                  <a:t>:</a:t>
                </a:r>
                <a:endParaRPr lang="zh-CN" altLang="en-US" sz="2400" b="1"/>
              </a:p>
            </p:txBody>
          </p:sp>
        </mc:Choice>
        <mc:Fallback xmlns="">
          <p:sp>
            <p:nvSpPr>
              <p:cNvPr id="9" name="文本框 6">
                <a:extLst>
                  <a:ext uri="{FF2B5EF4-FFF2-40B4-BE49-F238E27FC236}">
                    <a16:creationId xmlns:a16="http://schemas.microsoft.com/office/drawing/2014/main" id="{06DD6C34-5BE2-4B24-B13D-28B9AE4DB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104" y="1020131"/>
                <a:ext cx="3208713" cy="461665"/>
              </a:xfrm>
              <a:prstGeom prst="rect">
                <a:avLst/>
              </a:prstGeom>
              <a:blipFill>
                <a:blip r:embed="rId2"/>
                <a:stretch>
                  <a:fillRect l="-3042" t="-10526" r="-551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7">
                <a:extLst>
                  <a:ext uri="{FF2B5EF4-FFF2-40B4-BE49-F238E27FC236}">
                    <a16:creationId xmlns:a16="http://schemas.microsoft.com/office/drawing/2014/main" id="{BA523693-8B63-4911-8B8E-32DC7D936AC9}"/>
                  </a:ext>
                </a:extLst>
              </p:cNvPr>
              <p:cNvSpPr txBox="1"/>
              <p:nvPr/>
            </p:nvSpPr>
            <p:spPr>
              <a:xfrm>
                <a:off x="5924049" y="1622086"/>
                <a:ext cx="3208713" cy="656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/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7">
                <a:extLst>
                  <a:ext uri="{FF2B5EF4-FFF2-40B4-BE49-F238E27FC236}">
                    <a16:creationId xmlns:a16="http://schemas.microsoft.com/office/drawing/2014/main" id="{BA523693-8B63-4911-8B8E-32DC7D936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49" y="1622086"/>
                <a:ext cx="3208713" cy="656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8">
                <a:extLst>
                  <a:ext uri="{FF2B5EF4-FFF2-40B4-BE49-F238E27FC236}">
                    <a16:creationId xmlns:a16="http://schemas.microsoft.com/office/drawing/2014/main" id="{1BBC633F-2B3E-4154-BB45-443A756D3A0D}"/>
                  </a:ext>
                </a:extLst>
              </p:cNvPr>
              <p:cNvSpPr txBox="1"/>
              <p:nvPr/>
            </p:nvSpPr>
            <p:spPr>
              <a:xfrm>
                <a:off x="5669582" y="2490959"/>
                <a:ext cx="4584507" cy="719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𝑡𝑎𝑛h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8">
                <a:extLst>
                  <a:ext uri="{FF2B5EF4-FFF2-40B4-BE49-F238E27FC236}">
                    <a16:creationId xmlns:a16="http://schemas.microsoft.com/office/drawing/2014/main" id="{1BBC633F-2B3E-4154-BB45-443A756D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82" y="2490959"/>
                <a:ext cx="4584507" cy="719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9">
            <a:extLst>
              <a:ext uri="{FF2B5EF4-FFF2-40B4-BE49-F238E27FC236}">
                <a16:creationId xmlns:a16="http://schemas.microsoft.com/office/drawing/2014/main" id="{424501A9-017D-4A6A-A905-CF7CB32D2C1B}"/>
              </a:ext>
            </a:extLst>
          </p:cNvPr>
          <p:cNvSpPr txBox="1"/>
          <p:nvPr/>
        </p:nvSpPr>
        <p:spPr>
          <a:xfrm>
            <a:off x="9376042" y="2490959"/>
            <a:ext cx="159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B28DED67-6834-419D-90CC-53D961BBD2D6}"/>
              </a:ext>
            </a:extLst>
          </p:cNvPr>
          <p:cNvSpPr txBox="1"/>
          <p:nvPr/>
        </p:nvSpPr>
        <p:spPr>
          <a:xfrm>
            <a:off x="10027911" y="2809098"/>
            <a:ext cx="159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B0F9CABD-1EFF-41E8-9ECF-7B29E04DCEF7}"/>
              </a:ext>
            </a:extLst>
          </p:cNvPr>
          <p:cNvSpPr txBox="1"/>
          <p:nvPr/>
        </p:nvSpPr>
        <p:spPr>
          <a:xfrm>
            <a:off x="5669582" y="6395562"/>
            <a:ext cx="538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1:</a:t>
            </a:r>
            <a:r>
              <a:rPr lang="en-US" altLang="zh-CN" sz="1000" dirty="0"/>
              <a:t>Minh-Thang Luong(2015): Effective Approaches to Attention-based Neural Machine Translation</a:t>
            </a:r>
            <a:endParaRPr lang="en-US" altLang="zh-CN" sz="1000" b="1" dirty="0"/>
          </a:p>
          <a:p>
            <a:r>
              <a:rPr lang="en-US" altLang="zh-CN" sz="1000" b="1" dirty="0"/>
              <a:t>2:</a:t>
            </a:r>
            <a:r>
              <a:rPr lang="en-US" altLang="zh-CN" sz="1000" dirty="0"/>
              <a:t>Dzmitry </a:t>
            </a:r>
            <a:r>
              <a:rPr lang="en-US" altLang="zh-CN" sz="1000" dirty="0" err="1"/>
              <a:t>Bahdanau</a:t>
            </a:r>
            <a:r>
              <a:rPr lang="en-US" altLang="zh-CN" sz="1000" dirty="0"/>
              <a:t>(2014): Neural Machine Translation By Jointly Learning To Align And Translate</a:t>
            </a:r>
            <a:endParaRPr lang="zh-CN" alt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2">
                <a:extLst>
                  <a:ext uri="{FF2B5EF4-FFF2-40B4-BE49-F238E27FC236}">
                    <a16:creationId xmlns:a16="http://schemas.microsoft.com/office/drawing/2014/main" id="{F9DE29C0-7084-4E9F-9862-915023C53FF6}"/>
                  </a:ext>
                </a:extLst>
              </p:cNvPr>
              <p:cNvSpPr txBox="1"/>
              <p:nvPr/>
            </p:nvSpPr>
            <p:spPr>
              <a:xfrm>
                <a:off x="5214851" y="3357391"/>
                <a:ext cx="42869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2.Context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: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文本框 12">
                <a:extLst>
                  <a:ext uri="{FF2B5EF4-FFF2-40B4-BE49-F238E27FC236}">
                    <a16:creationId xmlns:a16="http://schemas.microsoft.com/office/drawing/2014/main" id="{F9DE29C0-7084-4E9F-9862-915023C53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851" y="3357391"/>
                <a:ext cx="4286964" cy="461665"/>
              </a:xfrm>
              <a:prstGeom prst="rect">
                <a:avLst/>
              </a:prstGeom>
              <a:blipFill>
                <a:blip r:embed="rId5"/>
                <a:stretch>
                  <a:fillRect l="-213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3">
                <a:extLst>
                  <a:ext uri="{FF2B5EF4-FFF2-40B4-BE49-F238E27FC236}">
                    <a16:creationId xmlns:a16="http://schemas.microsoft.com/office/drawing/2014/main" id="{C1398689-989C-4090-9F4E-81A57E9F94B4}"/>
                  </a:ext>
                </a:extLst>
              </p:cNvPr>
              <p:cNvSpPr txBox="1"/>
              <p:nvPr/>
            </p:nvSpPr>
            <p:spPr>
              <a:xfrm>
                <a:off x="6167329" y="4050001"/>
                <a:ext cx="3208713" cy="283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3">
                <a:extLst>
                  <a:ext uri="{FF2B5EF4-FFF2-40B4-BE49-F238E27FC236}">
                    <a16:creationId xmlns:a16="http://schemas.microsoft.com/office/drawing/2014/main" id="{C1398689-989C-4090-9F4E-81A57E9F9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329" y="4050001"/>
                <a:ext cx="3208713" cy="283091"/>
              </a:xfrm>
              <a:prstGeom prst="rect">
                <a:avLst/>
              </a:prstGeom>
              <a:blipFill>
                <a:blip r:embed="rId6"/>
                <a:stretch>
                  <a:fillRect l="-2471" t="-168085" b="-25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4">
                <a:extLst>
                  <a:ext uri="{FF2B5EF4-FFF2-40B4-BE49-F238E27FC236}">
                    <a16:creationId xmlns:a16="http://schemas.microsoft.com/office/drawing/2014/main" id="{91FE79C4-5E93-46A1-8A96-C906A33B680C}"/>
                  </a:ext>
                </a:extLst>
              </p:cNvPr>
              <p:cNvSpPr txBox="1"/>
              <p:nvPr/>
            </p:nvSpPr>
            <p:spPr>
              <a:xfrm>
                <a:off x="5214851" y="4598182"/>
                <a:ext cx="4977985" cy="478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3.Attention vector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" name="文本框 14">
                <a:extLst>
                  <a:ext uri="{FF2B5EF4-FFF2-40B4-BE49-F238E27FC236}">
                    <a16:creationId xmlns:a16="http://schemas.microsoft.com/office/drawing/2014/main" id="{91FE79C4-5E93-46A1-8A96-C906A33B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851" y="4598182"/>
                <a:ext cx="4977985" cy="478080"/>
              </a:xfrm>
              <a:prstGeom prst="rect">
                <a:avLst/>
              </a:prstGeom>
              <a:blipFill>
                <a:blip r:embed="rId7"/>
                <a:stretch>
                  <a:fillRect l="-1836" t="-7595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6">
            <a:extLst>
              <a:ext uri="{FF2B5EF4-FFF2-40B4-BE49-F238E27FC236}">
                <a16:creationId xmlns:a16="http://schemas.microsoft.com/office/drawing/2014/main" id="{DE02CDEC-2140-418D-A2DF-C29743AD8DE6}"/>
              </a:ext>
            </a:extLst>
          </p:cNvPr>
          <p:cNvSpPr txBox="1"/>
          <p:nvPr/>
        </p:nvSpPr>
        <p:spPr>
          <a:xfrm>
            <a:off x="5834026" y="5698457"/>
            <a:ext cx="297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; ]</a:t>
            </a:r>
            <a:r>
              <a:rPr lang="zh-CN" altLang="en-US" dirty="0"/>
              <a:t>表示拼接操作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3B561C1-64B4-4CF7-9477-A8DD78F1D50C}"/>
                  </a:ext>
                </a:extLst>
              </p:cNvPr>
              <p:cNvSpPr txBox="1"/>
              <p:nvPr/>
            </p:nvSpPr>
            <p:spPr>
              <a:xfrm>
                <a:off x="5924048" y="5225361"/>
                <a:ext cx="3208713" cy="289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tanh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3B561C1-64B4-4CF7-9477-A8DD78F1D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48" y="5225361"/>
                <a:ext cx="3208713" cy="289310"/>
              </a:xfrm>
              <a:prstGeom prst="rect">
                <a:avLst/>
              </a:prstGeom>
              <a:blipFill>
                <a:blip r:embed="rId8"/>
                <a:stretch>
                  <a:fillRect l="-2662" t="-27083" b="-4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E450C1A7-A5B1-4DCD-BD24-971E3B79C1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066" y="1520586"/>
            <a:ext cx="4732906" cy="410101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88190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8633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Decoder with Attention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  <a:p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矩形 20">
            <a:extLst>
              <a:ext uri="{FF2B5EF4-FFF2-40B4-BE49-F238E27FC236}">
                <a16:creationId xmlns:a16="http://schemas.microsoft.com/office/drawing/2014/main" id="{4C54FE6C-1C04-4580-9B08-CDADF8F6D989}"/>
              </a:ext>
            </a:extLst>
          </p:cNvPr>
          <p:cNvSpPr/>
          <p:nvPr/>
        </p:nvSpPr>
        <p:spPr>
          <a:xfrm>
            <a:off x="340848" y="16335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/>
            </a:b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28">
                <a:extLst>
                  <a:ext uri="{FF2B5EF4-FFF2-40B4-BE49-F238E27FC236}">
                    <a16:creationId xmlns:a16="http://schemas.microsoft.com/office/drawing/2014/main" id="{3CC8A270-91D1-48F9-9420-04702F192662}"/>
                  </a:ext>
                </a:extLst>
              </p:cNvPr>
              <p:cNvSpPr txBox="1"/>
              <p:nvPr/>
            </p:nvSpPr>
            <p:spPr>
              <a:xfrm>
                <a:off x="92087" y="2976389"/>
                <a:ext cx="10813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：全连接层</m:t>
                    </m:r>
                    <m:r>
                      <m:rPr>
                        <m:nor/>
                      </m:rPr>
                      <a:rPr lang="zh-CN" altLang="en-US"/>
                      <m:t>，将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上一步得到的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attention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vector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转化</m:t>
                    </m:r>
                    <m:r>
                      <m:rPr>
                        <m:nor/>
                      </m:rPr>
                      <a:rPr lang="zh-CN" altLang="en-US"/>
                      <m:t>为维度 </m:t>
                    </m:r>
                    <m:r>
                      <m:rPr>
                        <m:nor/>
                      </m:rPr>
                      <a:rPr lang="en-US" altLang="zh-CN"/>
                      <m:t>V</m:t>
                    </m:r>
                    <m:r>
                      <m:rPr>
                        <m:nor/>
                      </m:rPr>
                      <a:rPr lang="en-US" altLang="zh-CN"/>
                      <m:t> </m:t>
                    </m:r>
                    <m:r>
                      <m:rPr>
                        <m:nor/>
                      </m:rPr>
                      <a:rPr lang="zh-CN" altLang="en-US"/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输出向量</m:t>
                    </m:r>
                  </m:oMath>
                </a14:m>
                <a:r>
                  <a:rPr lang="en-US" altLang="zh-CN" dirty="0"/>
                  <a:t>logit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是目标语言的词典大小；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输出向量</m:t>
                    </m:r>
                  </m:oMath>
                </a14:m>
                <a:r>
                  <a:rPr lang="en-US" altLang="zh-CN" dirty="0"/>
                  <a:t>logit</a:t>
                </a:r>
                <a:r>
                  <a:rPr lang="zh-CN" altLang="en-US" dirty="0"/>
                  <a:t>可看作为有关各个输出词的预测，维度为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batch_size</a:t>
                </a:r>
                <a:r>
                  <a:rPr lang="en-US" altLang="zh-CN" dirty="0"/>
                  <a:t>, V)</a:t>
                </a:r>
                <a:r>
                  <a:rPr lang="zh-CN" altLang="en-US" dirty="0"/>
                  <a:t>；这里的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dirty="0"/>
                  <a:t>可以设置为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的转置矩阵。</a:t>
                </a:r>
              </a:p>
            </p:txBody>
          </p:sp>
        </mc:Choice>
        <mc:Fallback xmlns="">
          <p:sp>
            <p:nvSpPr>
              <p:cNvPr id="7" name="文本框 28">
                <a:extLst>
                  <a:ext uri="{FF2B5EF4-FFF2-40B4-BE49-F238E27FC236}">
                    <a16:creationId xmlns:a16="http://schemas.microsoft.com/office/drawing/2014/main" id="{3CC8A270-91D1-48F9-9420-04702F192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7" y="2976389"/>
                <a:ext cx="10813323" cy="646331"/>
              </a:xfrm>
              <a:prstGeom prst="rect">
                <a:avLst/>
              </a:prstGeom>
              <a:blipFill>
                <a:blip r:embed="rId2"/>
                <a:stretch>
                  <a:fillRect l="-169" t="-4717" r="-259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29">
                <a:extLst>
                  <a:ext uri="{FF2B5EF4-FFF2-40B4-BE49-F238E27FC236}">
                    <a16:creationId xmlns:a16="http://schemas.microsoft.com/office/drawing/2014/main" id="{F736E544-DCB3-46A7-BD72-BA3A693C2C3B}"/>
                  </a:ext>
                </a:extLst>
              </p:cNvPr>
              <p:cNvSpPr/>
              <p:nvPr/>
            </p:nvSpPr>
            <p:spPr>
              <a:xfrm>
                <a:off x="1184355" y="2101366"/>
                <a:ext cx="2063129" cy="480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𝑙𝑜𝑔𝑖𝑡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29">
                <a:extLst>
                  <a:ext uri="{FF2B5EF4-FFF2-40B4-BE49-F238E27FC236}">
                    <a16:creationId xmlns:a16="http://schemas.microsoft.com/office/drawing/2014/main" id="{F736E544-DCB3-46A7-BD72-BA3A693C2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55" y="2101366"/>
                <a:ext cx="2063129" cy="480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30">
            <a:extLst>
              <a:ext uri="{FF2B5EF4-FFF2-40B4-BE49-F238E27FC236}">
                <a16:creationId xmlns:a16="http://schemas.microsoft.com/office/drawing/2014/main" id="{0C26ACFB-5403-4269-9358-D1162060D473}"/>
              </a:ext>
            </a:extLst>
          </p:cNvPr>
          <p:cNvSpPr txBox="1"/>
          <p:nvPr/>
        </p:nvSpPr>
        <p:spPr>
          <a:xfrm>
            <a:off x="92087" y="1129054"/>
            <a:ext cx="10642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    </a:t>
            </a:r>
            <a:r>
              <a:rPr lang="zh-CN" altLang="en-US" sz="2400" dirty="0"/>
              <a:t>代替      作为 </a:t>
            </a:r>
            <a:r>
              <a:rPr lang="en-US" altLang="zh-CN" sz="2400" dirty="0"/>
              <a:t>Decoder</a:t>
            </a:r>
            <a:r>
              <a:rPr lang="zh-CN" altLang="en-US" sz="2400" dirty="0"/>
              <a:t>每个时间步下基于源句子上下文表示的新的隐藏状态，然后输出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31">
                <a:extLst>
                  <a:ext uri="{FF2B5EF4-FFF2-40B4-BE49-F238E27FC236}">
                    <a16:creationId xmlns:a16="http://schemas.microsoft.com/office/drawing/2014/main" id="{6DF0E437-70B2-4AA5-9E8A-9E7CD13BE5D8}"/>
                  </a:ext>
                </a:extLst>
              </p:cNvPr>
              <p:cNvSpPr/>
              <p:nvPr/>
            </p:nvSpPr>
            <p:spPr>
              <a:xfrm>
                <a:off x="146405" y="1104394"/>
                <a:ext cx="610616" cy="480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31">
                <a:extLst>
                  <a:ext uri="{FF2B5EF4-FFF2-40B4-BE49-F238E27FC236}">
                    <a16:creationId xmlns:a16="http://schemas.microsoft.com/office/drawing/2014/main" id="{6DF0E437-70B2-4AA5-9E8A-9E7CD13BE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05" y="1104394"/>
                <a:ext cx="610616" cy="480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32">
                <a:extLst>
                  <a:ext uri="{FF2B5EF4-FFF2-40B4-BE49-F238E27FC236}">
                    <a16:creationId xmlns:a16="http://schemas.microsoft.com/office/drawing/2014/main" id="{552503D8-D653-47C5-9B37-B93D0566752B}"/>
                  </a:ext>
                </a:extLst>
              </p:cNvPr>
              <p:cNvSpPr/>
              <p:nvPr/>
            </p:nvSpPr>
            <p:spPr>
              <a:xfrm>
                <a:off x="1184355" y="1110150"/>
                <a:ext cx="543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32">
                <a:extLst>
                  <a:ext uri="{FF2B5EF4-FFF2-40B4-BE49-F238E27FC236}">
                    <a16:creationId xmlns:a16="http://schemas.microsoft.com/office/drawing/2014/main" id="{552503D8-D653-47C5-9B37-B93D05667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55" y="1110150"/>
                <a:ext cx="54329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39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03" y="1555129"/>
            <a:ext cx="8789773" cy="23633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002060"/>
                </a:solidFill>
              </a:rPr>
              <a:t>《</a:t>
            </a:r>
            <a:r>
              <a:rPr lang="zh-CN" altLang="en-US" sz="4000" b="1" dirty="0">
                <a:solidFill>
                  <a:srgbClr val="002060"/>
                </a:solidFill>
              </a:rPr>
              <a:t>自然语言处理</a:t>
            </a:r>
            <a:r>
              <a:rPr lang="en-US" altLang="zh-CN" sz="4000" b="1" dirty="0">
                <a:solidFill>
                  <a:srgbClr val="002060"/>
                </a:solidFill>
              </a:rPr>
              <a:t>》</a:t>
            </a:r>
            <a:r>
              <a:rPr lang="zh-CN" altLang="en-US" sz="4000" b="1" dirty="0">
                <a:solidFill>
                  <a:srgbClr val="002060"/>
                </a:solidFill>
              </a:rPr>
              <a:t>第二次大作业</a:t>
            </a:r>
            <a:br>
              <a:rPr lang="en-US" altLang="zh-CN" b="1" dirty="0">
                <a:solidFill>
                  <a:srgbClr val="002060"/>
                </a:solidFill>
              </a:rPr>
            </a:br>
            <a:r>
              <a:rPr lang="en-US" altLang="zh-CN" sz="3200" b="1" dirty="0">
                <a:solidFill>
                  <a:srgbClr val="002060"/>
                </a:solidFill>
              </a:rPr>
              <a:t>-</a:t>
            </a:r>
            <a:r>
              <a:rPr lang="zh-CN" altLang="en-US" sz="3200" b="1" dirty="0">
                <a:solidFill>
                  <a:srgbClr val="002060"/>
                </a:solidFill>
              </a:rPr>
              <a:t>基于深度学习的中英机器翻译</a:t>
            </a:r>
          </a:p>
        </p:txBody>
      </p:sp>
    </p:spTree>
    <p:extLst>
      <p:ext uri="{BB962C8B-B14F-4D97-AF65-F5344CB8AC3E}">
        <p14:creationId xmlns:p14="http://schemas.microsoft.com/office/powerpoint/2010/main" val="34892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Training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矩形 18">
            <a:extLst>
              <a:ext uri="{FF2B5EF4-FFF2-40B4-BE49-F238E27FC236}">
                <a16:creationId xmlns:a16="http://schemas.microsoft.com/office/drawing/2014/main" id="{10159810-F07C-4B02-8958-DB9EC4E12FB1}"/>
              </a:ext>
            </a:extLst>
          </p:cNvPr>
          <p:cNvSpPr/>
          <p:nvPr/>
        </p:nvSpPr>
        <p:spPr>
          <a:xfrm>
            <a:off x="740415" y="164264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sz="2400"/>
            </a:b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5">
                <a:extLst>
                  <a:ext uri="{FF2B5EF4-FFF2-40B4-BE49-F238E27FC236}">
                    <a16:creationId xmlns:a16="http://schemas.microsoft.com/office/drawing/2014/main" id="{AC3493EE-86FA-486E-8ECD-3EAA428EB653}"/>
                  </a:ext>
                </a:extLst>
              </p:cNvPr>
              <p:cNvSpPr txBox="1"/>
              <p:nvPr/>
            </p:nvSpPr>
            <p:spPr>
              <a:xfrm>
                <a:off x="312579" y="1251483"/>
                <a:ext cx="10461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1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对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Decoder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的每个时间步，由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label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和上述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logit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向量，计算交叉熵作为</m:t>
                    </m:r>
                  </m:oMath>
                </a14:m>
                <a:r>
                  <a:rPr lang="zh-CN" altLang="en-US" sz="2400" dirty="0"/>
                  <a:t>损失</a:t>
                </a:r>
                <a:r>
                  <a:rPr lang="en-US" altLang="zh-CN" sz="2400" dirty="0"/>
                  <a:t>;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文本框 5">
                <a:extLst>
                  <a:ext uri="{FF2B5EF4-FFF2-40B4-BE49-F238E27FC236}">
                    <a16:creationId xmlns:a16="http://schemas.microsoft.com/office/drawing/2014/main" id="{AC3493EE-86FA-486E-8ECD-3EAA428EB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9" y="1251483"/>
                <a:ext cx="10461045" cy="461665"/>
              </a:xfrm>
              <a:prstGeom prst="rect">
                <a:avLst/>
              </a:prstGeom>
              <a:blipFill>
                <a:blip r:embed="rId2"/>
                <a:stretch>
                  <a:fillRect l="-874" t="-1052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6">
            <a:extLst>
              <a:ext uri="{FF2B5EF4-FFF2-40B4-BE49-F238E27FC236}">
                <a16:creationId xmlns:a16="http://schemas.microsoft.com/office/drawing/2014/main" id="{80099CD9-7789-41BB-BBEF-731E4497FBED}"/>
              </a:ext>
            </a:extLst>
          </p:cNvPr>
          <p:cNvSpPr/>
          <p:nvPr/>
        </p:nvSpPr>
        <p:spPr>
          <a:xfrm>
            <a:off x="312577" y="3447998"/>
            <a:ext cx="6646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dirty="0">
                <a:solidFill>
                  <a:srgbClr val="202124"/>
                </a:solidFill>
                <a:latin typeface="Roboto"/>
              </a:rPr>
              <a:t>计算梯度，并将其应用于优化器和反向传播；</a:t>
            </a:r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id="{02C69F22-1A8C-4746-B899-98C21AA6D777}"/>
              </a:ext>
            </a:extLst>
          </p:cNvPr>
          <p:cNvSpPr txBox="1"/>
          <p:nvPr/>
        </p:nvSpPr>
        <p:spPr>
          <a:xfrm>
            <a:off x="312577" y="1902679"/>
            <a:ext cx="9908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2. </a:t>
            </a:r>
            <a:r>
              <a:rPr lang="zh-CN" altLang="en-US" sz="2400" dirty="0"/>
              <a:t>由于</a:t>
            </a:r>
            <a:r>
              <a:rPr lang="en-US" altLang="zh-CN" sz="2400" dirty="0"/>
              <a:t>"“&lt;pad&gt;”</a:t>
            </a:r>
            <a:r>
              <a:rPr lang="zh-CN" altLang="en-US" sz="2400" dirty="0"/>
              <a:t>是用于填充的人为添加符号，所以不能对其计算损失，因此需要使用</a:t>
            </a:r>
            <a:r>
              <a:rPr lang="en-US" altLang="zh-CN" sz="2400" dirty="0"/>
              <a:t>"</a:t>
            </a:r>
            <a:r>
              <a:rPr lang="zh-CN" altLang="en-US" sz="2400" dirty="0"/>
              <a:t>掩码</a:t>
            </a:r>
            <a:r>
              <a:rPr lang="en-US" altLang="zh-CN" sz="2400" dirty="0"/>
              <a:t>"</a:t>
            </a:r>
            <a:r>
              <a:rPr lang="zh-CN" altLang="en-US" sz="2400" dirty="0"/>
              <a:t>避免填充项对句子总体损失函数计算的影响；</a:t>
            </a:r>
            <a:endParaRPr lang="en-US" altLang="zh-CN" sz="2400" dirty="0"/>
          </a:p>
          <a:p>
            <a:endParaRPr lang="zh-CN" altLang="en-US" sz="2400" b="1" dirty="0"/>
          </a:p>
        </p:txBody>
      </p:sp>
      <p:sp>
        <p:nvSpPr>
          <p:cNvPr id="10" name="矩形 11">
            <a:extLst>
              <a:ext uri="{FF2B5EF4-FFF2-40B4-BE49-F238E27FC236}">
                <a16:creationId xmlns:a16="http://schemas.microsoft.com/office/drawing/2014/main" id="{F5614525-7EC3-4DAA-B525-4DC69258F940}"/>
              </a:ext>
            </a:extLst>
          </p:cNvPr>
          <p:cNvSpPr/>
          <p:nvPr/>
        </p:nvSpPr>
        <p:spPr>
          <a:xfrm>
            <a:off x="312577" y="4211604"/>
            <a:ext cx="895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4. </a:t>
            </a:r>
            <a:r>
              <a:rPr lang="zh-CN" altLang="en-US" sz="2400"/>
              <a:t>训练多个</a:t>
            </a:r>
            <a:r>
              <a:rPr lang="en-US" altLang="zh-CN" sz="2400"/>
              <a:t>epoch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202124"/>
                </a:solidFill>
                <a:latin typeface="Roboto"/>
              </a:rPr>
              <a:t>根据在验证集的表现选择最佳模型用作测试。</a:t>
            </a:r>
            <a:endParaRPr lang="zh-CN" altLang="en-US" sz="2400" dirty="0">
              <a:solidFill>
                <a:srgbClr val="202124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3257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testing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矩形 18">
            <a:extLst>
              <a:ext uri="{FF2B5EF4-FFF2-40B4-BE49-F238E27FC236}">
                <a16:creationId xmlns:a16="http://schemas.microsoft.com/office/drawing/2014/main" id="{84CCE4B9-7895-4DC9-8818-C4EFF8A219FA}"/>
              </a:ext>
            </a:extLst>
          </p:cNvPr>
          <p:cNvSpPr/>
          <p:nvPr/>
        </p:nvSpPr>
        <p:spPr>
          <a:xfrm>
            <a:off x="89425" y="16335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/>
            </a:b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10">
                <a:extLst>
                  <a:ext uri="{FF2B5EF4-FFF2-40B4-BE49-F238E27FC236}">
                    <a16:creationId xmlns:a16="http://schemas.microsoft.com/office/drawing/2014/main" id="{624C1651-38C9-42AE-B5C9-3884746B9672}"/>
                  </a:ext>
                </a:extLst>
              </p:cNvPr>
              <p:cNvSpPr/>
              <p:nvPr/>
            </p:nvSpPr>
            <p:spPr>
              <a:xfrm>
                <a:off x="-6350" y="2074756"/>
                <a:ext cx="93794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FF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zh-CN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每个时间步下根据输出概率来预测单词时，可采用如下两种方法</a:t>
                </a:r>
              </a:p>
            </p:txBody>
          </p:sp>
        </mc:Choice>
        <mc:Fallback xmlns="">
          <p:sp>
            <p:nvSpPr>
              <p:cNvPr id="7" name="矩形 10">
                <a:extLst>
                  <a:ext uri="{FF2B5EF4-FFF2-40B4-BE49-F238E27FC236}">
                    <a16:creationId xmlns:a16="http://schemas.microsoft.com/office/drawing/2014/main" id="{624C1651-38C9-42AE-B5C9-3884746B9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2074756"/>
                <a:ext cx="9379491" cy="461665"/>
              </a:xfrm>
              <a:prstGeom prst="rect">
                <a:avLst/>
              </a:prstGeom>
              <a:blipFill>
                <a:blip r:embed="rId2"/>
                <a:stretch>
                  <a:fillRect l="-1040" t="-1052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6">
            <a:extLst>
              <a:ext uri="{FF2B5EF4-FFF2-40B4-BE49-F238E27FC236}">
                <a16:creationId xmlns:a16="http://schemas.microsoft.com/office/drawing/2014/main" id="{0DD9D7D3-906E-4FBD-8D68-5F0907F1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803" y="3429000"/>
            <a:ext cx="3137439" cy="3375884"/>
          </a:xfrm>
          <a:prstGeom prst="rect">
            <a:avLst/>
          </a:prstGeom>
        </p:spPr>
      </p:pic>
      <p:sp>
        <p:nvSpPr>
          <p:cNvPr id="9" name="矩形 7">
            <a:extLst>
              <a:ext uri="{FF2B5EF4-FFF2-40B4-BE49-F238E27FC236}">
                <a16:creationId xmlns:a16="http://schemas.microsoft.com/office/drawing/2014/main" id="{5CBEC4AE-FA97-4FB0-890D-30D02D94E307}"/>
              </a:ext>
            </a:extLst>
          </p:cNvPr>
          <p:cNvSpPr/>
          <p:nvPr/>
        </p:nvSpPr>
        <p:spPr>
          <a:xfrm>
            <a:off x="449018" y="2696616"/>
            <a:ext cx="9169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a. </a:t>
            </a:r>
            <a:r>
              <a:rPr lang="zh-CN" altLang="en-US" dirty="0"/>
              <a:t>贪心搜索：如图，</a:t>
            </a:r>
            <a:r>
              <a:rPr lang="en-US" altLang="zh-CN" dirty="0"/>
              <a:t>Decoder</a:t>
            </a:r>
            <a:r>
              <a:rPr lang="zh-CN" altLang="en-US" dirty="0"/>
              <a:t>得到第一个输出的概率分布</a:t>
            </a:r>
            <a:r>
              <a:rPr lang="en-US" altLang="zh-CN" dirty="0"/>
              <a:t>[0.1,0.1,0.3,0.4,0.1]</a:t>
            </a:r>
            <a:r>
              <a:rPr lang="zh-CN" altLang="en-US" dirty="0"/>
              <a:t>，选择概率最大的</a:t>
            </a:r>
            <a:r>
              <a:rPr lang="en-US" altLang="zh-CN" dirty="0"/>
              <a:t>0.4</a:t>
            </a:r>
            <a:r>
              <a:rPr lang="zh-CN" altLang="en-US" dirty="0"/>
              <a:t>，即</a:t>
            </a:r>
            <a:r>
              <a:rPr lang="en-US" altLang="zh-CN" dirty="0" err="1"/>
              <a:t>moi</a:t>
            </a:r>
            <a:r>
              <a:rPr lang="zh-CN" altLang="en-US" dirty="0"/>
              <a:t>。其他时间步同样操作。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8">
                <a:extLst>
                  <a:ext uri="{FF2B5EF4-FFF2-40B4-BE49-F238E27FC236}">
                    <a16:creationId xmlns:a16="http://schemas.microsoft.com/office/drawing/2014/main" id="{234A20F3-90AF-4C1D-BC3E-6FEB89659B40}"/>
                  </a:ext>
                </a:extLst>
              </p:cNvPr>
              <p:cNvSpPr/>
              <p:nvPr/>
            </p:nvSpPr>
            <p:spPr>
              <a:xfrm>
                <a:off x="-6350" y="693026"/>
                <a:ext cx="11023075" cy="1143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测试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的时候，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Decoder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当前时间步输入为上一时间步的预测，第一个时间步输入为“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&lt;</a:t>
                </a:r>
                <a:r>
                  <a:rPr lang="pt-BR" altLang="zh-CN" sz="2400" dirty="0">
                    <a:solidFill>
                      <a:srgbClr val="0000FF"/>
                    </a:solidFill>
                  </a:rPr>
                  <a:t>eos&gt;”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。模型预测出结束符“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&lt;</a:t>
                </a:r>
                <a:r>
                  <a:rPr lang="pt-BR" altLang="zh-CN" sz="2400" dirty="0">
                    <a:solidFill>
                      <a:srgbClr val="0000FF"/>
                    </a:solidFill>
                  </a:rPr>
                  <a:t>eos&gt;”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或者到达预设的长度限制时停止生成；</a:t>
                </a:r>
              </a:p>
            </p:txBody>
          </p:sp>
        </mc:Choice>
        <mc:Fallback xmlns="">
          <p:sp>
            <p:nvSpPr>
              <p:cNvPr id="10" name="矩形 8">
                <a:extLst>
                  <a:ext uri="{FF2B5EF4-FFF2-40B4-BE49-F238E27FC236}">
                    <a16:creationId xmlns:a16="http://schemas.microsoft.com/office/drawing/2014/main" id="{234A20F3-90AF-4C1D-BC3E-6FEB89659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693026"/>
                <a:ext cx="11023075" cy="1143839"/>
              </a:xfrm>
              <a:prstGeom prst="rect">
                <a:avLst/>
              </a:prstGeom>
              <a:blipFill>
                <a:blip r:embed="rId4"/>
                <a:stretch>
                  <a:fillRect l="-885" r="-332" b="-1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64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testing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矩形 18">
            <a:extLst>
              <a:ext uri="{FF2B5EF4-FFF2-40B4-BE49-F238E27FC236}">
                <a16:creationId xmlns:a16="http://schemas.microsoft.com/office/drawing/2014/main" id="{84CCE4B9-7895-4DC9-8818-C4EFF8A219FA}"/>
              </a:ext>
            </a:extLst>
          </p:cNvPr>
          <p:cNvSpPr/>
          <p:nvPr/>
        </p:nvSpPr>
        <p:spPr>
          <a:xfrm>
            <a:off x="89425" y="16335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/>
            </a:b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10">
                <a:extLst>
                  <a:ext uri="{FF2B5EF4-FFF2-40B4-BE49-F238E27FC236}">
                    <a16:creationId xmlns:a16="http://schemas.microsoft.com/office/drawing/2014/main" id="{624C1651-38C9-42AE-B5C9-3884746B9672}"/>
                  </a:ext>
                </a:extLst>
              </p:cNvPr>
              <p:cNvSpPr/>
              <p:nvPr/>
            </p:nvSpPr>
            <p:spPr>
              <a:xfrm>
                <a:off x="157585" y="959271"/>
                <a:ext cx="93794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FF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zh-CN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每个时间步下根据输出概率来预测单词时，可采用如下两种方法</a:t>
                </a:r>
              </a:p>
            </p:txBody>
          </p:sp>
        </mc:Choice>
        <mc:Fallback xmlns="">
          <p:sp>
            <p:nvSpPr>
              <p:cNvPr id="7" name="矩形 10">
                <a:extLst>
                  <a:ext uri="{FF2B5EF4-FFF2-40B4-BE49-F238E27FC236}">
                    <a16:creationId xmlns:a16="http://schemas.microsoft.com/office/drawing/2014/main" id="{624C1651-38C9-42AE-B5C9-3884746B9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85" y="959271"/>
                <a:ext cx="9379491" cy="461665"/>
              </a:xfrm>
              <a:prstGeom prst="rect">
                <a:avLst/>
              </a:prstGeom>
              <a:blipFill>
                <a:blip r:embed="rId2"/>
                <a:stretch>
                  <a:fillRect l="-1040" t="-1052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7">
            <a:extLst>
              <a:ext uri="{FF2B5EF4-FFF2-40B4-BE49-F238E27FC236}">
                <a16:creationId xmlns:a16="http://schemas.microsoft.com/office/drawing/2014/main" id="{5CBEC4AE-FA97-4FB0-890D-30D02D94E307}"/>
              </a:ext>
            </a:extLst>
          </p:cNvPr>
          <p:cNvSpPr/>
          <p:nvPr/>
        </p:nvSpPr>
        <p:spPr>
          <a:xfrm>
            <a:off x="340377" y="1398970"/>
            <a:ext cx="9169435" cy="465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a. </a:t>
            </a:r>
            <a:r>
              <a:rPr lang="zh-CN" altLang="en-US" dirty="0"/>
              <a:t>贪心搜索</a:t>
            </a:r>
          </a:p>
        </p:txBody>
      </p:sp>
      <p:sp>
        <p:nvSpPr>
          <p:cNvPr id="11" name="矩形 13">
            <a:extLst>
              <a:ext uri="{FF2B5EF4-FFF2-40B4-BE49-F238E27FC236}">
                <a16:creationId xmlns:a16="http://schemas.microsoft.com/office/drawing/2014/main" id="{44FA3833-530A-48A8-8AAD-1BBD195860DA}"/>
              </a:ext>
            </a:extLst>
          </p:cNvPr>
          <p:cNvSpPr/>
          <p:nvPr/>
        </p:nvSpPr>
        <p:spPr>
          <a:xfrm>
            <a:off x="340377" y="2099034"/>
            <a:ext cx="10909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b.</a:t>
            </a:r>
            <a:r>
              <a:rPr lang="zh-CN" altLang="en-US" dirty="0"/>
              <a:t> 集束搜索</a:t>
            </a:r>
            <a:r>
              <a:rPr lang="en-US" altLang="zh-CN" dirty="0"/>
              <a:t>Beam search:</a:t>
            </a:r>
            <a:r>
              <a:rPr lang="zh-CN" altLang="en-US" dirty="0"/>
              <a:t> 贪心搜索只选择了概率最大的一个</a:t>
            </a:r>
            <a:r>
              <a:rPr lang="en-US" altLang="zh-CN" dirty="0"/>
              <a:t>, </a:t>
            </a:r>
            <a:r>
              <a:rPr lang="zh-CN" altLang="en-US" dirty="0"/>
              <a:t>而集束搜索则选择了概率最大的前</a:t>
            </a:r>
            <a:r>
              <a:rPr lang="en-US" altLang="zh-CN" dirty="0"/>
              <a:t>k</a:t>
            </a:r>
            <a:r>
              <a:rPr lang="zh-CN" altLang="en-US" dirty="0"/>
              <a:t>个。这个</a:t>
            </a:r>
            <a:r>
              <a:rPr lang="en-US" altLang="zh-CN" dirty="0"/>
              <a:t>k</a:t>
            </a:r>
            <a:r>
              <a:rPr lang="zh-CN" altLang="en-US" dirty="0"/>
              <a:t>值也叫做集束宽度（</a:t>
            </a:r>
            <a:r>
              <a:rPr lang="en-US" altLang="zh-CN" dirty="0"/>
              <a:t>Beam Width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 当</a:t>
            </a:r>
            <a:r>
              <a:rPr lang="en-US" altLang="zh-CN" dirty="0"/>
              <a:t>k</a:t>
            </a:r>
            <a:r>
              <a:rPr lang="zh-CN" altLang="en-US" dirty="0"/>
              <a:t>值等于</a:t>
            </a:r>
            <a:r>
              <a:rPr lang="en-US" altLang="zh-CN" dirty="0"/>
              <a:t>2</a:t>
            </a:r>
            <a:r>
              <a:rPr lang="zh-CN" altLang="en-US" dirty="0"/>
              <a:t>，则集束搜索的过程如下：</a:t>
            </a:r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06E051DF-47D9-4AE3-8B52-C7D96B2A2DE9}"/>
              </a:ext>
            </a:extLst>
          </p:cNvPr>
          <p:cNvSpPr/>
          <p:nvPr/>
        </p:nvSpPr>
        <p:spPr>
          <a:xfrm>
            <a:off x="416246" y="2826397"/>
            <a:ext cx="5882063" cy="73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①得到第一个输出的概率分布</a:t>
            </a:r>
            <a:r>
              <a:rPr lang="en-US" altLang="zh-CN" dirty="0"/>
              <a:t>,</a:t>
            </a:r>
            <a:r>
              <a:rPr lang="zh-CN" altLang="en-US" dirty="0"/>
              <a:t>选择概率最大的前两个，0.3和0.4，即Je和moi。</a:t>
            </a:r>
          </a:p>
        </p:txBody>
      </p:sp>
      <p:sp>
        <p:nvSpPr>
          <p:cNvPr id="13" name="矩形 8">
            <a:extLst>
              <a:ext uri="{FF2B5EF4-FFF2-40B4-BE49-F238E27FC236}">
                <a16:creationId xmlns:a16="http://schemas.microsoft.com/office/drawing/2014/main" id="{3F088108-7627-43CF-A5BD-FB797E42B077}"/>
              </a:ext>
            </a:extLst>
          </p:cNvPr>
          <p:cNvSpPr/>
          <p:nvPr/>
        </p:nvSpPr>
        <p:spPr>
          <a:xfrm>
            <a:off x="416246" y="3710980"/>
            <a:ext cx="5966447" cy="106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②Je和moi分别作为Decoder的输入，得到两个概率分布，然后再选择概率和最大的前两个序列，0.3+0.8和0.4+0.6，即Je suis和moi suis。</a:t>
            </a:r>
          </a:p>
        </p:txBody>
      </p:sp>
      <p:sp>
        <p:nvSpPr>
          <p:cNvPr id="14" name="矩形 11">
            <a:extLst>
              <a:ext uri="{FF2B5EF4-FFF2-40B4-BE49-F238E27FC236}">
                <a16:creationId xmlns:a16="http://schemas.microsoft.com/office/drawing/2014/main" id="{A0D693AE-4354-416F-A5F7-89390023D072}"/>
              </a:ext>
            </a:extLst>
          </p:cNvPr>
          <p:cNvSpPr/>
          <p:nvPr/>
        </p:nvSpPr>
        <p:spPr>
          <a:xfrm>
            <a:off x="416246" y="4927962"/>
            <a:ext cx="5769175" cy="106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③以此类推，最终可以得到两个序列，即Je suis étudiant和moi suis étudiant，很明显前者的概率和最大，为2.2，所以这个序列是最终得到的结果。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EBC19C0-E3BE-4617-807A-828AD51E5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09" y="2979981"/>
            <a:ext cx="4620527" cy="283361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4298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testing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9DC0ECE6-89FB-4670-9058-E14F2754C287}"/>
              </a:ext>
            </a:extLst>
          </p:cNvPr>
          <p:cNvSpPr/>
          <p:nvPr/>
        </p:nvSpPr>
        <p:spPr>
          <a:xfrm>
            <a:off x="302440" y="1120675"/>
            <a:ext cx="10181473" cy="239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评估</a:t>
            </a:r>
            <a:r>
              <a:rPr lang="en-US" altLang="zh-CN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计算预测句子与</a:t>
            </a:r>
            <a:r>
              <a:rPr lang="en-US" altLang="zh-CN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ground true</a:t>
            </a: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之间的</a:t>
            </a:r>
            <a:r>
              <a:rPr lang="en-US" altLang="zh-CN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BLEU</a:t>
            </a: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值；</a:t>
            </a:r>
            <a:endParaRPr lang="en-US" altLang="zh-CN" sz="24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BLEU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是一种对生成语句进行评估的指标。完美匹配的得分为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，而完全不匹配则得 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0.0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。可以用来计算待评价译文和一个或多个参考译文间的距离。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NLTK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包可以计算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BLEU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3974623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1EEC0-BF8E-4539-9957-160D7E5C348D}"/>
              </a:ext>
            </a:extLst>
          </p:cNvPr>
          <p:cNvSpPr/>
          <p:nvPr/>
        </p:nvSpPr>
        <p:spPr>
          <a:xfrm>
            <a:off x="256798" y="3136612"/>
            <a:ext cx="10855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https://www.tensorflow.org/tutorials/text/nmt_with_attention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355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dataset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8838125-3215-4DB7-A935-80CE6D65B257}"/>
              </a:ext>
            </a:extLst>
          </p:cNvPr>
          <p:cNvSpPr txBox="1"/>
          <p:nvPr/>
        </p:nvSpPr>
        <p:spPr>
          <a:xfrm>
            <a:off x="473882" y="1293073"/>
            <a:ext cx="9735438" cy="504006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68597" marR="4559" indent="-457200">
              <a:lnSpc>
                <a:spcPct val="120000"/>
              </a:lnSpc>
              <a:spcBef>
                <a:spcPts val="90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r>
              <a:rPr lang="zh-CN" altLang="en-US" sz="2800" b="1" spc="-9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从</a:t>
            </a:r>
            <a:r>
              <a:rPr lang="en-US" altLang="zh-CN" sz="2800" b="1" spc="-9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WMT18</a:t>
            </a:r>
            <a:r>
              <a:rPr lang="zh-CN" altLang="en-US" sz="2800" b="1" spc="-9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（</a:t>
            </a:r>
            <a:r>
              <a:rPr lang="en-US" altLang="zh-CN" sz="2800" b="1" spc="-9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News Commentary</a:t>
            </a:r>
            <a:r>
              <a:rPr lang="zh-CN" altLang="en-US" sz="2800" b="1" spc="-9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）</a:t>
            </a:r>
            <a:r>
              <a:rPr lang="zh-CN" altLang="en-US" sz="2400" b="1" spc="-9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中抽取的中英句子对</a:t>
            </a:r>
            <a:endParaRPr lang="en-US" altLang="zh-CN" sz="2400" b="1" spc="-9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468597" marR="4559" lvl="1">
              <a:lnSpc>
                <a:spcPct val="120000"/>
              </a:lnSpc>
              <a:spcBef>
                <a:spcPts val="90"/>
              </a:spcBef>
              <a:buSzPct val="50000"/>
              <a:buFont typeface="Wingdings" pitchFamily="2" charset="2"/>
              <a:buChar char="p"/>
              <a:tabLst>
                <a:tab pos="318546" algn="l"/>
                <a:tab pos="319685" algn="l"/>
              </a:tabLst>
            </a:pP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数据集规模：</a:t>
            </a: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10000</a:t>
            </a:r>
          </a:p>
          <a:p>
            <a:pPr marL="1268697" marR="4559" lvl="2" indent="-342900">
              <a:lnSpc>
                <a:spcPct val="120000"/>
              </a:lnSpc>
              <a:spcBef>
                <a:spcPts val="90"/>
              </a:spcBef>
              <a:buSzPct val="60000"/>
              <a:buFont typeface="Courier New" panose="02070309020205020404" pitchFamily="49" charset="0"/>
              <a:buChar char="o"/>
              <a:tabLst>
                <a:tab pos="318546" algn="l"/>
                <a:tab pos="319685" algn="l"/>
              </a:tabLst>
            </a:pPr>
            <a:r>
              <a:rPr lang="en-US" altLang="zh-CN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10K</a:t>
            </a:r>
            <a:r>
              <a:rPr lang="zh-CN" altLang="en-US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版本，</a:t>
            </a:r>
            <a:r>
              <a:rPr lang="en-US" altLang="zh-CN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train: 8000, test: 2000, dev: 2000</a:t>
            </a:r>
          </a:p>
          <a:p>
            <a:pPr marL="1268697" marR="4559" lvl="2" indent="-342900">
              <a:lnSpc>
                <a:spcPct val="120000"/>
              </a:lnSpc>
              <a:spcBef>
                <a:spcPts val="90"/>
              </a:spcBef>
              <a:buSzPct val="60000"/>
              <a:buFont typeface="Courier New" panose="02070309020205020404" pitchFamily="49" charset="0"/>
              <a:buChar char="o"/>
              <a:tabLst>
                <a:tab pos="318546" algn="l"/>
                <a:tab pos="319685" algn="l"/>
              </a:tabLst>
            </a:pPr>
            <a:r>
              <a:rPr lang="en-US" altLang="zh-CN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100K</a:t>
            </a:r>
            <a:r>
              <a:rPr lang="zh-CN" altLang="en-US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版本（非必须），</a:t>
            </a:r>
            <a:r>
              <a:rPr lang="en-US" altLang="zh-CN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train: 80000, test: 20000, dev: 20000</a:t>
            </a:r>
          </a:p>
          <a:p>
            <a:pPr marL="1268697" marR="4559" lvl="2" indent="-342900">
              <a:lnSpc>
                <a:spcPct val="120000"/>
              </a:lnSpc>
              <a:spcBef>
                <a:spcPts val="90"/>
              </a:spcBef>
              <a:buSzPct val="60000"/>
              <a:buFont typeface="Courier New" panose="02070309020205020404" pitchFamily="49" charset="0"/>
              <a:buChar char="o"/>
              <a:tabLst>
                <a:tab pos="318546" algn="l"/>
                <a:tab pos="319685" algn="l"/>
              </a:tabLst>
            </a:pPr>
            <a:r>
              <a:rPr lang="zh-CN" altLang="en-US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可根据提供的数据处理脚本自定义数据集大小（不能太小）</a:t>
            </a:r>
            <a:endParaRPr lang="en-US" altLang="zh-CN" sz="28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468597" marR="4559" lvl="1">
              <a:lnSpc>
                <a:spcPct val="120000"/>
              </a:lnSpc>
              <a:spcBef>
                <a:spcPts val="90"/>
              </a:spcBef>
              <a:buSzPct val="50000"/>
              <a:buFont typeface="Wingdings" pitchFamily="2" charset="2"/>
              <a:buChar char="p"/>
              <a:tabLst>
                <a:tab pos="318546" algn="l"/>
                <a:tab pos="319685" algn="l"/>
              </a:tabLst>
            </a:pP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数据格式：</a:t>
            </a:r>
            <a:r>
              <a:rPr lang="en-US" altLang="zh-CN" sz="28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			</a:t>
            </a:r>
          </a:p>
          <a:p>
            <a:pPr marL="1268697" marR="4559" lvl="2" indent="-342900">
              <a:lnSpc>
                <a:spcPct val="120000"/>
              </a:lnSpc>
              <a:spcBef>
                <a:spcPts val="90"/>
              </a:spcBef>
              <a:buSzPct val="50000"/>
              <a:buFont typeface="Courier New" panose="02070309020205020404" pitchFamily="49" charset="0"/>
              <a:buChar char="o"/>
              <a:tabLst>
                <a:tab pos="318546" algn="l"/>
                <a:tab pos="319685" algn="l"/>
              </a:tabLst>
            </a:pPr>
            <a:r>
              <a:rPr lang="en-US" altLang="zh-CN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source: </a:t>
            </a:r>
            <a:r>
              <a:rPr lang="zh-CN" altLang="en-US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每行一条中文句子</a:t>
            </a:r>
            <a:endParaRPr lang="en-US" altLang="zh-CN" sz="20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1268697" marR="4559" lvl="2" indent="-342900">
              <a:lnSpc>
                <a:spcPct val="120000"/>
              </a:lnSpc>
              <a:spcBef>
                <a:spcPts val="90"/>
              </a:spcBef>
              <a:buSzPct val="50000"/>
              <a:buFont typeface="Courier New" panose="02070309020205020404" pitchFamily="49" charset="0"/>
              <a:buChar char="o"/>
              <a:tabLst>
                <a:tab pos="318546" algn="l"/>
                <a:tab pos="319685" algn="l"/>
              </a:tabLst>
            </a:pPr>
            <a:r>
              <a:rPr lang="en-US" altLang="zh-CN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target: </a:t>
            </a:r>
            <a:r>
              <a:rPr lang="zh-CN" altLang="en-US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每行一条</a:t>
            </a:r>
            <a:r>
              <a:rPr lang="en-US" altLang="zh-CN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source</a:t>
            </a:r>
            <a:r>
              <a:rPr lang="zh-CN" altLang="en-US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中对应行数的英文句子</a:t>
            </a:r>
            <a:endParaRPr lang="en-US" altLang="zh-CN" sz="20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811497" marR="4559" lvl="1" indent="-342900">
              <a:lnSpc>
                <a:spcPct val="120000"/>
              </a:lnSpc>
              <a:spcBef>
                <a:spcPts val="90"/>
              </a:spcBef>
              <a:buSzPct val="50000"/>
              <a:buFont typeface="Wingdings" panose="05000000000000000000" pitchFamily="2" charset="2"/>
              <a:buChar char="p"/>
              <a:tabLst>
                <a:tab pos="318546" algn="l"/>
                <a:tab pos="319685" algn="l"/>
              </a:tabLst>
            </a:pP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数据下载：</a:t>
            </a:r>
            <a:endParaRPr lang="en-US" altLang="zh-CN" sz="24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1268697" marR="4559" lvl="2" indent="-342900">
              <a:lnSpc>
                <a:spcPct val="120000"/>
              </a:lnSpc>
              <a:spcBef>
                <a:spcPts val="90"/>
              </a:spcBef>
              <a:buSzPct val="50000"/>
              <a:buFont typeface="Courier New" panose="02070309020205020404" pitchFamily="49" charset="0"/>
              <a:buChar char="o"/>
              <a:tabLst>
                <a:tab pos="318546" algn="l"/>
                <a:tab pos="319685" algn="l"/>
              </a:tabLst>
            </a:pPr>
            <a:r>
              <a:rPr lang="zh-CN" altLang="en-US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百度网盘：</a:t>
            </a:r>
            <a:r>
              <a:rPr lang="en-US" altLang="zh-CN" sz="20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/Project 2/</a:t>
            </a:r>
          </a:p>
          <a:p>
            <a:pPr marL="811497" marR="4559" lvl="1" indent="-342900">
              <a:spcBef>
                <a:spcPts val="90"/>
              </a:spcBef>
              <a:buSzPct val="50000"/>
              <a:buFont typeface="Wingdings" panose="05000000000000000000" pitchFamily="2" charset="2"/>
              <a:buChar char="p"/>
              <a:tabLst>
                <a:tab pos="318546" algn="l"/>
                <a:tab pos="319685" algn="l"/>
              </a:tabLst>
            </a:pPr>
            <a:endParaRPr lang="en-US" altLang="zh-CN" sz="24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811497" marR="4559" lvl="1" indent="-342900">
              <a:spcBef>
                <a:spcPts val="90"/>
              </a:spcBef>
              <a:buSzPct val="50000"/>
              <a:buFont typeface="Wingdings" panose="05000000000000000000" pitchFamily="2" charset="2"/>
              <a:buChar char="p"/>
              <a:tabLst>
                <a:tab pos="318546" algn="l"/>
                <a:tab pos="319685" algn="l"/>
              </a:tabLst>
            </a:pPr>
            <a:endParaRPr lang="en-US" altLang="zh-CN" sz="20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418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requirement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DAF42E3-AF24-4783-A980-91775CEF2FE9}"/>
              </a:ext>
            </a:extLst>
          </p:cNvPr>
          <p:cNvSpPr txBox="1"/>
          <p:nvPr/>
        </p:nvSpPr>
        <p:spPr>
          <a:xfrm>
            <a:off x="445152" y="968870"/>
            <a:ext cx="8787626" cy="559060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68597" marR="4559" indent="-457200">
              <a:lnSpc>
                <a:spcPct val="150000"/>
              </a:lnSpc>
              <a:spcBef>
                <a:spcPts val="90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r>
              <a:rPr lang="zh-CN" altLang="en-US" sz="2800" spc="-9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平台：</a:t>
            </a:r>
            <a:r>
              <a:rPr lang="en-US" altLang="zh-CN" sz="2400" spc="-9" dirty="0" err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Pytorch</a:t>
            </a:r>
            <a:r>
              <a:rPr lang="en-US" altLang="zh-CN" sz="2400" spc="-9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, </a:t>
            </a:r>
            <a:r>
              <a:rPr lang="en-US" altLang="zh-CN" sz="2400" spc="-9" dirty="0" err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Tensorflow</a:t>
            </a:r>
            <a:r>
              <a:rPr lang="en-US" altLang="zh-CN" sz="2400" spc="-9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 or </a:t>
            </a:r>
            <a:r>
              <a:rPr lang="en-US" altLang="zh-CN" sz="2400" spc="-9" dirty="0" err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Keras</a:t>
            </a:r>
            <a:r>
              <a:rPr lang="en-US" altLang="zh-CN" sz="2400" spc="-9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… </a:t>
            </a:r>
          </a:p>
          <a:p>
            <a:pPr marL="468597" marR="4559" indent="-457200">
              <a:lnSpc>
                <a:spcPct val="150000"/>
              </a:lnSpc>
              <a:spcBef>
                <a:spcPts val="90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r>
              <a:rPr lang="zh-CN" altLang="en-US" sz="2800" spc="-9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模型要求：</a:t>
            </a:r>
            <a:endParaRPr lang="en-US" altLang="zh-CN" sz="2800" spc="-9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811497" marR="4559" lvl="1" indent="-342900">
              <a:lnSpc>
                <a:spcPct val="1500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18546" algn="l"/>
                <a:tab pos="319685" algn="l"/>
              </a:tabLst>
            </a:pPr>
            <a:r>
              <a:rPr lang="zh-CN" altLang="en-US" sz="2000" spc="-9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两个</a:t>
            </a:r>
            <a:r>
              <a:rPr lang="en-US" altLang="zh-CN" sz="2000" spc="-9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LSTM</a:t>
            </a:r>
            <a:r>
              <a:rPr lang="zh-CN" altLang="en-US" sz="2000" spc="-9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分别作为</a:t>
            </a:r>
            <a:r>
              <a:rPr lang="en-US" altLang="zh-CN" sz="2000" spc="-9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Encoder</a:t>
            </a:r>
            <a:r>
              <a:rPr lang="zh-CN" altLang="en-US" sz="2000" spc="-9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和</a:t>
            </a:r>
            <a:r>
              <a:rPr lang="en-US" altLang="zh-CN" sz="2000" spc="-9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Decoder</a:t>
            </a:r>
          </a:p>
          <a:p>
            <a:pPr marL="811497" marR="4559" lvl="1" indent="-342900">
              <a:lnSpc>
                <a:spcPct val="1500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18546" algn="l"/>
                <a:tab pos="319685" algn="l"/>
              </a:tabLst>
            </a:pPr>
            <a:r>
              <a:rPr lang="zh-CN" altLang="en-US" sz="2000" spc="-9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实现基于注意力机制的机器翻译</a:t>
            </a:r>
            <a:endParaRPr lang="en-US" altLang="zh-CN" sz="2000" spc="-9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811497" marR="4559" lvl="1" indent="-342900">
              <a:lnSpc>
                <a:spcPct val="1500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18546" algn="l"/>
                <a:tab pos="319685" algn="l"/>
              </a:tabLst>
            </a:pPr>
            <a:r>
              <a:rPr lang="zh-CN" altLang="en-US" sz="2000" spc="-9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自行选择分词工具</a:t>
            </a:r>
            <a:endParaRPr lang="en-US" altLang="zh-CN" sz="2000" spc="-9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811497" marR="4559" lvl="1" indent="-342900">
              <a:lnSpc>
                <a:spcPct val="1500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18546" algn="l"/>
                <a:tab pos="319685" algn="l"/>
              </a:tabLst>
            </a:pPr>
            <a:r>
              <a:rPr lang="zh-CN" altLang="en-US" sz="2000" spc="-9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改变</a:t>
            </a:r>
            <a:r>
              <a:rPr lang="en-US" altLang="zh-CN" sz="2000" spc="-9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teacher forcing ratio</a:t>
            </a:r>
            <a:r>
              <a:rPr lang="zh-CN" altLang="en-US" sz="2000" spc="-9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，观察效果</a:t>
            </a:r>
            <a:endParaRPr lang="en-US" altLang="zh-CN" sz="2000" spc="-9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811497" marR="4559" lvl="1" indent="-342900">
              <a:lnSpc>
                <a:spcPct val="150000"/>
              </a:lnSpc>
              <a:spcBef>
                <a:spcPts val="90"/>
              </a:spcBef>
              <a:buFont typeface="Wingdings" panose="05000000000000000000" pitchFamily="2" charset="2"/>
              <a:buChar char="v"/>
              <a:tabLst>
                <a:tab pos="318546" algn="l"/>
                <a:tab pos="319685" algn="l"/>
              </a:tabLst>
            </a:pPr>
            <a:r>
              <a:rPr lang="en-US" altLang="zh-CN" sz="2000" spc="-9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Beam Search</a:t>
            </a:r>
            <a:r>
              <a:rPr lang="zh-CN" altLang="en-US" sz="2000" spc="-9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策略</a:t>
            </a:r>
            <a:endParaRPr lang="en-US" altLang="zh-CN" sz="2000" spc="-9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468597" marR="4559" indent="-457200">
              <a:lnSpc>
                <a:spcPct val="150000"/>
              </a:lnSpc>
              <a:spcBef>
                <a:spcPts val="90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r>
              <a:rPr lang="zh-CN" altLang="en-US" sz="2800" spc="-9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评估指标：</a:t>
            </a:r>
            <a:r>
              <a:rPr lang="en-US" altLang="zh-CN" sz="2800" spc="-9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BLEU</a:t>
            </a:r>
            <a:r>
              <a:rPr lang="zh-CN" altLang="en-US" sz="2800" spc="-9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值（</a:t>
            </a:r>
            <a:r>
              <a:rPr lang="en-US" altLang="zh-CN" sz="2800" spc="-9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BLEU-4</a:t>
            </a:r>
            <a:r>
              <a:rPr lang="zh-CN" altLang="en-US" sz="2800" spc="-9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）</a:t>
            </a:r>
            <a:endParaRPr lang="en-US" altLang="zh-CN" sz="2800" spc="-9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468597" marR="4559" indent="-457200">
              <a:lnSpc>
                <a:spcPct val="150000"/>
              </a:lnSpc>
              <a:spcBef>
                <a:spcPts val="90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r>
              <a:rPr lang="zh-CN" altLang="en-US" sz="2800" spc="-9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词向量：随机初始化或自选预训练词向量</a:t>
            </a:r>
            <a:endParaRPr lang="en-US" altLang="zh-CN" sz="2800" spc="-9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468597" marR="4559" indent="-457200">
              <a:lnSpc>
                <a:spcPct val="150000"/>
              </a:lnSpc>
              <a:spcBef>
                <a:spcPts val="90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r>
              <a:rPr lang="zh-CN" altLang="en-US" sz="2800" spc="-9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设备：</a:t>
            </a:r>
            <a:r>
              <a:rPr lang="en-US" altLang="zh-CN" sz="2800" spc="-9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CPU/GPU</a:t>
            </a:r>
          </a:p>
        </p:txBody>
      </p:sp>
    </p:spTree>
    <p:extLst>
      <p:ext uri="{BB962C8B-B14F-4D97-AF65-F5344CB8AC3E}">
        <p14:creationId xmlns:p14="http://schemas.microsoft.com/office/powerpoint/2010/main" val="392522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submission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032A339-42C7-48B7-9B1F-D26DDCAAD4F9}"/>
              </a:ext>
            </a:extLst>
          </p:cNvPr>
          <p:cNvSpPr txBox="1"/>
          <p:nvPr/>
        </p:nvSpPr>
        <p:spPr>
          <a:xfrm>
            <a:off x="780762" y="2242567"/>
            <a:ext cx="6033858" cy="57788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lnSpc>
                <a:spcPct val="150000"/>
              </a:lnSpc>
              <a:spcBef>
                <a:spcPts val="90"/>
              </a:spcBef>
              <a:tabLst>
                <a:tab pos="318546" algn="l"/>
                <a:tab pos="319685" algn="l"/>
              </a:tabLst>
            </a:pPr>
            <a:endParaRPr lang="en-US" altLang="zh-CN" sz="28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3D5632A-EAFD-474F-B7CE-0EE85D53BA3F}"/>
              </a:ext>
            </a:extLst>
          </p:cNvPr>
          <p:cNvSpPr txBox="1"/>
          <p:nvPr/>
        </p:nvSpPr>
        <p:spPr>
          <a:xfrm>
            <a:off x="631961" y="1050882"/>
            <a:ext cx="9399806" cy="276739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68597" marR="4559" indent="-4572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318546" algn="l"/>
                <a:tab pos="319685" algn="l"/>
              </a:tabLst>
            </a:pP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DDL</a:t>
            </a: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：</a:t>
            </a: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 </a:t>
            </a:r>
            <a:r>
              <a:rPr lang="en-US" altLang="zh-CN" sz="2400" spc="-9" dirty="0">
                <a:highlight>
                  <a:srgbClr val="FF00FF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2020</a:t>
            </a:r>
            <a:r>
              <a:rPr lang="zh-CN" altLang="en-US" sz="2400" spc="-9" dirty="0">
                <a:highlight>
                  <a:srgbClr val="FF00FF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年</a:t>
            </a:r>
            <a:r>
              <a:rPr lang="en-US" altLang="zh-CN" sz="2400" spc="-9" dirty="0">
                <a:highlight>
                  <a:srgbClr val="FF00FF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1</a:t>
            </a:r>
            <a:r>
              <a:rPr lang="zh-CN" altLang="en-US" sz="2400" spc="-9" dirty="0">
                <a:highlight>
                  <a:srgbClr val="FF00FF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月</a:t>
            </a:r>
            <a:r>
              <a:rPr lang="en-US" altLang="zh-CN" sz="2400" spc="-9" dirty="0">
                <a:highlight>
                  <a:srgbClr val="FF00FF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8</a:t>
            </a:r>
            <a:r>
              <a:rPr lang="zh-CN" altLang="en-US" sz="2400" spc="-9" dirty="0">
                <a:highlight>
                  <a:srgbClr val="FF00FF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日 </a:t>
            </a:r>
            <a:r>
              <a:rPr lang="en-US" altLang="zh-CN" sz="2400" spc="-9" dirty="0">
                <a:highlight>
                  <a:srgbClr val="FF00FF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23:59</a:t>
            </a: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；</a:t>
            </a:r>
            <a:endParaRPr lang="en-US" altLang="zh-CN" sz="24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468597" marR="4559" indent="-4572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318546" algn="l"/>
                <a:tab pos="319685" algn="l"/>
              </a:tabLst>
            </a:pP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需要提交的：实验报告</a:t>
            </a: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+</a:t>
            </a: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代码</a:t>
            </a:r>
            <a:endParaRPr lang="en-US" altLang="zh-CN" sz="24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468597" marR="4559" indent="-4572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318546" algn="l"/>
                <a:tab pos="319685" algn="l"/>
              </a:tabLst>
            </a:pP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提交邮箱：</a:t>
            </a: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  <a:hlinkClick r:id="rId2"/>
              </a:rPr>
              <a:t>wangjh237@mail2.sysu.edu.cn</a:t>
            </a:r>
            <a:endParaRPr lang="en-US" altLang="zh-CN" sz="24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468597" marR="4559" indent="-4572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318546" algn="l"/>
                <a:tab pos="319685" algn="l"/>
              </a:tabLst>
            </a:pP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邮件命名：</a:t>
            </a: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《</a:t>
            </a: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自然语言处理</a:t>
            </a: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》</a:t>
            </a: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期末大作业</a:t>
            </a: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_12345678_</a:t>
            </a: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王小明</a:t>
            </a:r>
            <a:endParaRPr lang="en-US" altLang="zh-CN" sz="24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468597" marR="4559" indent="-4572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318546" algn="l"/>
                <a:tab pos="319685" algn="l"/>
              </a:tabLst>
            </a:pP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邮件附件压缩包：</a:t>
            </a: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12345678_</a:t>
            </a: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王小明</a:t>
            </a: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_final.zip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98E9C2E-B40D-4673-A3EF-7E0238A3392B}"/>
              </a:ext>
            </a:extLst>
          </p:cNvPr>
          <p:cNvSpPr txBox="1"/>
          <p:nvPr/>
        </p:nvSpPr>
        <p:spPr>
          <a:xfrm>
            <a:off x="631961" y="4012134"/>
            <a:ext cx="9632755" cy="220313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54297" marR="4559" indent="-3429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318546" algn="l"/>
                <a:tab pos="319685" algn="l"/>
              </a:tabLst>
            </a:pP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要求：</a:t>
            </a:r>
            <a:endParaRPr lang="en-US" altLang="zh-CN" sz="24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11397" marR="4559">
              <a:lnSpc>
                <a:spcPct val="150000"/>
              </a:lnSpc>
              <a:spcBef>
                <a:spcPts val="90"/>
              </a:spcBef>
              <a:tabLst>
                <a:tab pos="318546" algn="l"/>
                <a:tab pos="319685" algn="l"/>
              </a:tabLst>
            </a:pP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			1. </a:t>
            </a: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描述清楚核心代码逻辑和</a:t>
            </a: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tensor</a:t>
            </a: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维度</a:t>
            </a:r>
            <a:endParaRPr lang="en-US" altLang="zh-CN" sz="24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11397" marR="4559">
              <a:lnSpc>
                <a:spcPct val="150000"/>
              </a:lnSpc>
              <a:spcBef>
                <a:spcPts val="90"/>
              </a:spcBef>
              <a:tabLst>
                <a:tab pos="318546" algn="l"/>
                <a:tab pos="319685" algn="l"/>
              </a:tabLst>
            </a:pP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			2. </a:t>
            </a:r>
            <a:r>
              <a:rPr lang="zh-CN" altLang="en-US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描述清楚代码的运行环境和软件版本</a:t>
            </a:r>
            <a:endParaRPr lang="en-US" altLang="zh-CN" sz="2400" spc="-9" dirty="0"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  <a:p>
            <a:pPr marL="11397" marR="4559">
              <a:lnSpc>
                <a:spcPct val="150000"/>
              </a:lnSpc>
              <a:spcBef>
                <a:spcPts val="90"/>
              </a:spcBef>
              <a:tabLst>
                <a:tab pos="318546" algn="l"/>
                <a:tab pos="319685" algn="l"/>
              </a:tabLst>
            </a:pPr>
            <a:r>
              <a:rPr lang="en-US" altLang="zh-CN" sz="2400" spc="-9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		</a:t>
            </a:r>
            <a:r>
              <a:rPr lang="en-US" altLang="zh-CN" sz="2400" spc="-9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	3. </a:t>
            </a:r>
            <a:r>
              <a:rPr lang="zh-CN" altLang="en-US" sz="2400" spc="-9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/>
              </a:rPr>
              <a:t>独立完成，不得抄袭！不得抄袭！不得抄袭！</a:t>
            </a:r>
            <a:endParaRPr lang="en-US" altLang="zh-CN" sz="2400" spc="-9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601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reference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F90E22-7EC9-4C57-90A5-D9B773951D1B}"/>
              </a:ext>
            </a:extLst>
          </p:cNvPr>
          <p:cNvSpPr txBox="1">
            <a:spLocks/>
          </p:cNvSpPr>
          <p:nvPr/>
        </p:nvSpPr>
        <p:spPr>
          <a:xfrm>
            <a:off x="436253" y="1199018"/>
            <a:ext cx="10101542" cy="46691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833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6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参考教程：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pytorch.org/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tutorias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/intermediate/seq2seq_translation_tutorial.html</a:t>
            </a:r>
          </a:p>
          <a:p>
            <a:pPr marL="342900" indent="-34290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tensorflow.google.cn/tutorials/text/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nmt_with_attention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相关论文：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Effective Approaches to Attention-based Neural Machine Translation, Luong et al., EMNLP 2015</a:t>
            </a:r>
          </a:p>
          <a:p>
            <a:pPr marL="342900" indent="-34290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Neural Machine Translation by Jointly Learning to Align and Translate,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Bahdanau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et al., ICLR 2015</a:t>
            </a:r>
          </a:p>
          <a:p>
            <a:pPr marL="342900" indent="-34290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Bleu: a Method for Automatic Evaluation for Machine Translation,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Papineni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et al., ACL 2002</a:t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24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A697E0-7631-4E05-BD80-049EEDF1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98" y="2766218"/>
            <a:ext cx="9584531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71027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3808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  <a:latin typeface="Algerian" panose="04020705040A02060702" pitchFamily="82" charset="0"/>
              </a:rPr>
              <a:t>Overview</a:t>
            </a:r>
            <a:endParaRPr lang="zh-CN" altLang="en-US" sz="40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17F5CA-A34B-49B2-9C56-EF920A41B6B2}"/>
              </a:ext>
            </a:extLst>
          </p:cNvPr>
          <p:cNvSpPr txBox="1"/>
          <p:nvPr/>
        </p:nvSpPr>
        <p:spPr>
          <a:xfrm>
            <a:off x="558258" y="1192735"/>
            <a:ext cx="5724841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77" lvl="1" indent="-457189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  <a:p>
            <a:pPr marL="914377" lvl="1" indent="-457189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  <a:p>
            <a:pPr marL="914377" lvl="1" indent="-457189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</a:p>
          <a:p>
            <a:endParaRPr lang="en-US" altLang="zh-CN" dirty="0"/>
          </a:p>
          <a:p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22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50BB9B-715A-4799-AE86-683D37D59E4A}"/>
              </a:ext>
            </a:extLst>
          </p:cNvPr>
          <p:cNvSpPr/>
          <p:nvPr/>
        </p:nvSpPr>
        <p:spPr>
          <a:xfrm>
            <a:off x="-6350" y="1"/>
            <a:ext cx="11118850" cy="7466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8B992-4AB4-458A-A964-B3C2473B7A99}"/>
              </a:ext>
            </a:extLst>
          </p:cNvPr>
          <p:cNvSpPr txBox="1"/>
          <p:nvPr/>
        </p:nvSpPr>
        <p:spPr>
          <a:xfrm>
            <a:off x="157585" y="38735"/>
            <a:ext cx="567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F722E452-0CFA-4A64-9E15-D96931DCCF7E}"/>
              </a:ext>
            </a:extLst>
          </p:cNvPr>
          <p:cNvSpPr txBox="1"/>
          <p:nvPr/>
        </p:nvSpPr>
        <p:spPr>
          <a:xfrm>
            <a:off x="467593" y="1173828"/>
            <a:ext cx="10170964" cy="1728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定义特殊符号</a:t>
            </a:r>
            <a:endParaRPr lang="en-US" altLang="zh-CN" sz="24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定义一些特殊符号。其中“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&lt;</a:t>
            </a:r>
            <a:r>
              <a:rPr lang="pt-BR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pad&gt;”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加在较短序列后，直到同一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batch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内每个样本序列等长。而“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&lt;</a:t>
            </a:r>
            <a:r>
              <a:rPr lang="pt-BR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bos&gt;”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和“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&lt;</a:t>
            </a:r>
            <a:r>
              <a:rPr lang="pt-BR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eos&gt;”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符号分别表示序列的开始和结束，要求每个句子开头为“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&lt;</a:t>
            </a:r>
            <a:r>
              <a:rPr lang="pt-BR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bos&gt;”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，结尾为“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&lt;</a:t>
            </a:r>
            <a:r>
              <a:rPr lang="pt-BR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eos&gt;”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E1B104C3-E237-44FF-9CC4-D0577D729560}"/>
              </a:ext>
            </a:extLst>
          </p:cNvPr>
          <p:cNvSpPr txBox="1"/>
          <p:nvPr/>
        </p:nvSpPr>
        <p:spPr>
          <a:xfrm>
            <a:off x="467593" y="4668137"/>
            <a:ext cx="10170964" cy="135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创建词典</a:t>
            </a:r>
            <a:endParaRPr lang="en-US" altLang="zh-CN" sz="24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根据上述分词结果分别为源语言和目标语言创建词典；源语言单词的索引和目标语言单词的索引相互独立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62CCCFCB-64D8-48B0-A79E-C691BF138452}"/>
              </a:ext>
            </a:extLst>
          </p:cNvPr>
          <p:cNvSpPr txBox="1"/>
          <p:nvPr/>
        </p:nvSpPr>
        <p:spPr>
          <a:xfrm>
            <a:off x="470768" y="3089701"/>
            <a:ext cx="10540132" cy="132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分词</a:t>
            </a:r>
            <a:endParaRPr lang="en-US" altLang="zh-CN" sz="24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对语料集内的句子进行分词，可以选择根据空格分词或者使用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Spacy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NLTK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等工具进行分词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7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1621</Words>
  <Application>Microsoft Office PowerPoint</Application>
  <PresentationFormat>Custom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5" baseType="lpstr">
      <vt:lpstr>-apple-system</vt:lpstr>
      <vt:lpstr>medium-content-serif-font</vt:lpstr>
      <vt:lpstr>Roboto</vt:lpstr>
      <vt:lpstr>等线</vt:lpstr>
      <vt:lpstr>方正姚体</vt:lpstr>
      <vt:lpstr>仿宋</vt:lpstr>
      <vt:lpstr>黑体</vt:lpstr>
      <vt:lpstr>华文中宋</vt:lpstr>
      <vt:lpstr>微软雅黑</vt:lpstr>
      <vt:lpstr>微软雅黑 Light</vt:lpstr>
      <vt:lpstr>幼圆</vt:lpstr>
      <vt:lpstr>Algerian</vt:lpstr>
      <vt:lpstr>Arial</vt:lpstr>
      <vt:lpstr>Calibri</vt:lpstr>
      <vt:lpstr>Calibri Light</vt:lpstr>
      <vt:lpstr>Cambria Math</vt:lpstr>
      <vt:lpstr>Courier New</vt:lpstr>
      <vt:lpstr>Times New Roman</vt:lpstr>
      <vt:lpstr>Verdana</vt:lpstr>
      <vt:lpstr>Wingdings</vt:lpstr>
      <vt:lpstr>Office 主题​​</vt:lpstr>
      <vt:lpstr>PowerPoint Presentation</vt:lpstr>
      <vt:lpstr>《自然语言处理》第二次大作业 -基于深度学习的中英机器翻译</vt:lpstr>
      <vt:lpstr>PowerPoint Presentation</vt:lpstr>
      <vt:lpstr>PowerPoint Presentation</vt:lpstr>
      <vt:lpstr>PowerPoint Presentation</vt:lpstr>
      <vt:lpstr>PowerPoint Presentation</vt:lpstr>
      <vt:lpstr>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坤</dc:creator>
  <cp:lastModifiedBy>Xiaojun Quan</cp:lastModifiedBy>
  <cp:revision>127</cp:revision>
  <dcterms:created xsi:type="dcterms:W3CDTF">2019-12-13T01:40:12Z</dcterms:created>
  <dcterms:modified xsi:type="dcterms:W3CDTF">2019-12-15T11:25:36Z</dcterms:modified>
</cp:coreProperties>
</file>