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
  </p:handoutMasterIdLst>
  <p:sldIdLst>
    <p:sldId id="256" r:id="rId3"/>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tags" Target="../tags/tag65.xml"/><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emf"/></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image" Target="../media/image8.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p:nvPr>
            <p:ph type="ctrTitle"/>
          </p:nvPr>
        </p:nvSpPr>
        <p:spPr>
          <a:xfrm>
            <a:off x="669925" y="367030"/>
            <a:ext cx="10852150" cy="6026785"/>
          </a:xfrm>
        </p:spPr>
        <p:txBody>
          <a:bodyPr/>
          <a:p>
            <a:pPr algn="just"/>
            <a:r>
              <a:rPr lang="zh-CN" altLang="en-US" sz="1600"/>
              <a:t>Give the output to each stage of the compiler according to the input: </a:t>
            </a:r>
            <a:endParaRPr lang="zh-CN" altLang="en-US" sz="1600"/>
          </a:p>
        </p:txBody>
      </p:sp>
      <p:grpSp>
        <p:nvGrpSpPr>
          <p:cNvPr id="1073742987" name="组合 52"/>
          <p:cNvGrpSpPr>
            <a:grpSpLocks noRot="1"/>
          </p:cNvGrpSpPr>
          <p:nvPr/>
        </p:nvGrpSpPr>
        <p:grpSpPr>
          <a:xfrm>
            <a:off x="883285" y="1158240"/>
            <a:ext cx="10278764" cy="5185559"/>
            <a:chOff x="0" y="0"/>
            <a:chExt cx="6997700" cy="5676900"/>
          </a:xfrm>
        </p:grpSpPr>
        <p:sp>
          <p:nvSpPr>
            <p:cNvPr id="1073742988" name="文本框 1"/>
            <p:cNvSpPr txBox="1"/>
            <p:nvPr/>
          </p:nvSpPr>
          <p:spPr>
            <a:xfrm>
              <a:off x="1155700" y="825500"/>
              <a:ext cx="1320800" cy="457200"/>
            </a:xfrm>
            <a:prstGeom prst="rect">
              <a:avLst/>
            </a:prstGeom>
            <a:solidFill>
              <a:srgbClr val="FFFFFF"/>
            </a:solidFill>
            <a:ln w="6350" cap="flat" cmpd="sng">
              <a:solidFill>
                <a:srgbClr val="000000"/>
              </a:solidFill>
              <a:prstDash val="solid"/>
              <a:miter/>
              <a:headEnd type="none" w="med" len="med"/>
              <a:tailEnd type="none" w="med" len="med"/>
            </a:ln>
          </p:spPr>
          <p:txBody>
            <a:bodyPr wrap="square"/>
            <a:p>
              <a:r>
                <a:rPr lang="zh-CN" altLang="en-US"/>
                <a:t>Lexical Analyzer</a:t>
              </a:r>
              <a:endParaRPr lang="zh-CN" altLang="en-US"/>
            </a:p>
            <a:p>
              <a:endParaRPr lang="zh-CN" altLang="en-US"/>
            </a:p>
          </p:txBody>
        </p:sp>
        <p:sp>
          <p:nvSpPr>
            <p:cNvPr id="1073742989" name="文本框 2"/>
            <p:cNvSpPr txBox="1"/>
            <p:nvPr/>
          </p:nvSpPr>
          <p:spPr>
            <a:xfrm>
              <a:off x="711200" y="203200"/>
              <a:ext cx="2210400" cy="457200"/>
            </a:xfrm>
            <a:prstGeom prst="rect">
              <a:avLst/>
            </a:prstGeom>
            <a:solidFill>
              <a:srgbClr val="FFFFFF"/>
            </a:solidFill>
            <a:ln w="6350">
              <a:noFill/>
            </a:ln>
          </p:spPr>
          <p:txBody>
            <a:bodyPr wrap="square"/>
            <a:p>
              <a:r>
                <a:rPr lang="zh-CN" altLang="en-US"/>
                <a:t>BMI = Weight / (Height^2)</a:t>
              </a:r>
              <a:endParaRPr lang="zh-CN" altLang="en-US"/>
            </a:p>
            <a:p>
              <a:endParaRPr lang="zh-CN" altLang="en-US"/>
            </a:p>
            <a:p>
              <a:endParaRPr lang="zh-CN" altLang="en-US"/>
            </a:p>
          </p:txBody>
        </p:sp>
        <p:sp>
          <p:nvSpPr>
            <p:cNvPr id="1073742990" name="文本框 3"/>
            <p:cNvSpPr txBox="1"/>
            <p:nvPr/>
          </p:nvSpPr>
          <p:spPr>
            <a:xfrm>
              <a:off x="0" y="1549400"/>
              <a:ext cx="4584700" cy="457200"/>
            </a:xfrm>
            <a:prstGeom prst="rect">
              <a:avLst/>
            </a:prstGeom>
            <a:solidFill>
              <a:srgbClr val="FFFFFF"/>
            </a:solidFill>
            <a:ln w="6350">
              <a:noFill/>
            </a:ln>
          </p:spPr>
          <p:txBody>
            <a:bodyPr wrap="square"/>
            <a:p>
              <a:r>
                <a:rPr lang="en-US" altLang="zh-CN"/>
                <a:t>A: </a:t>
              </a:r>
              <a:r>
                <a:rPr lang="zh-CN" altLang="en-US"/>
                <a:t>(id, BMI), (=), (id, Weight), (/), ((), (id, Height), (^), (val, 2), ())</a:t>
              </a:r>
              <a:endParaRPr lang="zh-CN" altLang="en-US"/>
            </a:p>
            <a:p>
              <a:endParaRPr lang="zh-CN" altLang="en-US"/>
            </a:p>
            <a:p>
              <a:endParaRPr lang="zh-CN" altLang="en-US"/>
            </a:p>
          </p:txBody>
        </p:sp>
        <p:sp>
          <p:nvSpPr>
            <p:cNvPr id="1073742991" name="文本框 4"/>
            <p:cNvSpPr txBox="1"/>
            <p:nvPr/>
          </p:nvSpPr>
          <p:spPr>
            <a:xfrm>
              <a:off x="1155700" y="2311400"/>
              <a:ext cx="1320800" cy="457200"/>
            </a:xfrm>
            <a:prstGeom prst="rect">
              <a:avLst/>
            </a:prstGeom>
            <a:solidFill>
              <a:srgbClr val="FFFFFF"/>
            </a:solidFill>
            <a:ln w="6350" cap="flat" cmpd="sng">
              <a:solidFill>
                <a:srgbClr val="000000"/>
              </a:solidFill>
              <a:prstDash val="solid"/>
              <a:miter/>
              <a:headEnd type="none" w="med" len="med"/>
              <a:tailEnd type="none" w="med" len="med"/>
            </a:ln>
          </p:spPr>
          <p:txBody>
            <a:bodyPr wrap="square"/>
            <a:p>
              <a:r>
                <a:rPr lang="zh-CN" altLang="en-US"/>
                <a:t>Syntax Analyzer</a:t>
              </a:r>
              <a:endParaRPr lang="zh-CN" altLang="en-US"/>
            </a:p>
            <a:p>
              <a:endParaRPr lang="zh-CN" altLang="en-US"/>
            </a:p>
          </p:txBody>
        </p:sp>
        <p:grpSp>
          <p:nvGrpSpPr>
            <p:cNvPr id="1073742992" name="组合 19"/>
            <p:cNvGrpSpPr/>
            <p:nvPr/>
          </p:nvGrpSpPr>
          <p:grpSpPr>
            <a:xfrm>
              <a:off x="50800" y="2946400"/>
              <a:ext cx="3683000" cy="1803400"/>
              <a:chOff x="0" y="0"/>
              <a:chExt cx="3683000" cy="1803400"/>
            </a:xfrm>
          </p:grpSpPr>
          <p:grpSp>
            <p:nvGrpSpPr>
              <p:cNvPr id="1073742993" name="组合 18"/>
              <p:cNvGrpSpPr/>
              <p:nvPr/>
            </p:nvGrpSpPr>
            <p:grpSpPr>
              <a:xfrm>
                <a:off x="0" y="0"/>
                <a:ext cx="3683000" cy="1803400"/>
                <a:chOff x="0" y="0"/>
                <a:chExt cx="3683000" cy="1803400"/>
              </a:xfrm>
            </p:grpSpPr>
            <p:sp>
              <p:nvSpPr>
                <p:cNvPr id="1073742994" name="文本框 5"/>
                <p:cNvSpPr txBox="1"/>
                <p:nvPr/>
              </p:nvSpPr>
              <p:spPr>
                <a:xfrm>
                  <a:off x="825500" y="0"/>
                  <a:ext cx="431800" cy="406400"/>
                </a:xfrm>
                <a:prstGeom prst="rect">
                  <a:avLst/>
                </a:prstGeom>
                <a:solidFill>
                  <a:srgbClr val="FFFFFF"/>
                </a:solidFill>
                <a:ln w="6350">
                  <a:noFill/>
                </a:ln>
              </p:spPr>
              <p:txBody>
                <a:bodyPr wrap="square"/>
                <a:p>
                  <a:r>
                    <a:rPr lang="zh-CN" altLang="en-US"/>
                    <a:t>=</a:t>
                  </a:r>
                  <a:endParaRPr lang="zh-CN" altLang="en-US"/>
                </a:p>
                <a:p>
                  <a:endParaRPr lang="zh-CN" altLang="en-US"/>
                </a:p>
                <a:p>
                  <a:endParaRPr lang="zh-CN" altLang="en-US"/>
                </a:p>
              </p:txBody>
            </p:sp>
            <p:sp>
              <p:nvSpPr>
                <p:cNvPr id="1073742995" name="文本框 6"/>
                <p:cNvSpPr txBox="1"/>
                <p:nvPr/>
              </p:nvSpPr>
              <p:spPr>
                <a:xfrm>
                  <a:off x="0" y="469900"/>
                  <a:ext cx="876300" cy="406400"/>
                </a:xfrm>
                <a:prstGeom prst="rect">
                  <a:avLst/>
                </a:prstGeom>
                <a:solidFill>
                  <a:srgbClr val="FFFFFF"/>
                </a:solidFill>
                <a:ln w="6350">
                  <a:noFill/>
                </a:ln>
              </p:spPr>
              <p:txBody>
                <a:bodyPr wrap="square"/>
                <a:p>
                  <a:r>
                    <a:rPr lang="zh-CN" altLang="en-US"/>
                    <a:t>(id, BMI)</a:t>
                  </a:r>
                  <a:endParaRPr lang="zh-CN" altLang="en-US"/>
                </a:p>
                <a:p>
                  <a:endParaRPr lang="zh-CN" altLang="en-US"/>
                </a:p>
                <a:p>
                  <a:endParaRPr lang="zh-CN" altLang="en-US"/>
                </a:p>
              </p:txBody>
            </p:sp>
            <p:sp>
              <p:nvSpPr>
                <p:cNvPr id="1073742996" name="文本框 7"/>
                <p:cNvSpPr txBox="1"/>
                <p:nvPr/>
              </p:nvSpPr>
              <p:spPr>
                <a:xfrm>
                  <a:off x="558800" y="901700"/>
                  <a:ext cx="1092200" cy="406400"/>
                </a:xfrm>
                <a:prstGeom prst="rect">
                  <a:avLst/>
                </a:prstGeom>
                <a:solidFill>
                  <a:srgbClr val="FFFFFF"/>
                </a:solidFill>
                <a:ln w="6350">
                  <a:noFill/>
                </a:ln>
              </p:spPr>
              <p:txBody>
                <a:bodyPr wrap="square"/>
                <a:p>
                  <a:r>
                    <a:rPr lang="zh-CN" altLang="en-US"/>
                    <a:t>(id, Weight)</a:t>
                  </a:r>
                  <a:endParaRPr lang="zh-CN" altLang="en-US"/>
                </a:p>
                <a:p>
                  <a:endParaRPr lang="zh-CN" altLang="en-US"/>
                </a:p>
                <a:p>
                  <a:endParaRPr lang="zh-CN" altLang="en-US"/>
                </a:p>
              </p:txBody>
            </p:sp>
            <p:sp>
              <p:nvSpPr>
                <p:cNvPr id="1073742997" name="文本框 8"/>
                <p:cNvSpPr txBox="1"/>
                <p:nvPr/>
              </p:nvSpPr>
              <p:spPr>
                <a:xfrm>
                  <a:off x="1447800" y="457200"/>
                  <a:ext cx="431800" cy="406400"/>
                </a:xfrm>
                <a:prstGeom prst="rect">
                  <a:avLst/>
                </a:prstGeom>
                <a:solidFill>
                  <a:srgbClr val="FFFFFF"/>
                </a:solidFill>
                <a:ln w="6350">
                  <a:noFill/>
                </a:ln>
              </p:spPr>
              <p:txBody>
                <a:bodyPr wrap="square"/>
                <a:p>
                  <a:r>
                    <a:rPr lang="zh-CN" altLang="en-US"/>
                    <a:t>/</a:t>
                  </a:r>
                  <a:endParaRPr lang="zh-CN" altLang="en-US"/>
                </a:p>
                <a:p>
                  <a:endParaRPr lang="zh-CN" altLang="en-US"/>
                </a:p>
                <a:p>
                  <a:endParaRPr lang="zh-CN" altLang="en-US"/>
                </a:p>
              </p:txBody>
            </p:sp>
            <p:sp>
              <p:nvSpPr>
                <p:cNvPr id="1073742998" name="文本框 9"/>
                <p:cNvSpPr txBox="1"/>
                <p:nvPr/>
              </p:nvSpPr>
              <p:spPr>
                <a:xfrm>
                  <a:off x="2184400" y="889000"/>
                  <a:ext cx="431800" cy="406400"/>
                </a:xfrm>
                <a:prstGeom prst="rect">
                  <a:avLst/>
                </a:prstGeom>
                <a:solidFill>
                  <a:srgbClr val="FFFFFF"/>
                </a:solidFill>
                <a:ln w="6350">
                  <a:noFill/>
                </a:ln>
              </p:spPr>
              <p:txBody>
                <a:bodyPr wrap="square"/>
                <a:p>
                  <a:r>
                    <a:rPr lang="zh-CN" altLang="en-US"/>
                    <a:t>^</a:t>
                  </a:r>
                  <a:endParaRPr lang="zh-CN" altLang="en-US"/>
                </a:p>
                <a:p>
                  <a:endParaRPr lang="zh-CN" altLang="en-US"/>
                </a:p>
                <a:p>
                  <a:endParaRPr lang="zh-CN" altLang="en-US"/>
                </a:p>
              </p:txBody>
            </p:sp>
            <p:sp>
              <p:nvSpPr>
                <p:cNvPr id="1073742999" name="文本框 10"/>
                <p:cNvSpPr txBox="1"/>
                <p:nvPr/>
              </p:nvSpPr>
              <p:spPr>
                <a:xfrm>
                  <a:off x="2590800" y="1397000"/>
                  <a:ext cx="1092200" cy="406400"/>
                </a:xfrm>
                <a:prstGeom prst="rect">
                  <a:avLst/>
                </a:prstGeom>
                <a:solidFill>
                  <a:srgbClr val="FFFFFF"/>
                </a:solidFill>
                <a:ln w="6350">
                  <a:noFill/>
                </a:ln>
              </p:spPr>
              <p:txBody>
                <a:bodyPr wrap="square"/>
                <a:p>
                  <a:r>
                    <a:rPr lang="zh-CN" altLang="en-US"/>
                    <a:t>(val, 2)</a:t>
                  </a:r>
                  <a:endParaRPr lang="zh-CN" altLang="en-US"/>
                </a:p>
                <a:p>
                  <a:endParaRPr lang="zh-CN" altLang="en-US"/>
                </a:p>
                <a:p>
                  <a:endParaRPr lang="zh-CN" altLang="en-US"/>
                </a:p>
              </p:txBody>
            </p:sp>
            <p:sp>
              <p:nvSpPr>
                <p:cNvPr id="1073743000" name="文本框 11"/>
                <p:cNvSpPr txBox="1"/>
                <p:nvPr/>
              </p:nvSpPr>
              <p:spPr>
                <a:xfrm>
                  <a:off x="1219200" y="1397000"/>
                  <a:ext cx="1092200" cy="406400"/>
                </a:xfrm>
                <a:prstGeom prst="rect">
                  <a:avLst/>
                </a:prstGeom>
                <a:solidFill>
                  <a:srgbClr val="FFFFFF"/>
                </a:solidFill>
                <a:ln w="6350">
                  <a:noFill/>
                </a:ln>
              </p:spPr>
              <p:txBody>
                <a:bodyPr wrap="square"/>
                <a:p>
                  <a:r>
                    <a:rPr lang="zh-CN" altLang="en-US"/>
                    <a:t>(id, Height)</a:t>
                  </a:r>
                  <a:endParaRPr lang="zh-CN" altLang="en-US"/>
                </a:p>
                <a:p>
                  <a:endParaRPr lang="zh-CN" altLang="en-US"/>
                </a:p>
                <a:p>
                  <a:endParaRPr lang="zh-CN" altLang="en-US"/>
                </a:p>
              </p:txBody>
            </p:sp>
            <p:cxnSp>
              <p:nvCxnSpPr>
                <p:cNvPr id="1073743001" name="直线连接符 12"/>
                <p:cNvCxnSpPr/>
                <p:nvPr/>
              </p:nvCxnSpPr>
              <p:spPr>
                <a:xfrm flipV="1">
                  <a:off x="1752600" y="1219200"/>
                  <a:ext cx="406400" cy="304800"/>
                </a:xfrm>
                <a:prstGeom prst="line">
                  <a:avLst/>
                </a:prstGeom>
                <a:ln w="9525" cap="flat" cmpd="sng">
                  <a:solidFill>
                    <a:srgbClr val="4A7EBB"/>
                  </a:solidFill>
                  <a:prstDash val="solid"/>
                  <a:headEnd type="none" w="med" len="med"/>
                  <a:tailEnd type="none" w="med" len="med"/>
                </a:ln>
              </p:spPr>
            </p:cxnSp>
            <p:cxnSp>
              <p:nvCxnSpPr>
                <p:cNvPr id="1073743002" name="直线连接符 13"/>
                <p:cNvCxnSpPr/>
                <p:nvPr/>
              </p:nvCxnSpPr>
              <p:spPr>
                <a:xfrm>
                  <a:off x="2476500" y="1231900"/>
                  <a:ext cx="342900" cy="304800"/>
                </a:xfrm>
                <a:prstGeom prst="line">
                  <a:avLst/>
                </a:prstGeom>
                <a:ln w="9525" cap="flat" cmpd="sng">
                  <a:solidFill>
                    <a:srgbClr val="4A7EBB"/>
                  </a:solidFill>
                  <a:prstDash val="solid"/>
                  <a:headEnd type="none" w="med" len="med"/>
                  <a:tailEnd type="none" w="med" len="med"/>
                </a:ln>
              </p:spPr>
            </p:cxnSp>
            <p:cxnSp>
              <p:nvCxnSpPr>
                <p:cNvPr id="1073743003" name="直线连接符 14"/>
                <p:cNvCxnSpPr/>
                <p:nvPr/>
              </p:nvCxnSpPr>
              <p:spPr>
                <a:xfrm flipV="1">
                  <a:off x="990600" y="787400"/>
                  <a:ext cx="355600" cy="266700"/>
                </a:xfrm>
                <a:prstGeom prst="line">
                  <a:avLst/>
                </a:prstGeom>
                <a:ln w="9525" cap="flat" cmpd="sng">
                  <a:solidFill>
                    <a:srgbClr val="4A7EBB"/>
                  </a:solidFill>
                  <a:prstDash val="solid"/>
                  <a:headEnd type="none" w="med" len="med"/>
                  <a:tailEnd type="none" w="med" len="med"/>
                </a:ln>
              </p:spPr>
            </p:cxnSp>
            <p:cxnSp>
              <p:nvCxnSpPr>
                <p:cNvPr id="1073743004" name="直线连接符 15"/>
                <p:cNvCxnSpPr/>
                <p:nvPr/>
              </p:nvCxnSpPr>
              <p:spPr>
                <a:xfrm flipH="1" flipV="1">
                  <a:off x="1790700" y="749300"/>
                  <a:ext cx="406400" cy="304800"/>
                </a:xfrm>
                <a:prstGeom prst="line">
                  <a:avLst/>
                </a:prstGeom>
                <a:ln w="9525" cap="flat" cmpd="sng">
                  <a:solidFill>
                    <a:srgbClr val="4A7EBB"/>
                  </a:solidFill>
                  <a:prstDash val="solid"/>
                  <a:headEnd type="none" w="med" len="med"/>
                  <a:tailEnd type="none" w="med" len="med"/>
                </a:ln>
              </p:spPr>
            </p:cxnSp>
            <p:cxnSp>
              <p:nvCxnSpPr>
                <p:cNvPr id="1073743005" name="直线连接符 16"/>
                <p:cNvCxnSpPr/>
                <p:nvPr/>
              </p:nvCxnSpPr>
              <p:spPr>
                <a:xfrm flipH="1" flipV="1">
                  <a:off x="1092200" y="317500"/>
                  <a:ext cx="406400" cy="304800"/>
                </a:xfrm>
                <a:prstGeom prst="line">
                  <a:avLst/>
                </a:prstGeom>
                <a:ln w="9525" cap="flat" cmpd="sng">
                  <a:solidFill>
                    <a:srgbClr val="4A7EBB"/>
                  </a:solidFill>
                  <a:prstDash val="solid"/>
                  <a:headEnd type="none" w="med" len="med"/>
                  <a:tailEnd type="none" w="med" len="med"/>
                </a:ln>
              </p:spPr>
            </p:cxnSp>
          </p:grpSp>
          <p:cxnSp>
            <p:nvCxnSpPr>
              <p:cNvPr id="1073743006" name="直线连接符 17"/>
              <p:cNvCxnSpPr/>
              <p:nvPr/>
            </p:nvCxnSpPr>
            <p:spPr>
              <a:xfrm flipV="1">
                <a:off x="482600" y="342900"/>
                <a:ext cx="355600" cy="266700"/>
              </a:xfrm>
              <a:prstGeom prst="line">
                <a:avLst/>
              </a:prstGeom>
              <a:ln w="9525" cap="flat" cmpd="sng">
                <a:solidFill>
                  <a:srgbClr val="4A7EBB"/>
                </a:solidFill>
                <a:prstDash val="solid"/>
                <a:headEnd type="none" w="med" len="med"/>
                <a:tailEnd type="none" w="med" len="med"/>
              </a:ln>
            </p:spPr>
          </p:cxnSp>
        </p:grpSp>
        <p:sp>
          <p:nvSpPr>
            <p:cNvPr id="1073743007" name="文本框 20"/>
            <p:cNvSpPr txBox="1"/>
            <p:nvPr/>
          </p:nvSpPr>
          <p:spPr>
            <a:xfrm>
              <a:off x="1079500" y="5219700"/>
              <a:ext cx="1752600" cy="457200"/>
            </a:xfrm>
            <a:prstGeom prst="rect">
              <a:avLst/>
            </a:prstGeom>
            <a:solidFill>
              <a:srgbClr val="FFFFFF"/>
            </a:solidFill>
            <a:ln w="6350" cap="flat" cmpd="sng">
              <a:solidFill>
                <a:srgbClr val="000000"/>
              </a:solidFill>
              <a:prstDash val="solid"/>
              <a:miter/>
              <a:headEnd type="none" w="med" len="med"/>
              <a:tailEnd type="none" w="med" len="med"/>
            </a:ln>
          </p:spPr>
          <p:txBody>
            <a:bodyPr wrap="square"/>
            <a:p>
              <a:r>
                <a:rPr lang="zh-CN" altLang="en-US"/>
                <a:t>Semantic Analyzer</a:t>
              </a:r>
              <a:endParaRPr lang="zh-CN" altLang="en-US"/>
            </a:p>
            <a:p>
              <a:endParaRPr lang="zh-CN" altLang="en-US"/>
            </a:p>
          </p:txBody>
        </p:sp>
        <p:sp>
          <p:nvSpPr>
            <p:cNvPr id="1073743023" name="文本框 36"/>
            <p:cNvSpPr txBox="1"/>
            <p:nvPr/>
          </p:nvSpPr>
          <p:spPr>
            <a:xfrm>
              <a:off x="4660900" y="2882900"/>
              <a:ext cx="1752600" cy="457200"/>
            </a:xfrm>
            <a:prstGeom prst="rect">
              <a:avLst/>
            </a:prstGeom>
            <a:solidFill>
              <a:srgbClr val="FFFFFF"/>
            </a:solidFill>
            <a:ln w="6350" cap="flat" cmpd="sng">
              <a:solidFill>
                <a:srgbClr val="000000"/>
              </a:solidFill>
              <a:prstDash val="solid"/>
              <a:miter/>
              <a:headEnd type="none" w="med" len="med"/>
              <a:tailEnd type="none" w="med" len="med"/>
            </a:ln>
          </p:spPr>
          <p:txBody>
            <a:bodyPr wrap="square"/>
            <a:p>
              <a:r>
                <a:rPr lang="zh-CN" altLang="en-US"/>
                <a:t>Intermedia Code</a:t>
              </a:r>
              <a:endParaRPr lang="zh-CN" altLang="en-US"/>
            </a:p>
            <a:p>
              <a:endParaRPr lang="zh-CN" altLang="en-US"/>
            </a:p>
          </p:txBody>
        </p:sp>
        <p:sp>
          <p:nvSpPr>
            <p:cNvPr id="1073743024" name="文本框 37"/>
            <p:cNvSpPr txBox="1"/>
            <p:nvPr/>
          </p:nvSpPr>
          <p:spPr>
            <a:xfrm>
              <a:off x="4787900" y="1549400"/>
              <a:ext cx="2209800" cy="609600"/>
            </a:xfrm>
            <a:prstGeom prst="rect">
              <a:avLst/>
            </a:prstGeom>
            <a:solidFill>
              <a:srgbClr val="FFFFFF"/>
            </a:solidFill>
            <a:ln w="6350">
              <a:noFill/>
            </a:ln>
          </p:spPr>
          <p:txBody>
            <a:bodyPr wrap="square"/>
            <a:p>
              <a:r>
                <a:rPr lang="en-US" altLang="zh-CN"/>
                <a:t>C: </a:t>
              </a:r>
              <a:r>
                <a:rPr lang="zh-CN" altLang="en-US"/>
                <a:t>t1 = height * height</a:t>
              </a:r>
              <a:endParaRPr lang="zh-CN" altLang="en-US"/>
            </a:p>
            <a:p>
              <a:r>
                <a:rPr lang="zh-CN" altLang="en-US"/>
                <a:t>    BMI = weight / t1</a:t>
              </a:r>
              <a:endParaRPr lang="zh-CN" altLang="en-US"/>
            </a:p>
            <a:p>
              <a:endParaRPr lang="zh-CN" altLang="en-US"/>
            </a:p>
            <a:p>
              <a:endParaRPr lang="zh-CN" altLang="en-US"/>
            </a:p>
          </p:txBody>
        </p:sp>
        <p:cxnSp>
          <p:nvCxnSpPr>
            <p:cNvPr id="1073743025" name="直线箭头连接符 38"/>
            <p:cNvCxnSpPr/>
            <p:nvPr/>
          </p:nvCxnSpPr>
          <p:spPr>
            <a:xfrm>
              <a:off x="1879600" y="469900"/>
              <a:ext cx="0" cy="355600"/>
            </a:xfrm>
            <a:prstGeom prst="straightConnector1">
              <a:avLst/>
            </a:prstGeom>
            <a:ln w="9525" cap="flat" cmpd="sng">
              <a:solidFill>
                <a:srgbClr val="4A7EBB"/>
              </a:solidFill>
              <a:prstDash val="solid"/>
              <a:headEnd type="none" w="med" len="med"/>
              <a:tailEnd type="triangle" w="med" len="med"/>
            </a:ln>
          </p:spPr>
        </p:cxnSp>
        <p:cxnSp>
          <p:nvCxnSpPr>
            <p:cNvPr id="1073743026" name="直线箭头连接符 39"/>
            <p:cNvCxnSpPr/>
            <p:nvPr/>
          </p:nvCxnSpPr>
          <p:spPr>
            <a:xfrm>
              <a:off x="1866900" y="1320800"/>
              <a:ext cx="0" cy="355600"/>
            </a:xfrm>
            <a:prstGeom prst="straightConnector1">
              <a:avLst/>
            </a:prstGeom>
            <a:ln w="9525" cap="flat" cmpd="sng">
              <a:solidFill>
                <a:srgbClr val="4A7EBB"/>
              </a:solidFill>
              <a:prstDash val="solid"/>
              <a:headEnd type="none" w="med" len="med"/>
              <a:tailEnd type="triangle" w="med" len="med"/>
            </a:ln>
          </p:spPr>
        </p:cxnSp>
        <p:cxnSp>
          <p:nvCxnSpPr>
            <p:cNvPr id="1073743027" name="直线箭头连接符 40"/>
            <p:cNvCxnSpPr/>
            <p:nvPr/>
          </p:nvCxnSpPr>
          <p:spPr>
            <a:xfrm>
              <a:off x="1866900" y="1905000"/>
              <a:ext cx="0" cy="355600"/>
            </a:xfrm>
            <a:prstGeom prst="straightConnector1">
              <a:avLst/>
            </a:prstGeom>
            <a:ln w="9525" cap="flat" cmpd="sng">
              <a:solidFill>
                <a:srgbClr val="4A7EBB"/>
              </a:solidFill>
              <a:prstDash val="solid"/>
              <a:headEnd type="none" w="med" len="med"/>
              <a:tailEnd type="triangle" w="med" len="med"/>
            </a:ln>
          </p:spPr>
        </p:cxnSp>
        <p:cxnSp>
          <p:nvCxnSpPr>
            <p:cNvPr id="1073743028" name="直线箭头连接符 41"/>
            <p:cNvCxnSpPr/>
            <p:nvPr/>
          </p:nvCxnSpPr>
          <p:spPr>
            <a:xfrm>
              <a:off x="1866900" y="2819400"/>
              <a:ext cx="0" cy="355600"/>
            </a:xfrm>
            <a:prstGeom prst="straightConnector1">
              <a:avLst/>
            </a:prstGeom>
            <a:ln w="9525" cap="flat" cmpd="sng">
              <a:solidFill>
                <a:srgbClr val="4A7EBB"/>
              </a:solidFill>
              <a:prstDash val="solid"/>
              <a:headEnd type="none" w="med" len="med"/>
              <a:tailEnd type="triangle" w="med" len="med"/>
            </a:ln>
          </p:spPr>
        </p:cxnSp>
        <p:cxnSp>
          <p:nvCxnSpPr>
            <p:cNvPr id="1073743029" name="直线箭头连接符 42"/>
            <p:cNvCxnSpPr/>
            <p:nvPr/>
          </p:nvCxnSpPr>
          <p:spPr>
            <a:xfrm>
              <a:off x="1905000" y="4800600"/>
              <a:ext cx="0" cy="355600"/>
            </a:xfrm>
            <a:prstGeom prst="straightConnector1">
              <a:avLst/>
            </a:prstGeom>
            <a:ln w="9525" cap="flat" cmpd="sng">
              <a:solidFill>
                <a:srgbClr val="4A7EBB"/>
              </a:solidFill>
              <a:prstDash val="solid"/>
              <a:headEnd type="none" w="med" len="med"/>
              <a:tailEnd type="triangle" w="med" len="med"/>
            </a:ln>
          </p:spPr>
        </p:cxnSp>
        <p:cxnSp>
          <p:nvCxnSpPr>
            <p:cNvPr id="1073743030" name="直线箭头连接符 43"/>
            <p:cNvCxnSpPr/>
            <p:nvPr/>
          </p:nvCxnSpPr>
          <p:spPr>
            <a:xfrm flipV="1">
              <a:off x="5537200" y="3454400"/>
              <a:ext cx="0" cy="596900"/>
            </a:xfrm>
            <a:prstGeom prst="straightConnector1">
              <a:avLst/>
            </a:prstGeom>
            <a:ln w="9525" cap="flat" cmpd="sng">
              <a:solidFill>
                <a:srgbClr val="4A7EBB"/>
              </a:solidFill>
              <a:prstDash val="solid"/>
              <a:headEnd type="none" w="med" len="med"/>
              <a:tailEnd type="triangle" w="med" len="med"/>
            </a:ln>
          </p:spPr>
        </p:cxnSp>
        <p:cxnSp>
          <p:nvCxnSpPr>
            <p:cNvPr id="1073743031" name="直线箭头连接符 44"/>
            <p:cNvCxnSpPr/>
            <p:nvPr/>
          </p:nvCxnSpPr>
          <p:spPr>
            <a:xfrm flipV="1">
              <a:off x="5524500" y="2146300"/>
              <a:ext cx="0" cy="596900"/>
            </a:xfrm>
            <a:prstGeom prst="straightConnector1">
              <a:avLst/>
            </a:prstGeom>
            <a:ln w="9525" cap="flat" cmpd="sng">
              <a:solidFill>
                <a:srgbClr val="4A7EBB"/>
              </a:solidFill>
              <a:prstDash val="solid"/>
              <a:headEnd type="none" w="med" len="med"/>
              <a:tailEnd type="triangle" w="med" len="med"/>
            </a:ln>
          </p:spPr>
        </p:cxnSp>
        <p:cxnSp>
          <p:nvCxnSpPr>
            <p:cNvPr id="1073743032" name="直线箭头连接符 46"/>
            <p:cNvCxnSpPr/>
            <p:nvPr/>
          </p:nvCxnSpPr>
          <p:spPr>
            <a:xfrm>
              <a:off x="3390900" y="5448300"/>
              <a:ext cx="723900" cy="0"/>
            </a:xfrm>
            <a:prstGeom prst="straightConnector1">
              <a:avLst/>
            </a:prstGeom>
            <a:ln w="9525" cap="flat" cmpd="sng">
              <a:solidFill>
                <a:srgbClr val="4A7EBB"/>
              </a:solidFill>
              <a:prstDash val="solid"/>
              <a:headEnd type="none" w="med" len="med"/>
              <a:tailEnd type="triangle" w="med" len="med"/>
            </a:ln>
          </p:spPr>
        </p:cxnSp>
        <p:grpSp>
          <p:nvGrpSpPr>
            <p:cNvPr id="1073743033" name="组合 51"/>
            <p:cNvGrpSpPr/>
            <p:nvPr/>
          </p:nvGrpSpPr>
          <p:grpSpPr>
            <a:xfrm>
              <a:off x="4876800" y="0"/>
              <a:ext cx="1536700" cy="1104900"/>
              <a:chOff x="0" y="0"/>
              <a:chExt cx="698500" cy="1104900"/>
            </a:xfrm>
          </p:grpSpPr>
          <p:sp>
            <p:nvSpPr>
              <p:cNvPr id="1073743034" name="文本框 47"/>
              <p:cNvSpPr txBox="1"/>
              <p:nvPr/>
            </p:nvSpPr>
            <p:spPr>
              <a:xfrm>
                <a:off x="0" y="0"/>
                <a:ext cx="698500" cy="279400"/>
              </a:xfrm>
              <a:prstGeom prst="rect">
                <a:avLst/>
              </a:prstGeom>
              <a:solidFill>
                <a:srgbClr val="FFFFFF"/>
              </a:solidFill>
              <a:ln w="6350" cap="flat" cmpd="sng">
                <a:solidFill>
                  <a:srgbClr val="000000"/>
                </a:solidFill>
                <a:prstDash val="solid"/>
                <a:miter/>
                <a:headEnd type="none" w="med" len="med"/>
                <a:tailEnd type="none" w="med" len="med"/>
              </a:ln>
            </p:spPr>
            <p:txBody>
              <a:bodyPr wrap="square"/>
              <a:p>
                <a:r>
                  <a:rPr lang="zh-CN" altLang="en-US"/>
                  <a:t>BMI			float</a:t>
                </a:r>
                <a:endParaRPr lang="zh-CN" altLang="en-US"/>
              </a:p>
              <a:p>
                <a:r>
                  <a:rPr lang="zh-CN" altLang="en-US"/>
                  <a:t>II</a:t>
                </a:r>
                <a:endParaRPr lang="zh-CN" altLang="en-US"/>
              </a:p>
              <a:p>
                <a:endParaRPr lang="zh-CN" altLang="en-US"/>
              </a:p>
            </p:txBody>
          </p:sp>
          <p:sp>
            <p:nvSpPr>
              <p:cNvPr id="1073743035" name="文本框 48"/>
              <p:cNvSpPr txBox="1"/>
              <p:nvPr/>
            </p:nvSpPr>
            <p:spPr>
              <a:xfrm>
                <a:off x="0" y="266700"/>
                <a:ext cx="698500" cy="279400"/>
              </a:xfrm>
              <a:prstGeom prst="rect">
                <a:avLst/>
              </a:prstGeom>
              <a:solidFill>
                <a:srgbClr val="FFFFFF"/>
              </a:solidFill>
              <a:ln w="6350" cap="flat" cmpd="sng">
                <a:solidFill>
                  <a:srgbClr val="000000"/>
                </a:solidFill>
                <a:prstDash val="solid"/>
                <a:miter/>
                <a:headEnd type="none" w="med" len="med"/>
                <a:tailEnd type="none" w="med" len="med"/>
              </a:ln>
            </p:spPr>
            <p:txBody>
              <a:bodyPr wrap="square"/>
              <a:p>
                <a:r>
                  <a:rPr lang="zh-CN" altLang="en-US"/>
                  <a:t>Weight		float</a:t>
                </a:r>
                <a:endParaRPr lang="zh-CN" altLang="en-US"/>
              </a:p>
              <a:p>
                <a:endParaRPr lang="zh-CN" altLang="en-US"/>
              </a:p>
            </p:txBody>
          </p:sp>
          <p:sp>
            <p:nvSpPr>
              <p:cNvPr id="1073743036" name="文本框 49"/>
              <p:cNvSpPr txBox="1"/>
              <p:nvPr/>
            </p:nvSpPr>
            <p:spPr>
              <a:xfrm>
                <a:off x="0" y="546100"/>
                <a:ext cx="698500" cy="279400"/>
              </a:xfrm>
              <a:prstGeom prst="rect">
                <a:avLst/>
              </a:prstGeom>
              <a:solidFill>
                <a:srgbClr val="FFFFFF"/>
              </a:solidFill>
              <a:ln w="6350" cap="flat" cmpd="sng">
                <a:solidFill>
                  <a:srgbClr val="000000"/>
                </a:solidFill>
                <a:prstDash val="solid"/>
                <a:miter/>
                <a:headEnd type="none" w="med" len="med"/>
                <a:tailEnd type="none" w="med" len="med"/>
              </a:ln>
            </p:spPr>
            <p:txBody>
              <a:bodyPr wrap="square"/>
              <a:p>
                <a:r>
                  <a:rPr lang="zh-CN" altLang="en-US"/>
                  <a:t>Height		float</a:t>
                </a:r>
                <a:endParaRPr lang="zh-CN" altLang="en-US"/>
              </a:p>
              <a:p>
                <a:endParaRPr lang="zh-CN" altLang="en-US"/>
              </a:p>
            </p:txBody>
          </p:sp>
          <p:sp>
            <p:nvSpPr>
              <p:cNvPr id="1073743037" name="文本框 50"/>
              <p:cNvSpPr txBox="1"/>
              <p:nvPr/>
            </p:nvSpPr>
            <p:spPr>
              <a:xfrm>
                <a:off x="0" y="825500"/>
                <a:ext cx="698500" cy="279400"/>
              </a:xfrm>
              <a:prstGeom prst="rect">
                <a:avLst/>
              </a:prstGeom>
              <a:solidFill>
                <a:srgbClr val="FFFFFF"/>
              </a:solidFill>
              <a:ln w="6350" cap="flat" cmpd="sng">
                <a:solidFill>
                  <a:srgbClr val="000000"/>
                </a:solidFill>
                <a:prstDash val="solid"/>
                <a:miter/>
                <a:headEnd type="none" w="med" len="med"/>
                <a:tailEnd type="none" w="med" len="med"/>
              </a:ln>
            </p:spPr>
            <p:txBody>
              <a:bodyPr wrap="square"/>
              <a:p>
                <a:pPr algn="ctr"/>
                <a:r>
                  <a:rPr lang="zh-CN" altLang="en-US"/>
                  <a:t>Symbol table</a:t>
                </a:r>
                <a:endParaRPr lang="zh-CN" altLang="en-US"/>
              </a:p>
              <a:p>
                <a:endParaRPr lang="zh-CN" altLang="en-US"/>
              </a:p>
            </p:txBody>
          </p:sp>
        </p:grpSp>
      </p:grpSp>
      <p:sp>
        <p:nvSpPr>
          <p:cNvPr id="7" name="文本框 6"/>
          <p:cNvSpPr txBox="1"/>
          <p:nvPr/>
        </p:nvSpPr>
        <p:spPr>
          <a:xfrm>
            <a:off x="916305" y="3995420"/>
            <a:ext cx="618490" cy="368300"/>
          </a:xfrm>
          <a:prstGeom prst="rect">
            <a:avLst/>
          </a:prstGeom>
          <a:noFill/>
        </p:spPr>
        <p:txBody>
          <a:bodyPr wrap="square" rtlCol="0">
            <a:spAutoFit/>
          </a:bodyPr>
          <a:p>
            <a:r>
              <a:rPr lang="en-US" altLang="zh-CN"/>
              <a:t>B:</a:t>
            </a:r>
            <a:endParaRPr lang="en-US" altLang="zh-CN"/>
          </a:p>
        </p:txBody>
      </p:sp>
      <p:sp>
        <p:nvSpPr>
          <p:cNvPr id="128" name="文本框 128"/>
          <p:cNvSpPr txBox="1"/>
          <p:nvPr/>
        </p:nvSpPr>
        <p:spPr>
          <a:xfrm>
            <a:off x="7261860" y="5715000"/>
            <a:ext cx="3083560" cy="890270"/>
          </a:xfrm>
          <a:prstGeom prst="rect">
            <a:avLst/>
          </a:prstGeom>
          <a:solidFill>
            <a:schemeClr val="lt1"/>
          </a:solidFill>
          <a:ln w="6350">
            <a:noFill/>
          </a:ln>
        </p:spPr>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2400" kern="100">
                <a:latin typeface="Times New Roman" panose="02020603050405020304"/>
                <a:ea typeface="宋体" panose="02010600030101010101" pitchFamily="2" charset="-122"/>
                <a:cs typeface="Times New Roman" panose="02020603050405020304"/>
                <a:sym typeface="Times New Roman" panose="02020603050405020304"/>
              </a:rPr>
              <a:t>Annotated Syntax Tree</a:t>
            </a:r>
            <a:endParaRPr lang="en-US" altLang="zh-CN" sz="2400" kern="100">
              <a:latin typeface="Times New Roman" panose="02020603050405020304"/>
              <a:ea typeface="宋体" panose="02010600030101010101" pitchFamily="2" charset="-122"/>
              <a:cs typeface="Times New Roman" panose="02020603050405020304"/>
              <a:sym typeface="Times New Roman" panose="02020603050405020304"/>
            </a:endParaRPr>
          </a:p>
          <a:p>
            <a:pPr algn="just"/>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 </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925" y="408305"/>
            <a:ext cx="10852150" cy="5928995"/>
          </a:xfrm>
        </p:spPr>
        <p:txBody>
          <a:bodyPr/>
          <a:p>
            <a:pPr marL="0" indent="0">
              <a:buNone/>
            </a:pPr>
            <a:r>
              <a:rPr lang="zh-CN" altLang="en-US"/>
              <a:t>Given a context free grammar G[A]: </a:t>
            </a:r>
            <a:endParaRPr lang="zh-CN" altLang="en-US"/>
          </a:p>
          <a:p>
            <a:pPr marL="0" indent="0">
              <a:buNone/>
            </a:pPr>
            <a:r>
              <a:rPr lang="en-US" altLang="zh-CN"/>
              <a:t>	</a:t>
            </a:r>
            <a:r>
              <a:rPr lang="zh-CN" altLang="en-US"/>
              <a:t>A   Ab | bBa</a:t>
            </a:r>
            <a:endParaRPr lang="zh-CN" altLang="en-US"/>
          </a:p>
          <a:p>
            <a:pPr marL="0" indent="0">
              <a:buNone/>
            </a:pPr>
            <a:r>
              <a:rPr lang="en-US" altLang="zh-CN"/>
              <a:t>	</a:t>
            </a:r>
            <a:r>
              <a:rPr lang="zh-CN" altLang="en-US"/>
              <a:t>B   aAc | a | aAb</a:t>
            </a:r>
            <a:endParaRPr lang="zh-CN" altLang="en-US"/>
          </a:p>
          <a:p>
            <a:pPr marL="0" indent="0">
              <a:buNone/>
            </a:pPr>
            <a:r>
              <a:rPr lang="zh-CN" altLang="en-US"/>
              <a:t>1)Construct the LR(0) DFA for this grammar.</a:t>
            </a:r>
            <a:endParaRPr lang="zh-CN" altLang="en-US"/>
          </a:p>
          <a:p>
            <a:pPr marL="0" indent="0">
              <a:buNone/>
            </a:pPr>
            <a:r>
              <a:rPr lang="zh-CN" altLang="en-US"/>
              <a:t>2)Judge whether the grammar is SLR(1)? Given you reason.</a:t>
            </a:r>
            <a:endParaRPr lang="zh-CN" altLang="en-US"/>
          </a:p>
          <a:p>
            <a:pPr marL="0" indent="0">
              <a:buNone/>
            </a:pPr>
            <a:r>
              <a:rPr lang="zh-CN" altLang="en-US"/>
              <a:t>3)If the grammar is SLR(1) , construct its parsing table.</a:t>
            </a:r>
            <a:endParaRPr lang="zh-CN" altLang="en-US"/>
          </a:p>
          <a:p>
            <a:pPr marL="0" indent="0">
              <a:buNone/>
            </a:pPr>
            <a:r>
              <a:rPr lang="zh-CN" altLang="en-US"/>
              <a:t>4)Give the analysis process for string ‘baabb’. </a:t>
            </a:r>
            <a:endParaRPr lang="zh-CN" altLang="en-US"/>
          </a:p>
        </p:txBody>
      </p:sp>
      <p:pic>
        <p:nvPicPr>
          <p:cNvPr id="4" name="图片 3"/>
          <p:cNvPicPr>
            <a:picLocks noChangeAspect="1"/>
          </p:cNvPicPr>
          <p:nvPr/>
        </p:nvPicPr>
        <p:blipFill>
          <a:blip r:embed="rId1"/>
          <a:stretch>
            <a:fillRect/>
          </a:stretch>
        </p:blipFill>
        <p:spPr>
          <a:xfrm>
            <a:off x="1832610" y="1386840"/>
            <a:ext cx="5270500" cy="200025"/>
          </a:xfrm>
          <a:prstGeom prst="rect">
            <a:avLst/>
          </a:prstGeom>
        </p:spPr>
      </p:pic>
      <p:pic>
        <p:nvPicPr>
          <p:cNvPr id="5" name="图片 4"/>
          <p:cNvPicPr>
            <a:picLocks noChangeAspect="1"/>
          </p:cNvPicPr>
          <p:nvPr/>
        </p:nvPicPr>
        <p:blipFill>
          <a:blip r:embed="rId1"/>
          <a:stretch>
            <a:fillRect/>
          </a:stretch>
        </p:blipFill>
        <p:spPr>
          <a:xfrm>
            <a:off x="1880235" y="935355"/>
            <a:ext cx="5270500" cy="200025"/>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925" y="207010"/>
            <a:ext cx="10852150" cy="6130290"/>
          </a:xfrm>
        </p:spPr>
        <p:txBody>
          <a:bodyPr/>
          <a:p>
            <a:pPr marL="0" indent="0">
              <a:buNone/>
            </a:pPr>
            <a:r>
              <a:rPr lang="zh-CN" altLang="en-US"/>
              <a:t>A lexical analyzer implemented based on the lexical specification as below:</a:t>
            </a:r>
            <a:endParaRPr lang="zh-CN" altLang="en-US"/>
          </a:p>
          <a:p>
            <a:pPr marL="0" indent="0">
              <a:buNone/>
            </a:pPr>
            <a:r>
              <a:rPr lang="zh-CN" altLang="en-US"/>
              <a:t>Let ∑ = { a, b, c },</a:t>
            </a:r>
            <a:endParaRPr lang="zh-CN" altLang="en-US"/>
          </a:p>
          <a:p>
            <a:pPr marL="0" indent="0">
              <a:buNone/>
            </a:pPr>
            <a:r>
              <a:rPr lang="zh-CN" altLang="en-US"/>
              <a:t>L1 = ( a | b )* c ,</a:t>
            </a:r>
            <a:endParaRPr lang="zh-CN" altLang="en-US"/>
          </a:p>
          <a:p>
            <a:pPr marL="0" indent="0">
              <a:buNone/>
            </a:pPr>
            <a:r>
              <a:rPr lang="zh-CN" altLang="en-US"/>
              <a:t>L2 = ab*a ,</a:t>
            </a:r>
            <a:endParaRPr lang="zh-CN" altLang="en-US"/>
          </a:p>
          <a:p>
            <a:pPr marL="0" indent="0">
              <a:buNone/>
            </a:pPr>
            <a:r>
              <a:rPr lang="zh-CN" altLang="en-US"/>
              <a:t>L3 = ab(ab)* | ab(ab)*c ,</a:t>
            </a:r>
            <a:endParaRPr lang="zh-CN" altLang="en-US"/>
          </a:p>
          <a:p>
            <a:pPr marL="0" indent="0">
              <a:buNone/>
            </a:pPr>
            <a:r>
              <a:rPr lang="zh-CN" altLang="en-US"/>
              <a:t>Please give the output of the lexical analyzer while the input of ‘ababcbacaabc’.</a:t>
            </a:r>
            <a:endParaRPr lang="zh-CN" altLang="en-US"/>
          </a:p>
          <a:p>
            <a:pPr marL="0" indent="0">
              <a:buNone/>
            </a:pPr>
            <a:endParaRPr lang="zh-CN" altLang="en-US"/>
          </a:p>
          <a:p>
            <a:pPr marL="0" indent="0">
              <a:buNone/>
            </a:pPr>
            <a:r>
              <a:rPr lang="zh-CN" altLang="en-US"/>
              <a:t>Let {a</a:t>
            </a:r>
            <a:r>
              <a:rPr lang="zh-CN" altLang="en-US" baseline="30000">
                <a:solidFill>
                  <a:schemeClr val="tx1">
                    <a:lumMod val="75000"/>
                    <a:lumOff val="25000"/>
                  </a:schemeClr>
                </a:solidFill>
                <a:uFillTx/>
              </a:rPr>
              <a:t>3n+1</a:t>
            </a:r>
            <a:r>
              <a:rPr lang="zh-CN" altLang="en-US"/>
              <a:t>b</a:t>
            </a:r>
            <a:r>
              <a:rPr lang="zh-CN" altLang="en-US" baseline="30000">
                <a:solidFill>
                  <a:schemeClr val="tx1">
                    <a:lumMod val="75000"/>
                    <a:lumOff val="25000"/>
                  </a:schemeClr>
                </a:solidFill>
                <a:uFillTx/>
              </a:rPr>
              <a:t>2m</a:t>
            </a:r>
            <a:r>
              <a:rPr lang="zh-CN" altLang="en-US"/>
              <a:t>|n&gt;=0,m&gt;=1} denote the set of all strings of a’s and b’s which start with 3n+1 a’s, followed by 2m b’s：</a:t>
            </a:r>
            <a:endParaRPr lang="zh-CN" altLang="en-US"/>
          </a:p>
          <a:p>
            <a:pPr marL="0" indent="0">
              <a:buNone/>
            </a:pPr>
            <a:r>
              <a:rPr lang="zh-CN" altLang="en-US"/>
              <a:t>1)Please write the regular expression for these strings.</a:t>
            </a:r>
            <a:endParaRPr lang="zh-CN" altLang="en-US"/>
          </a:p>
          <a:p>
            <a:pPr marL="0" indent="0">
              <a:buNone/>
            </a:pPr>
            <a:r>
              <a:rPr lang="zh-CN" altLang="en-US"/>
              <a:t>2)Convert this regular express into NFA.</a:t>
            </a:r>
            <a:endParaRPr lang="zh-CN" altLang="en-US"/>
          </a:p>
          <a:p>
            <a:pPr marL="0" indent="0">
              <a:buNone/>
            </a:pPr>
            <a:r>
              <a:rPr lang="en-US" altLang="zh-CN"/>
              <a:t>3)Convert the NFA to DFA.</a:t>
            </a:r>
            <a:endParaRPr lang="en-US" altLang="zh-CN"/>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925" y="334010"/>
            <a:ext cx="10852150" cy="6003290"/>
          </a:xfrm>
        </p:spPr>
        <p:txBody>
          <a:bodyPr/>
          <a:p>
            <a:pPr marL="0" indent="0">
              <a:buNone/>
            </a:pPr>
            <a:r>
              <a:rPr lang="zh-CN" altLang="en-US"/>
              <a:t>Use Regular Expression to describe additive expression of two integers, such as: 123 + 40, 7 + 5508 …. Draw the NFAs of these regular expressions.</a:t>
            </a:r>
            <a:endParaRPr lang="zh-CN" altLang="en-US"/>
          </a:p>
          <a:p>
            <a:pPr marL="0" indent="0">
              <a:buNone/>
            </a:pPr>
            <a:r>
              <a:rPr lang="zh-CN" altLang="en-US"/>
              <a:t> digit = [0-9]</a:t>
            </a:r>
            <a:endParaRPr lang="zh-CN" altLang="en-US"/>
          </a:p>
          <a:p>
            <a:pPr marL="0" indent="0">
              <a:buNone/>
            </a:pPr>
            <a:r>
              <a:rPr lang="zh-CN" altLang="en-US"/>
              <a:t> digit_No_Zero = [1-9] </a:t>
            </a:r>
            <a:endParaRPr lang="zh-CN" altLang="en-US"/>
          </a:p>
          <a:p>
            <a:pPr marL="0" indent="0">
              <a:buNone/>
            </a:pPr>
            <a:r>
              <a:rPr lang="zh-CN" altLang="en-US"/>
              <a:t>add_expression = digit_No_Zero digit* + digit_No_Zero digit*</a:t>
            </a:r>
            <a:endParaRPr lang="zh-CN" altLang="en-US"/>
          </a:p>
          <a:p>
            <a:pPr marL="0" indent="0">
              <a:buNone/>
            </a:pPr>
            <a:r>
              <a:rPr lang="zh-CN" altLang="en-US"/>
              <a:t>Draw NFA bases on the third regular expression above</a:t>
            </a:r>
            <a:r>
              <a:rPr lang="en-US" altLang="zh-CN"/>
              <a:t>.</a:t>
            </a:r>
            <a:endParaRPr lang="en-US" altLang="zh-CN"/>
          </a:p>
          <a:p>
            <a:pPr marL="0" indent="0">
              <a:buNone/>
            </a:pPr>
            <a:endParaRPr lang="en-US" altLang="zh-CN"/>
          </a:p>
          <a:p>
            <a:pPr marL="0" indent="0">
              <a:buNone/>
            </a:pPr>
            <a:r>
              <a:rPr lang="zh-CN" altLang="en-US"/>
              <a:t>Consider the following grammar G[S]: </a:t>
            </a:r>
            <a:endParaRPr lang="zh-CN" altLang="en-US"/>
          </a:p>
          <a:p>
            <a:pPr marL="0" indent="0">
              <a:buNone/>
            </a:pPr>
            <a:r>
              <a:rPr lang="zh-CN" altLang="en-US"/>
              <a:t>S  Ac | aB</a:t>
            </a:r>
            <a:endParaRPr lang="zh-CN" altLang="en-US"/>
          </a:p>
          <a:p>
            <a:pPr marL="0" indent="0">
              <a:buNone/>
            </a:pPr>
            <a:r>
              <a:rPr lang="zh-CN" altLang="en-US"/>
              <a:t>A  ab</a:t>
            </a:r>
            <a:endParaRPr lang="zh-CN" altLang="en-US"/>
          </a:p>
          <a:p>
            <a:pPr marL="0" indent="0">
              <a:buNone/>
            </a:pPr>
            <a:r>
              <a:rPr lang="zh-CN" altLang="en-US"/>
              <a:t>B  bc</a:t>
            </a:r>
            <a:endParaRPr lang="zh-CN" altLang="en-US"/>
          </a:p>
          <a:p>
            <a:pPr marL="0" indent="0">
              <a:buNone/>
            </a:pPr>
            <a:r>
              <a:rPr lang="zh-CN" altLang="en-US"/>
              <a:t>Is this grammar ambiguous ? if so, please give your reason</a:t>
            </a:r>
            <a:r>
              <a:rPr lang="en-US" altLang="zh-CN"/>
              <a:t>.</a:t>
            </a:r>
            <a:endParaRPr lang="zh-CN" altLang="en-US"/>
          </a:p>
          <a:p>
            <a:pPr marL="0" indent="0">
              <a:buNone/>
            </a:pPr>
            <a:r>
              <a:rPr lang="zh-CN" altLang="en-US"/>
              <a:t> </a:t>
            </a:r>
            <a:endParaRPr lang="zh-CN" altLang="en-US"/>
          </a:p>
        </p:txBody>
      </p:sp>
      <p:pic>
        <p:nvPicPr>
          <p:cNvPr id="4" name="图片 3"/>
          <p:cNvPicPr>
            <a:picLocks noChangeAspect="1"/>
          </p:cNvPicPr>
          <p:nvPr/>
        </p:nvPicPr>
        <p:blipFill>
          <a:blip r:embed="rId1"/>
          <a:stretch>
            <a:fillRect/>
          </a:stretch>
        </p:blipFill>
        <p:spPr>
          <a:xfrm>
            <a:off x="895350" y="3841750"/>
            <a:ext cx="5270500" cy="200025"/>
          </a:xfrm>
          <a:prstGeom prst="rect">
            <a:avLst/>
          </a:prstGeom>
        </p:spPr>
      </p:pic>
      <p:pic>
        <p:nvPicPr>
          <p:cNvPr id="5" name="图片 4"/>
          <p:cNvPicPr>
            <a:picLocks noChangeAspect="1"/>
          </p:cNvPicPr>
          <p:nvPr/>
        </p:nvPicPr>
        <p:blipFill>
          <a:blip r:embed="rId1"/>
          <a:stretch>
            <a:fillRect/>
          </a:stretch>
        </p:blipFill>
        <p:spPr>
          <a:xfrm>
            <a:off x="895350" y="4290695"/>
            <a:ext cx="5270500" cy="200025"/>
          </a:xfrm>
          <a:prstGeom prst="rect">
            <a:avLst/>
          </a:prstGeom>
        </p:spPr>
      </p:pic>
      <p:pic>
        <p:nvPicPr>
          <p:cNvPr id="6" name="图片 5"/>
          <p:cNvPicPr>
            <a:picLocks noChangeAspect="1"/>
          </p:cNvPicPr>
          <p:nvPr/>
        </p:nvPicPr>
        <p:blipFill>
          <a:blip r:embed="rId1"/>
          <a:stretch>
            <a:fillRect/>
          </a:stretch>
        </p:blipFill>
        <p:spPr>
          <a:xfrm>
            <a:off x="895350" y="4746625"/>
            <a:ext cx="5270500" cy="200025"/>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925" y="372745"/>
            <a:ext cx="10852150" cy="5964555"/>
          </a:xfrm>
        </p:spPr>
        <p:txBody>
          <a:bodyPr/>
          <a:p>
            <a:pPr marL="0" indent="0">
              <a:buNone/>
            </a:pPr>
            <a:r>
              <a:rPr lang="zh-CN" altLang="en-US"/>
              <a:t>Given a context free grammar G[S], construct the parsing table for LL(1) parsing.</a:t>
            </a:r>
            <a:endParaRPr lang="zh-CN" altLang="en-US"/>
          </a:p>
          <a:p>
            <a:pPr marL="0" indent="0">
              <a:buNone/>
            </a:pPr>
            <a:r>
              <a:rPr lang="zh-CN" altLang="en-US"/>
              <a:t>G[S]:  </a:t>
            </a:r>
            <a:endParaRPr lang="zh-CN" altLang="en-US"/>
          </a:p>
          <a:p>
            <a:pPr marL="0" indent="0">
              <a:buNone/>
            </a:pPr>
            <a:r>
              <a:rPr lang="zh-CN" altLang="en-US"/>
              <a:t>S</a:t>
            </a:r>
            <a:r>
              <a:rPr>
                <a:sym typeface="+mn-ea"/>
              </a:rPr>
              <a:t>  </a:t>
            </a:r>
            <a:r>
              <a:rPr lang="zh-CN" altLang="en-US"/>
              <a:t>AB</a:t>
            </a:r>
            <a:endParaRPr lang="zh-CN" altLang="en-US"/>
          </a:p>
          <a:p>
            <a:pPr marL="0" indent="0">
              <a:buNone/>
            </a:pPr>
            <a:r>
              <a:rPr lang="zh-CN" altLang="en-US"/>
              <a:t>B  S |ε </a:t>
            </a:r>
            <a:endParaRPr lang="zh-CN" altLang="en-US"/>
          </a:p>
          <a:p>
            <a:pPr marL="0" indent="0">
              <a:buNone/>
            </a:pPr>
            <a:r>
              <a:rPr lang="zh-CN" altLang="en-US"/>
              <a:t>A  aC </a:t>
            </a:r>
            <a:endParaRPr lang="zh-CN" altLang="en-US"/>
          </a:p>
          <a:p>
            <a:pPr marL="0" indent="0">
              <a:buNone/>
            </a:pPr>
            <a:r>
              <a:rPr lang="zh-CN" altLang="en-US"/>
              <a:t>C  aC |ε</a:t>
            </a:r>
            <a:endParaRPr lang="zh-CN" altLang="en-US"/>
          </a:p>
          <a:p>
            <a:pPr marL="0" indent="0">
              <a:buNone/>
            </a:pPr>
            <a:endParaRPr lang="zh-CN" altLang="en-US"/>
          </a:p>
          <a:p>
            <a:pPr marL="0" indent="0">
              <a:buNone/>
            </a:pPr>
            <a:r>
              <a:rPr lang="zh-CN" altLang="en-US"/>
              <a:t>Please minizing the DFA shown in the following figure.</a:t>
            </a: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822325" y="2679065"/>
            <a:ext cx="5270500" cy="200025"/>
          </a:xfrm>
          <a:prstGeom prst="rect">
            <a:avLst/>
          </a:prstGeom>
        </p:spPr>
      </p:pic>
      <p:pic>
        <p:nvPicPr>
          <p:cNvPr id="5" name="图片 4"/>
          <p:cNvPicPr>
            <a:picLocks noChangeAspect="1"/>
          </p:cNvPicPr>
          <p:nvPr/>
        </p:nvPicPr>
        <p:blipFill>
          <a:blip r:embed="rId1"/>
          <a:stretch>
            <a:fillRect/>
          </a:stretch>
        </p:blipFill>
        <p:spPr>
          <a:xfrm>
            <a:off x="822325" y="2239010"/>
            <a:ext cx="5270500" cy="200025"/>
          </a:xfrm>
          <a:prstGeom prst="rect">
            <a:avLst/>
          </a:prstGeom>
        </p:spPr>
      </p:pic>
      <p:pic>
        <p:nvPicPr>
          <p:cNvPr id="6" name="图片 5"/>
          <p:cNvPicPr>
            <a:picLocks noChangeAspect="1"/>
          </p:cNvPicPr>
          <p:nvPr/>
        </p:nvPicPr>
        <p:blipFill>
          <a:blip r:embed="rId1"/>
          <a:stretch>
            <a:fillRect/>
          </a:stretch>
        </p:blipFill>
        <p:spPr>
          <a:xfrm>
            <a:off x="841375" y="1776730"/>
            <a:ext cx="5270500" cy="200025"/>
          </a:xfrm>
          <a:prstGeom prst="rect">
            <a:avLst/>
          </a:prstGeom>
        </p:spPr>
      </p:pic>
      <p:pic>
        <p:nvPicPr>
          <p:cNvPr id="7" name="图片 6"/>
          <p:cNvPicPr>
            <a:picLocks noChangeAspect="1"/>
          </p:cNvPicPr>
          <p:nvPr/>
        </p:nvPicPr>
        <p:blipFill>
          <a:blip r:embed="rId1"/>
          <a:stretch>
            <a:fillRect/>
          </a:stretch>
        </p:blipFill>
        <p:spPr>
          <a:xfrm>
            <a:off x="822325" y="1337310"/>
            <a:ext cx="5270500" cy="200025"/>
          </a:xfrm>
          <a:prstGeom prst="rect">
            <a:avLst/>
          </a:prstGeom>
        </p:spPr>
      </p:pic>
      <p:graphicFrame>
        <p:nvGraphicFramePr>
          <p:cNvPr id="2" name="对象 -2147482623"/>
          <p:cNvGraphicFramePr>
            <a:graphicFrameLocks noChangeAspect="1"/>
          </p:cNvGraphicFramePr>
          <p:nvPr/>
        </p:nvGraphicFramePr>
        <p:xfrm>
          <a:off x="653415" y="3975735"/>
          <a:ext cx="5229860" cy="2729230"/>
        </p:xfrm>
        <a:graphic>
          <a:graphicData uri="http://schemas.openxmlformats.org/presentationml/2006/ole">
            <mc:AlternateContent xmlns:mc="http://schemas.openxmlformats.org/markup-compatibility/2006">
              <mc:Choice xmlns:v="urn:schemas-microsoft-com:vml" Requires="v">
                <p:oleObj spid="_x0000_s3076" name="" r:id="rId2" imgW="5939790" imgH="3101340" progId="Visio.Drawing.15">
                  <p:embed/>
                </p:oleObj>
              </mc:Choice>
              <mc:Fallback>
                <p:oleObj name="" r:id="rId2" imgW="5939790" imgH="3101340" progId="Visio.Drawing.15">
                  <p:embed/>
                  <p:pic>
                    <p:nvPicPr>
                      <p:cNvPr id="0" name="图片 3075"/>
                      <p:cNvPicPr/>
                      <p:nvPr/>
                    </p:nvPicPr>
                    <p:blipFill>
                      <a:blip r:embed="rId3"/>
                      <a:stretch>
                        <a:fillRect/>
                      </a:stretch>
                    </p:blipFill>
                    <p:spPr>
                      <a:xfrm>
                        <a:off x="653415" y="3975735"/>
                        <a:ext cx="5229860" cy="2729230"/>
                      </a:xfrm>
                      <a:prstGeom prst="rect">
                        <a:avLst/>
                      </a:prstGeom>
                      <a:noFill/>
                      <a:ln w="38100">
                        <a:noFill/>
                        <a:miter/>
                      </a:ln>
                    </p:spPr>
                  </p:pic>
                </p:oleObj>
              </mc:Fallback>
            </mc:AlternateContent>
          </a:graphicData>
        </a:graphic>
      </p:graphicFrame>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925" y="276225"/>
            <a:ext cx="10852150" cy="6061075"/>
          </a:xfrm>
        </p:spPr>
        <p:txBody>
          <a:bodyPr/>
          <a:p>
            <a:pPr marL="0" indent="0">
              <a:buNone/>
            </a:pPr>
            <a:r>
              <a:rPr lang="zh-CN" altLang="en-US"/>
              <a:t>Given a context free grammar G[S]:</a:t>
            </a:r>
            <a:endParaRPr lang="zh-CN" altLang="en-US"/>
          </a:p>
          <a:p>
            <a:pPr marL="0" indent="0">
              <a:buNone/>
            </a:pPr>
            <a:r>
              <a:rPr lang="zh-CN" altLang="en-US"/>
              <a:t>S  S + S</a:t>
            </a:r>
            <a:endParaRPr lang="zh-CN" altLang="en-US"/>
          </a:p>
          <a:p>
            <a:pPr marL="0" indent="0">
              <a:buNone/>
            </a:pPr>
            <a:r>
              <a:rPr lang="zh-CN" altLang="en-US"/>
              <a:t>S  S * S</a:t>
            </a:r>
            <a:endParaRPr lang="zh-CN" altLang="en-US"/>
          </a:p>
          <a:p>
            <a:pPr marL="0" indent="0">
              <a:buNone/>
            </a:pPr>
            <a:r>
              <a:rPr lang="zh-CN" altLang="en-US"/>
              <a:t>S  (S)</a:t>
            </a:r>
            <a:endParaRPr lang="zh-CN" altLang="en-US"/>
          </a:p>
          <a:p>
            <a:pPr marL="0" indent="0">
              <a:buNone/>
            </a:pPr>
            <a:r>
              <a:rPr lang="zh-CN" altLang="en-US"/>
              <a:t>S  i</a:t>
            </a:r>
            <a:endParaRPr lang="zh-CN" altLang="en-US"/>
          </a:p>
          <a:p>
            <a:pPr marL="0" indent="0">
              <a:buNone/>
            </a:pPr>
            <a:r>
              <a:rPr lang="en-US" altLang="zh-CN"/>
              <a:t>I</a:t>
            </a:r>
            <a:r>
              <a:rPr lang="zh-CN" altLang="en-US"/>
              <a:t>s the G[S] an ambiguous grammar? Give your reason or proof</a:t>
            </a:r>
            <a:r>
              <a:rPr lang="en-US" altLang="zh-CN"/>
              <a:t>.</a:t>
            </a:r>
            <a:endParaRPr lang="en-US" altLang="zh-CN"/>
          </a:p>
          <a:p>
            <a:pPr marL="0" indent="0">
              <a:buNone/>
            </a:pPr>
            <a:endParaRPr lang="en-US" altLang="zh-CN"/>
          </a:p>
          <a:p>
            <a:pPr marL="0" indent="0">
              <a:buNone/>
            </a:pPr>
            <a:r>
              <a:rPr lang="en-US" altLang="zh-CN"/>
              <a:t>Consider the following grammar :</a:t>
            </a:r>
            <a:endParaRPr lang="en-US" altLang="zh-CN"/>
          </a:p>
          <a:p>
            <a:pPr marL="0" indent="0">
              <a:buNone/>
            </a:pPr>
            <a:r>
              <a:rPr lang="en-US" altLang="zh-CN"/>
              <a:t>G: </a:t>
            </a:r>
            <a:endParaRPr lang="en-US" altLang="zh-CN"/>
          </a:p>
          <a:p>
            <a:pPr marL="0" indent="0">
              <a:buNone/>
            </a:pPr>
            <a:r>
              <a:rPr lang="en-US" altLang="zh-CN"/>
              <a:t>S  S∨T | T</a:t>
            </a:r>
            <a:endParaRPr lang="en-US" altLang="zh-CN"/>
          </a:p>
          <a:p>
            <a:pPr marL="0" indent="0">
              <a:buNone/>
            </a:pPr>
            <a:r>
              <a:rPr lang="en-US" altLang="zh-CN"/>
              <a:t>T  T∧F | F</a:t>
            </a:r>
            <a:endParaRPr lang="en-US" altLang="zh-CN"/>
          </a:p>
          <a:p>
            <a:pPr marL="0" indent="0">
              <a:buNone/>
            </a:pPr>
            <a:r>
              <a:rPr lang="en-US" altLang="zh-CN"/>
              <a:t>F  ﹁F | p | q</a:t>
            </a:r>
            <a:endParaRPr lang="en-US" altLang="zh-CN"/>
          </a:p>
          <a:p>
            <a:pPr marL="0" indent="0">
              <a:buNone/>
            </a:pPr>
            <a:r>
              <a:rPr lang="en-US" altLang="zh-CN"/>
              <a:t>Please write the rightmost derivation for the sentence form ‘﹁F∨﹁q∧p’ . And give the handle of this sentence form.</a:t>
            </a:r>
            <a:endParaRPr lang="en-US" altLang="zh-CN"/>
          </a:p>
        </p:txBody>
      </p:sp>
      <p:pic>
        <p:nvPicPr>
          <p:cNvPr id="4" name="图片 3"/>
          <p:cNvPicPr>
            <a:picLocks noChangeAspect="1"/>
          </p:cNvPicPr>
          <p:nvPr/>
        </p:nvPicPr>
        <p:blipFill>
          <a:blip r:embed="rId1"/>
          <a:stretch>
            <a:fillRect/>
          </a:stretch>
        </p:blipFill>
        <p:spPr>
          <a:xfrm>
            <a:off x="831850" y="2120900"/>
            <a:ext cx="5270500" cy="200025"/>
          </a:xfrm>
          <a:prstGeom prst="rect">
            <a:avLst/>
          </a:prstGeom>
        </p:spPr>
      </p:pic>
      <p:pic>
        <p:nvPicPr>
          <p:cNvPr id="5" name="图片 4"/>
          <p:cNvPicPr>
            <a:picLocks noChangeAspect="1"/>
          </p:cNvPicPr>
          <p:nvPr/>
        </p:nvPicPr>
        <p:blipFill>
          <a:blip r:embed="rId1"/>
          <a:stretch>
            <a:fillRect/>
          </a:stretch>
        </p:blipFill>
        <p:spPr>
          <a:xfrm>
            <a:off x="831850" y="1664970"/>
            <a:ext cx="5270500" cy="200025"/>
          </a:xfrm>
          <a:prstGeom prst="rect">
            <a:avLst/>
          </a:prstGeom>
        </p:spPr>
      </p:pic>
      <p:pic>
        <p:nvPicPr>
          <p:cNvPr id="6" name="图片 5"/>
          <p:cNvPicPr>
            <a:picLocks noChangeAspect="1"/>
          </p:cNvPicPr>
          <p:nvPr/>
        </p:nvPicPr>
        <p:blipFill>
          <a:blip r:embed="rId1"/>
          <a:stretch>
            <a:fillRect/>
          </a:stretch>
        </p:blipFill>
        <p:spPr>
          <a:xfrm>
            <a:off x="831850" y="1260475"/>
            <a:ext cx="5270500" cy="200025"/>
          </a:xfrm>
          <a:prstGeom prst="rect">
            <a:avLst/>
          </a:prstGeom>
        </p:spPr>
      </p:pic>
      <p:pic>
        <p:nvPicPr>
          <p:cNvPr id="7" name="图片 6"/>
          <p:cNvPicPr>
            <a:picLocks noChangeAspect="1"/>
          </p:cNvPicPr>
          <p:nvPr/>
        </p:nvPicPr>
        <p:blipFill>
          <a:blip r:embed="rId1"/>
          <a:stretch>
            <a:fillRect/>
          </a:stretch>
        </p:blipFill>
        <p:spPr>
          <a:xfrm>
            <a:off x="831850" y="792480"/>
            <a:ext cx="5270500" cy="200025"/>
          </a:xfrm>
          <a:prstGeom prst="rect">
            <a:avLst/>
          </a:prstGeom>
        </p:spPr>
      </p:pic>
      <p:pic>
        <p:nvPicPr>
          <p:cNvPr id="8" name="图片 7"/>
          <p:cNvPicPr>
            <a:picLocks noChangeAspect="1"/>
          </p:cNvPicPr>
          <p:nvPr/>
        </p:nvPicPr>
        <p:blipFill>
          <a:blip r:embed="rId1"/>
          <a:stretch>
            <a:fillRect/>
          </a:stretch>
        </p:blipFill>
        <p:spPr>
          <a:xfrm>
            <a:off x="831850" y="5294630"/>
            <a:ext cx="5270500" cy="200025"/>
          </a:xfrm>
          <a:prstGeom prst="rect">
            <a:avLst/>
          </a:prstGeom>
        </p:spPr>
      </p:pic>
      <p:pic>
        <p:nvPicPr>
          <p:cNvPr id="9" name="图片 8"/>
          <p:cNvPicPr>
            <a:picLocks noChangeAspect="1"/>
          </p:cNvPicPr>
          <p:nvPr/>
        </p:nvPicPr>
        <p:blipFill>
          <a:blip r:embed="rId1"/>
          <a:stretch>
            <a:fillRect/>
          </a:stretch>
        </p:blipFill>
        <p:spPr>
          <a:xfrm>
            <a:off x="831850" y="4787900"/>
            <a:ext cx="5270500" cy="200025"/>
          </a:xfrm>
          <a:prstGeom prst="rect">
            <a:avLst/>
          </a:prstGeom>
        </p:spPr>
      </p:pic>
      <p:pic>
        <p:nvPicPr>
          <p:cNvPr id="10" name="图片 9"/>
          <p:cNvPicPr>
            <a:picLocks noChangeAspect="1"/>
          </p:cNvPicPr>
          <p:nvPr/>
        </p:nvPicPr>
        <p:blipFill>
          <a:blip r:embed="rId1"/>
          <a:stretch>
            <a:fillRect/>
          </a:stretch>
        </p:blipFill>
        <p:spPr>
          <a:xfrm>
            <a:off x="831850" y="4352290"/>
            <a:ext cx="5270500" cy="20002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925" y="267335"/>
            <a:ext cx="10852150" cy="6501765"/>
          </a:xfrm>
        </p:spPr>
        <p:txBody>
          <a:bodyPr/>
          <a:p>
            <a:pPr marL="0" indent="0">
              <a:buNone/>
            </a:pPr>
            <a:r>
              <a:rPr lang="zh-CN" altLang="en-US"/>
              <a:t>Consider the following grammar G[S]: </a:t>
            </a:r>
            <a:endParaRPr lang="zh-CN" altLang="en-US"/>
          </a:p>
          <a:p>
            <a:pPr marL="0" indent="0">
              <a:buNone/>
            </a:pPr>
            <a:r>
              <a:rPr lang="zh-CN" altLang="en-US"/>
              <a:t>S  (L)|aS|a      </a:t>
            </a:r>
            <a:endParaRPr lang="zh-CN" altLang="en-US"/>
          </a:p>
          <a:p>
            <a:pPr marL="0" indent="0">
              <a:buNone/>
            </a:pPr>
            <a:r>
              <a:rPr lang="zh-CN" altLang="en-US"/>
              <a:t>L  L,S|S </a:t>
            </a:r>
            <a:endParaRPr lang="zh-CN" altLang="en-US"/>
          </a:p>
          <a:p>
            <a:pPr marL="0" indent="0">
              <a:buNone/>
            </a:pPr>
            <a:r>
              <a:rPr lang="zh-CN" altLang="en-US"/>
              <a:t>Please rewrite this grammar to left factor and eliminate left recursion.</a:t>
            </a:r>
            <a:endParaRPr lang="zh-CN" altLang="en-US"/>
          </a:p>
          <a:p>
            <a:pPr marL="0" indent="0">
              <a:buNone/>
            </a:pPr>
            <a:endParaRPr lang="zh-CN" altLang="en-US"/>
          </a:p>
          <a:p>
            <a:pPr marL="0" indent="0">
              <a:buNone/>
            </a:pPr>
            <a:r>
              <a:rPr lang="zh-CN" altLang="en-US"/>
              <a:t>6.Consider the following augmented SLR(1) grammar G’[S’]:</a:t>
            </a:r>
            <a:endParaRPr lang="zh-CN" altLang="en-US"/>
          </a:p>
          <a:p>
            <a:pPr marL="0" indent="0">
              <a:buNone/>
            </a:pPr>
            <a:r>
              <a:rPr lang="zh-CN" altLang="en-US"/>
              <a:t>(0) S’S  (1) S  SS+  (2) S  SS*  (3) S  a</a:t>
            </a:r>
            <a:endParaRPr lang="zh-CN" altLang="en-US"/>
          </a:p>
          <a:p>
            <a:pPr marL="0" indent="0">
              <a:buNone/>
            </a:pPr>
            <a:r>
              <a:rPr lang="zh-CN" altLang="en-US"/>
              <a:t>and its SLR(1) parsing table:</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Show the parsing stack and the action of SLR(1) parser for the input string “aaa+*” .</a:t>
            </a:r>
            <a:endParaRPr lang="zh-CN" altLang="en-US"/>
          </a:p>
        </p:txBody>
      </p:sp>
      <p:pic>
        <p:nvPicPr>
          <p:cNvPr id="4" name="图片 3"/>
          <p:cNvPicPr>
            <a:picLocks noChangeAspect="1"/>
          </p:cNvPicPr>
          <p:nvPr/>
        </p:nvPicPr>
        <p:blipFill>
          <a:blip r:embed="rId1"/>
          <a:stretch>
            <a:fillRect/>
          </a:stretch>
        </p:blipFill>
        <p:spPr>
          <a:xfrm>
            <a:off x="873125" y="1225550"/>
            <a:ext cx="5270500" cy="200025"/>
          </a:xfrm>
          <a:prstGeom prst="rect">
            <a:avLst/>
          </a:prstGeom>
        </p:spPr>
      </p:pic>
      <p:pic>
        <p:nvPicPr>
          <p:cNvPr id="5" name="图片 4"/>
          <p:cNvPicPr>
            <a:picLocks noChangeAspect="1"/>
          </p:cNvPicPr>
          <p:nvPr/>
        </p:nvPicPr>
        <p:blipFill>
          <a:blip r:embed="rId1"/>
          <a:stretch>
            <a:fillRect/>
          </a:stretch>
        </p:blipFill>
        <p:spPr>
          <a:xfrm>
            <a:off x="911225" y="823595"/>
            <a:ext cx="5270500" cy="200025"/>
          </a:xfrm>
          <a:prstGeom prst="rect">
            <a:avLst/>
          </a:prstGeom>
        </p:spPr>
      </p:pic>
      <p:pic>
        <p:nvPicPr>
          <p:cNvPr id="6" name="图片 5"/>
          <p:cNvPicPr>
            <a:picLocks noChangeAspect="1"/>
          </p:cNvPicPr>
          <p:nvPr/>
        </p:nvPicPr>
        <p:blipFill>
          <a:blip r:embed="rId2"/>
          <a:stretch>
            <a:fillRect/>
          </a:stretch>
        </p:blipFill>
        <p:spPr>
          <a:xfrm>
            <a:off x="2352040" y="3038475"/>
            <a:ext cx="5270500" cy="200025"/>
          </a:xfrm>
          <a:prstGeom prst="rect">
            <a:avLst/>
          </a:prstGeom>
        </p:spPr>
      </p:pic>
      <p:pic>
        <p:nvPicPr>
          <p:cNvPr id="7" name="图片 6"/>
          <p:cNvPicPr>
            <a:picLocks noChangeAspect="1"/>
          </p:cNvPicPr>
          <p:nvPr/>
        </p:nvPicPr>
        <p:blipFill>
          <a:blip r:embed="rId2"/>
          <a:stretch>
            <a:fillRect/>
          </a:stretch>
        </p:blipFill>
        <p:spPr>
          <a:xfrm>
            <a:off x="3630295" y="3038475"/>
            <a:ext cx="5270500" cy="200025"/>
          </a:xfrm>
          <a:prstGeom prst="rect">
            <a:avLst/>
          </a:prstGeom>
        </p:spPr>
      </p:pic>
      <p:pic>
        <p:nvPicPr>
          <p:cNvPr id="8" name="图片 7"/>
          <p:cNvPicPr>
            <a:picLocks noChangeAspect="1"/>
          </p:cNvPicPr>
          <p:nvPr/>
        </p:nvPicPr>
        <p:blipFill>
          <a:blip r:embed="rId2"/>
          <a:stretch>
            <a:fillRect/>
          </a:stretch>
        </p:blipFill>
        <p:spPr>
          <a:xfrm>
            <a:off x="4879340" y="3038475"/>
            <a:ext cx="5270500" cy="200025"/>
          </a:xfrm>
          <a:prstGeom prst="rect">
            <a:avLst/>
          </a:prstGeom>
        </p:spPr>
      </p:pic>
      <p:pic>
        <p:nvPicPr>
          <p:cNvPr id="9" name="图片 8"/>
          <p:cNvPicPr>
            <a:picLocks noChangeAspect="1"/>
          </p:cNvPicPr>
          <p:nvPr/>
        </p:nvPicPr>
        <p:blipFill>
          <a:blip r:embed="rId2"/>
          <a:stretch>
            <a:fillRect/>
          </a:stretch>
        </p:blipFill>
        <p:spPr>
          <a:xfrm>
            <a:off x="1363980" y="3038475"/>
            <a:ext cx="5270500" cy="200025"/>
          </a:xfrm>
          <a:prstGeom prst="rect">
            <a:avLst/>
          </a:prstGeom>
        </p:spPr>
      </p:pic>
      <p:pic>
        <p:nvPicPr>
          <p:cNvPr id="1073743046" name="图片 1073743045"/>
          <p:cNvPicPr>
            <a:picLocks noRot="1" noChangeAspect="1"/>
          </p:cNvPicPr>
          <p:nvPr/>
        </p:nvPicPr>
        <p:blipFill>
          <a:blip r:embed="rId3"/>
          <a:stretch>
            <a:fillRect/>
          </a:stretch>
        </p:blipFill>
        <p:spPr>
          <a:xfrm>
            <a:off x="1637665" y="3737610"/>
            <a:ext cx="3968115" cy="2866390"/>
          </a:xfrm>
          <a:prstGeom prst="rect">
            <a:avLst/>
          </a:prstGeom>
          <a:noFill/>
          <a:ln w="9525">
            <a:noFill/>
          </a:ln>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925" y="194945"/>
            <a:ext cx="10852150" cy="6658610"/>
          </a:xfrm>
        </p:spPr>
        <p:txBody>
          <a:bodyPr/>
          <a:p>
            <a:pPr marL="0" indent="0">
              <a:buNone/>
            </a:pPr>
            <a:r>
              <a:rPr lang="zh-CN" altLang="en-US"/>
              <a:t>Given a context free grammar G[S], please write a rightmost derivation for string ‘abbcde’, and give the viable prefixes for the string. </a:t>
            </a:r>
            <a:endParaRPr lang="zh-CN" altLang="en-US"/>
          </a:p>
          <a:p>
            <a:pPr marL="0" indent="0">
              <a:buNone/>
            </a:pPr>
            <a:r>
              <a:rPr lang="zh-CN" altLang="en-US"/>
              <a:t>G[S]:</a:t>
            </a:r>
            <a:endParaRPr lang="zh-CN" altLang="en-US"/>
          </a:p>
          <a:p>
            <a:pPr marL="0" indent="0">
              <a:buNone/>
            </a:pPr>
            <a:r>
              <a:rPr lang="zh-CN" altLang="en-US"/>
              <a:t>                        S  aAcBe</a:t>
            </a:r>
            <a:endParaRPr lang="zh-CN" altLang="en-US"/>
          </a:p>
          <a:p>
            <a:pPr marL="0" indent="0">
              <a:buNone/>
            </a:pPr>
            <a:r>
              <a:rPr lang="zh-CN" altLang="en-US"/>
              <a:t>		A  b | Ab</a:t>
            </a:r>
            <a:endParaRPr lang="zh-CN" altLang="en-US"/>
          </a:p>
          <a:p>
            <a:pPr marL="0" indent="0">
              <a:buNone/>
            </a:pPr>
            <a:r>
              <a:rPr lang="zh-CN" altLang="en-US"/>
              <a:t>		B  d</a:t>
            </a:r>
            <a:endParaRPr lang="zh-CN" altLang="en-US"/>
          </a:p>
          <a:p>
            <a:pPr marL="0" indent="0">
              <a:buNone/>
            </a:pPr>
            <a:endParaRPr lang="zh-CN" altLang="en-US"/>
          </a:p>
          <a:p>
            <a:pPr marL="0" indent="0">
              <a:buNone/>
            </a:pPr>
            <a:r>
              <a:rPr lang="zh-CN" altLang="en-US"/>
              <a:t>Construct the minimum-state DFA for the following NFA:</a:t>
            </a:r>
            <a:endParaRPr lang="zh-CN" altLang="en-US"/>
          </a:p>
          <a:p>
            <a:pPr marL="0" indent="0">
              <a:buNone/>
            </a:pPr>
            <a:r>
              <a:rPr lang="zh-CN" altLang="en-US"/>
              <a:t>1)Convert this NFA into DFA by subset construction. Both the Transition table and the Transition graph of DFA are required.</a:t>
            </a:r>
            <a:endParaRPr lang="zh-CN" altLang="en-US"/>
          </a:p>
          <a:p>
            <a:pPr marL="0" indent="0">
              <a:buNone/>
            </a:pPr>
            <a:r>
              <a:rPr lang="zh-CN" altLang="en-US"/>
              <a:t>2)Minimize the states of this DFA.</a:t>
            </a:r>
            <a:endParaRPr lang="zh-CN" altLang="en-US"/>
          </a:p>
        </p:txBody>
      </p:sp>
      <p:pic>
        <p:nvPicPr>
          <p:cNvPr id="4" name="图片 3"/>
          <p:cNvPicPr>
            <a:picLocks noChangeAspect="1"/>
          </p:cNvPicPr>
          <p:nvPr/>
        </p:nvPicPr>
        <p:blipFill>
          <a:blip r:embed="rId1"/>
          <a:stretch>
            <a:fillRect/>
          </a:stretch>
        </p:blipFill>
        <p:spPr>
          <a:xfrm>
            <a:off x="2749550" y="2365375"/>
            <a:ext cx="5270500" cy="200025"/>
          </a:xfrm>
          <a:prstGeom prst="rect">
            <a:avLst/>
          </a:prstGeom>
        </p:spPr>
      </p:pic>
      <p:pic>
        <p:nvPicPr>
          <p:cNvPr id="5" name="图片 4"/>
          <p:cNvPicPr>
            <a:picLocks noChangeAspect="1"/>
          </p:cNvPicPr>
          <p:nvPr/>
        </p:nvPicPr>
        <p:blipFill>
          <a:blip r:embed="rId1"/>
          <a:stretch>
            <a:fillRect/>
          </a:stretch>
        </p:blipFill>
        <p:spPr>
          <a:xfrm>
            <a:off x="2717165" y="1931670"/>
            <a:ext cx="5270500" cy="200025"/>
          </a:xfrm>
          <a:prstGeom prst="rect">
            <a:avLst/>
          </a:prstGeom>
        </p:spPr>
      </p:pic>
      <p:pic>
        <p:nvPicPr>
          <p:cNvPr id="6" name="图片 5"/>
          <p:cNvPicPr>
            <a:picLocks noChangeAspect="1"/>
          </p:cNvPicPr>
          <p:nvPr/>
        </p:nvPicPr>
        <p:blipFill>
          <a:blip r:embed="rId1"/>
          <a:stretch>
            <a:fillRect/>
          </a:stretch>
        </p:blipFill>
        <p:spPr>
          <a:xfrm>
            <a:off x="2717165" y="1502410"/>
            <a:ext cx="5270500" cy="200025"/>
          </a:xfrm>
          <a:prstGeom prst="rect">
            <a:avLst/>
          </a:prstGeom>
        </p:spPr>
      </p:pic>
      <p:pic>
        <p:nvPicPr>
          <p:cNvPr id="2" name="图片 -2147482619" descr="1"/>
          <p:cNvPicPr>
            <a:picLocks noChangeAspect="1"/>
          </p:cNvPicPr>
          <p:nvPr/>
        </p:nvPicPr>
        <p:blipFill>
          <a:blip r:embed="rId2"/>
          <a:stretch>
            <a:fillRect/>
          </a:stretch>
        </p:blipFill>
        <p:spPr>
          <a:xfrm>
            <a:off x="5012055" y="3897630"/>
            <a:ext cx="5896610" cy="2926715"/>
          </a:xfrm>
          <a:prstGeom prst="rect">
            <a:avLst/>
          </a:prstGeom>
          <a:noFill/>
          <a:ln w="9525">
            <a:noFill/>
          </a:ln>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925" y="278765"/>
            <a:ext cx="10852150" cy="6058535"/>
          </a:xfrm>
        </p:spPr>
        <p:txBody>
          <a:bodyPr/>
          <a:p>
            <a:pPr marL="0" indent="0">
              <a:buNone/>
            </a:pPr>
            <a:r>
              <a:rPr lang="zh-CN" altLang="en-US"/>
              <a:t>Is a context free grammar LL(1) grammar if the left recursion and left factor in the grammar are eliminated? Try to rewrite the grammar shown below. Judge the rewritten grammar is LL(1) or not, and give your reason. </a:t>
            </a:r>
            <a:endParaRPr lang="zh-CN" altLang="en-US"/>
          </a:p>
          <a:p>
            <a:pPr marL="0" indent="0">
              <a:buNone/>
            </a:pPr>
            <a:r>
              <a:rPr lang="zh-CN" altLang="en-US"/>
              <a:t>G[A]:</a:t>
            </a:r>
            <a:endParaRPr lang="zh-CN" altLang="en-US"/>
          </a:p>
          <a:p>
            <a:pPr marL="0" indent="0">
              <a:buNone/>
            </a:pPr>
            <a:r>
              <a:rPr lang="en-US" altLang="zh-CN"/>
              <a:t>	</a:t>
            </a:r>
            <a:r>
              <a:rPr lang="zh-CN" altLang="en-US"/>
              <a:t>A  aABe | a</a:t>
            </a:r>
            <a:endParaRPr lang="zh-CN" altLang="en-US"/>
          </a:p>
          <a:p>
            <a:pPr marL="0" indent="0">
              <a:buNone/>
            </a:pPr>
            <a:r>
              <a:rPr lang="en-US" altLang="zh-CN"/>
              <a:t>	</a:t>
            </a:r>
            <a:r>
              <a:rPr lang="zh-CN" altLang="en-US"/>
              <a:t>B  Bb | d</a:t>
            </a:r>
            <a:endParaRPr lang="zh-CN" altLang="en-US"/>
          </a:p>
          <a:p>
            <a:pPr marL="0" indent="0">
              <a:buNone/>
            </a:pPr>
            <a:endParaRPr lang="zh-CN" altLang="en-US"/>
          </a:p>
          <a:p>
            <a:pPr marL="0" indent="0">
              <a:buNone/>
            </a:pPr>
            <a:r>
              <a:rPr lang="zh-CN" altLang="en-US"/>
              <a:t>Consider the following augmented grammar G’[E’]:</a:t>
            </a:r>
            <a:endParaRPr lang="zh-CN" altLang="en-US"/>
          </a:p>
          <a:p>
            <a:pPr marL="0" indent="0">
              <a:buNone/>
            </a:pPr>
            <a:r>
              <a:rPr lang="zh-CN" altLang="en-US"/>
              <a:t>(1) E’E    (2) E   aTd    (3)  E  ε</a:t>
            </a:r>
            <a:endParaRPr lang="zh-CN" altLang="en-US"/>
          </a:p>
          <a:p>
            <a:pPr marL="0" indent="0">
              <a:buNone/>
            </a:pPr>
            <a:r>
              <a:rPr lang="zh-CN" altLang="en-US"/>
              <a:t>(4) T   Eb    (5) T  ac      (6)  T   ε</a:t>
            </a:r>
            <a:endParaRPr lang="zh-CN" altLang="en-US"/>
          </a:p>
          <a:p>
            <a:pPr marL="0" indent="0">
              <a:buNone/>
            </a:pPr>
            <a:r>
              <a:rPr lang="zh-CN" altLang="en-US"/>
              <a:t>1Construct the DFA of LR(0) items for this augmented grammar. </a:t>
            </a:r>
            <a:endParaRPr lang="zh-CN" altLang="en-US"/>
          </a:p>
          <a:p>
            <a:pPr marL="0" indent="0">
              <a:buNone/>
            </a:pPr>
            <a:r>
              <a:rPr lang="zh-CN" altLang="en-US"/>
              <a:t>2Is this grammar SLR(1) grammar ? Give your reason. </a:t>
            </a:r>
            <a:endParaRPr lang="zh-CN" altLang="en-US"/>
          </a:p>
          <a:p>
            <a:pPr marL="0" indent="0">
              <a:buNone/>
            </a:pPr>
            <a:r>
              <a:rPr lang="zh-CN" altLang="en-US"/>
              <a:t>3Construct the SLR(1) parsing table.</a:t>
            </a:r>
            <a:endParaRPr lang="zh-CN" altLang="en-US"/>
          </a:p>
        </p:txBody>
      </p:sp>
      <p:pic>
        <p:nvPicPr>
          <p:cNvPr id="4" name="图片 3"/>
          <p:cNvPicPr>
            <a:picLocks noChangeAspect="1"/>
          </p:cNvPicPr>
          <p:nvPr/>
        </p:nvPicPr>
        <p:blipFill>
          <a:blip r:embed="rId1"/>
          <a:stretch>
            <a:fillRect/>
          </a:stretch>
        </p:blipFill>
        <p:spPr>
          <a:xfrm>
            <a:off x="1804035" y="2315210"/>
            <a:ext cx="5270500" cy="200025"/>
          </a:xfrm>
          <a:prstGeom prst="rect">
            <a:avLst/>
          </a:prstGeom>
        </p:spPr>
      </p:pic>
      <p:pic>
        <p:nvPicPr>
          <p:cNvPr id="5" name="图片 4"/>
          <p:cNvPicPr>
            <a:picLocks noChangeAspect="1"/>
          </p:cNvPicPr>
          <p:nvPr/>
        </p:nvPicPr>
        <p:blipFill>
          <a:blip r:embed="rId1"/>
          <a:stretch>
            <a:fillRect/>
          </a:stretch>
        </p:blipFill>
        <p:spPr>
          <a:xfrm>
            <a:off x="1804035" y="1885315"/>
            <a:ext cx="5270500" cy="200025"/>
          </a:xfrm>
          <a:prstGeom prst="rect">
            <a:avLst/>
          </a:prstGeom>
        </p:spPr>
      </p:pic>
      <p:pic>
        <p:nvPicPr>
          <p:cNvPr id="6" name="图片 5"/>
          <p:cNvPicPr>
            <a:picLocks noChangeAspect="1"/>
          </p:cNvPicPr>
          <p:nvPr/>
        </p:nvPicPr>
        <p:blipFill>
          <a:blip r:embed="rId1"/>
          <a:stretch>
            <a:fillRect/>
          </a:stretch>
        </p:blipFill>
        <p:spPr>
          <a:xfrm>
            <a:off x="4117975" y="4108450"/>
            <a:ext cx="5270500" cy="200025"/>
          </a:xfrm>
          <a:prstGeom prst="rect">
            <a:avLst/>
          </a:prstGeom>
        </p:spPr>
      </p:pic>
      <p:pic>
        <p:nvPicPr>
          <p:cNvPr id="7" name="图片 6"/>
          <p:cNvPicPr>
            <a:picLocks noChangeAspect="1"/>
          </p:cNvPicPr>
          <p:nvPr/>
        </p:nvPicPr>
        <p:blipFill>
          <a:blip r:embed="rId1"/>
          <a:stretch>
            <a:fillRect/>
          </a:stretch>
        </p:blipFill>
        <p:spPr>
          <a:xfrm>
            <a:off x="2594610" y="4108450"/>
            <a:ext cx="5270500" cy="200025"/>
          </a:xfrm>
          <a:prstGeom prst="rect">
            <a:avLst/>
          </a:prstGeom>
        </p:spPr>
      </p:pic>
      <p:pic>
        <p:nvPicPr>
          <p:cNvPr id="8" name="图片 7"/>
          <p:cNvPicPr>
            <a:picLocks noChangeAspect="1"/>
          </p:cNvPicPr>
          <p:nvPr/>
        </p:nvPicPr>
        <p:blipFill>
          <a:blip r:embed="rId1"/>
          <a:stretch>
            <a:fillRect/>
          </a:stretch>
        </p:blipFill>
        <p:spPr>
          <a:xfrm>
            <a:off x="1299210" y="4133215"/>
            <a:ext cx="5270500" cy="200025"/>
          </a:xfrm>
          <a:prstGeom prst="rect">
            <a:avLst/>
          </a:prstGeom>
        </p:spPr>
      </p:pic>
      <p:pic>
        <p:nvPicPr>
          <p:cNvPr id="9" name="图片 8"/>
          <p:cNvPicPr>
            <a:picLocks noChangeAspect="1"/>
          </p:cNvPicPr>
          <p:nvPr/>
        </p:nvPicPr>
        <p:blipFill>
          <a:blip r:embed="rId1"/>
          <a:stretch>
            <a:fillRect/>
          </a:stretch>
        </p:blipFill>
        <p:spPr>
          <a:xfrm>
            <a:off x="4027170" y="3675380"/>
            <a:ext cx="5270500" cy="200025"/>
          </a:xfrm>
          <a:prstGeom prst="rect">
            <a:avLst/>
          </a:prstGeom>
        </p:spPr>
      </p:pic>
      <p:pic>
        <p:nvPicPr>
          <p:cNvPr id="10" name="图片 9"/>
          <p:cNvPicPr>
            <a:picLocks noChangeAspect="1"/>
          </p:cNvPicPr>
          <p:nvPr/>
        </p:nvPicPr>
        <p:blipFill>
          <a:blip r:embed="rId1"/>
          <a:stretch>
            <a:fillRect/>
          </a:stretch>
        </p:blipFill>
        <p:spPr>
          <a:xfrm>
            <a:off x="2543175" y="3675380"/>
            <a:ext cx="5270500" cy="200025"/>
          </a:xfrm>
          <a:prstGeom prst="rect">
            <a:avLst/>
          </a:prstGeom>
        </p:spPr>
      </p:pic>
      <p:pic>
        <p:nvPicPr>
          <p:cNvPr id="11" name="图片 10"/>
          <p:cNvPicPr>
            <a:picLocks noChangeAspect="1"/>
          </p:cNvPicPr>
          <p:nvPr/>
        </p:nvPicPr>
        <p:blipFill>
          <a:blip r:embed="rId1"/>
          <a:stretch>
            <a:fillRect/>
          </a:stretch>
        </p:blipFill>
        <p:spPr>
          <a:xfrm>
            <a:off x="1324610" y="3675380"/>
            <a:ext cx="5270500" cy="200025"/>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925" y="196215"/>
            <a:ext cx="10852150" cy="6141085"/>
          </a:xfrm>
        </p:spPr>
        <p:txBody>
          <a:bodyPr/>
          <a:p>
            <a:pPr marL="0" indent="0">
              <a:buNone/>
            </a:pPr>
            <a:r>
              <a:rPr lang="zh-CN" altLang="en-US"/>
              <a:t>Consider the grammar G[S] (“i”, “(”, “)”, “-” and “*” are terminals, the non-terminal “S” is the start symbol):</a:t>
            </a:r>
            <a:endParaRPr lang="zh-CN" altLang="en-US"/>
          </a:p>
          <a:p>
            <a:pPr marL="0" indent="0">
              <a:buNone/>
            </a:pPr>
            <a:r>
              <a:rPr lang="en-US" altLang="zh-CN"/>
              <a:t>	</a:t>
            </a:r>
            <a:r>
              <a:rPr lang="zh-CN" altLang="en-US"/>
              <a:t>S   i  |  ( E ) </a:t>
            </a:r>
            <a:endParaRPr lang="zh-CN" altLang="en-US"/>
          </a:p>
          <a:p>
            <a:pPr marL="0" indent="0">
              <a:buNone/>
            </a:pPr>
            <a:r>
              <a:rPr lang="en-US" altLang="zh-CN"/>
              <a:t>	</a:t>
            </a:r>
            <a:r>
              <a:rPr lang="zh-CN" altLang="en-US"/>
              <a:t>E   SE’ </a:t>
            </a:r>
            <a:endParaRPr lang="zh-CN" altLang="en-US"/>
          </a:p>
          <a:p>
            <a:pPr marL="0" indent="0">
              <a:buNone/>
            </a:pPr>
            <a:r>
              <a:rPr lang="en-US" altLang="zh-CN"/>
              <a:t>	</a:t>
            </a:r>
            <a:r>
              <a:rPr lang="zh-CN" altLang="en-US"/>
              <a:t>E’  +SE’ | -SE’ | ε</a:t>
            </a:r>
            <a:endParaRPr lang="zh-CN" altLang="en-US"/>
          </a:p>
          <a:p>
            <a:pPr marL="0" indent="0">
              <a:buNone/>
            </a:pPr>
            <a:r>
              <a:rPr lang="zh-CN" altLang="en-US"/>
              <a:t>1)Compute the First Set and Follow Set for the non-terminals. </a:t>
            </a:r>
            <a:endParaRPr lang="zh-CN" altLang="en-US"/>
          </a:p>
          <a:p>
            <a:pPr marL="0" indent="0">
              <a:buNone/>
            </a:pPr>
            <a:r>
              <a:rPr lang="zh-CN" altLang="en-US"/>
              <a:t>2)Is the grammar is LL(1) grammar? Give your reason.</a:t>
            </a:r>
            <a:endParaRPr lang="zh-CN" altLang="en-US"/>
          </a:p>
          <a:p>
            <a:pPr marL="0" indent="0">
              <a:buNone/>
            </a:pPr>
            <a:r>
              <a:rPr lang="zh-CN" altLang="en-US"/>
              <a:t>3)Construct the LL(1) parsing table.</a:t>
            </a:r>
            <a:endParaRPr lang="zh-CN" altLang="en-US"/>
          </a:p>
        </p:txBody>
      </p:sp>
      <p:pic>
        <p:nvPicPr>
          <p:cNvPr id="4" name="图片 3"/>
          <p:cNvPicPr>
            <a:picLocks noChangeAspect="1"/>
          </p:cNvPicPr>
          <p:nvPr/>
        </p:nvPicPr>
        <p:blipFill>
          <a:blip r:embed="rId1"/>
          <a:stretch>
            <a:fillRect/>
          </a:stretch>
        </p:blipFill>
        <p:spPr>
          <a:xfrm>
            <a:off x="1941195" y="1931670"/>
            <a:ext cx="5270500" cy="200025"/>
          </a:xfrm>
          <a:prstGeom prst="rect">
            <a:avLst/>
          </a:prstGeom>
        </p:spPr>
      </p:pic>
      <p:pic>
        <p:nvPicPr>
          <p:cNvPr id="5" name="图片 4"/>
          <p:cNvPicPr>
            <a:picLocks noChangeAspect="1"/>
          </p:cNvPicPr>
          <p:nvPr/>
        </p:nvPicPr>
        <p:blipFill>
          <a:blip r:embed="rId1"/>
          <a:stretch>
            <a:fillRect/>
          </a:stretch>
        </p:blipFill>
        <p:spPr>
          <a:xfrm>
            <a:off x="1876425" y="1495425"/>
            <a:ext cx="5270500" cy="200025"/>
          </a:xfrm>
          <a:prstGeom prst="rect">
            <a:avLst/>
          </a:prstGeom>
        </p:spPr>
      </p:pic>
      <p:pic>
        <p:nvPicPr>
          <p:cNvPr id="6" name="图片 5"/>
          <p:cNvPicPr>
            <a:picLocks noChangeAspect="1"/>
          </p:cNvPicPr>
          <p:nvPr/>
        </p:nvPicPr>
        <p:blipFill>
          <a:blip r:embed="rId1"/>
          <a:stretch>
            <a:fillRect/>
          </a:stretch>
        </p:blipFill>
        <p:spPr>
          <a:xfrm>
            <a:off x="1828800" y="1047750"/>
            <a:ext cx="5270500" cy="20002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3.xml><?xml version="1.0" encoding="utf-8"?>
<p:tagLst xmlns:p="http://schemas.openxmlformats.org/presentationml/2006/main">
  <p:tag name="KSO_WM_BEAUTIFY_FLAG" val="#wm#"/>
  <p:tag name="KSO_WM_TEMPLATE_CATEGORY" val="custom"/>
  <p:tag name="KSO_WM_TEMPLATE_INDEX" val="20187308"/>
</p:tagLst>
</file>

<file path=ppt/tags/tag64.xml><?xml version="1.0" encoding="utf-8"?>
<p:tagLst xmlns:p="http://schemas.openxmlformats.org/presentationml/2006/main">
  <p:tag name="KSO_WM_BEAUTIFY_FLAG" val="#wm#"/>
  <p:tag name="KSO_WM_TEMPLATE_CATEGORY" val="custom"/>
  <p:tag name="KSO_WM_TEMPLATE_INDEX" val="20187308"/>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3589</Words>
  <Application>WPS 演示</Application>
  <PresentationFormat>宽屏</PresentationFormat>
  <Paragraphs>176</Paragraphs>
  <Slides>10</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8" baseType="lpstr">
      <vt:lpstr>Arial</vt:lpstr>
      <vt:lpstr>宋体</vt:lpstr>
      <vt:lpstr>Wingdings</vt:lpstr>
      <vt:lpstr>微软雅黑</vt:lpstr>
      <vt:lpstr>Times New Roman</vt:lpstr>
      <vt:lpstr>Arial Unicode MS</vt:lpstr>
      <vt:lpstr>Office 主题​​</vt:lpstr>
      <vt:lpstr>Visio.Drawing.15</vt:lpstr>
      <vt:lpstr>Give the output to each stage of the compiler according to the input: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常会友</cp:lastModifiedBy>
  <cp:revision>27</cp:revision>
  <dcterms:created xsi:type="dcterms:W3CDTF">2019-06-19T02:08:00Z</dcterms:created>
  <dcterms:modified xsi:type="dcterms:W3CDTF">2019-12-24T05:39:51Z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