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69925" y="182880"/>
            <a:ext cx="11252200" cy="6190615"/>
          </a:xfrm>
        </p:spPr>
        <p:txBody>
          <a:bodyPr/>
          <a:lstStyle/>
          <a:p>
            <a:pPr algn="just"/>
            <a:r>
              <a:rPr lang="zh-CN" altLang="en-US"/>
              <a:t>For the </a:t>
            </a:r>
            <a:r>
              <a:rPr lang="en-US" altLang="zh-CN"/>
              <a:t>following </a:t>
            </a:r>
            <a:r>
              <a:rPr lang="zh-CN" altLang="en-US"/>
              <a:t>SDD, give annotated parse trees for the expressions:  (3 + 4) * (5 + 6) n.</a:t>
            </a:r>
            <a:endParaRPr lang="zh-CN" altLang="en-US"/>
          </a:p>
          <a:p>
            <a:pPr algn="just"/>
            <a:endParaRPr lang="zh-CN" altLang="en-US"/>
          </a:p>
          <a:p>
            <a:pPr algn="just"/>
            <a:r>
              <a:rPr lang="zh-CN" altLang="en-US"/>
              <a:t>PRODUCTION </a:t>
            </a:r>
            <a:r>
              <a:rPr lang="en-US" altLang="zh-CN"/>
              <a:t>		</a:t>
            </a:r>
            <a:r>
              <a:rPr lang="zh-CN" altLang="en-US"/>
              <a:t>SEMANTIC RULES </a:t>
            </a:r>
            <a:endParaRPr lang="zh-CN" altLang="en-US"/>
          </a:p>
          <a:p>
            <a:pPr algn="just"/>
            <a:r>
              <a:rPr lang="zh-CN" altLang="en-US"/>
              <a:t>1) L</a:t>
            </a:r>
            <a:r>
              <a:rPr lang="en-US" altLang="zh-CN"/>
              <a:t>--&gt;</a:t>
            </a:r>
            <a:r>
              <a:rPr lang="zh-CN" altLang="en-US"/>
              <a:t>En </a:t>
            </a:r>
            <a:r>
              <a:rPr lang="en-US" altLang="zh-CN"/>
              <a:t>			</a:t>
            </a:r>
            <a:r>
              <a:rPr lang="zh-CN" altLang="en-US"/>
              <a:t>L.val = E.val </a:t>
            </a:r>
            <a:endParaRPr lang="zh-CN" altLang="en-US"/>
          </a:p>
          <a:p>
            <a:pPr algn="just"/>
            <a:r>
              <a:rPr lang="zh-CN" altLang="en-US"/>
              <a:t>2) E</a:t>
            </a:r>
            <a:r>
              <a:rPr lang="en-US" altLang="zh-CN"/>
              <a:t>--&gt;</a:t>
            </a:r>
            <a:r>
              <a:rPr lang="zh-CN" altLang="en-US"/>
              <a:t> E1 + T </a:t>
            </a:r>
            <a:r>
              <a:rPr lang="en-US" altLang="zh-CN"/>
              <a:t>		</a:t>
            </a:r>
            <a:r>
              <a:rPr lang="zh-CN" altLang="en-US"/>
              <a:t>E. val= E1 .val + T.val </a:t>
            </a:r>
            <a:endParaRPr lang="zh-CN" altLang="en-US"/>
          </a:p>
          <a:p>
            <a:pPr algn="just"/>
            <a:r>
              <a:rPr lang="zh-CN" altLang="en-US"/>
              <a:t>3) E</a:t>
            </a:r>
            <a:r>
              <a:rPr lang="en-US" altLang="zh-CN"/>
              <a:t>--&gt;</a:t>
            </a:r>
            <a:r>
              <a:rPr lang="zh-CN" altLang="en-US"/>
              <a:t>T </a:t>
            </a:r>
            <a:r>
              <a:rPr lang="en-US" altLang="zh-CN"/>
              <a:t>			</a:t>
            </a:r>
            <a:r>
              <a:rPr lang="zh-CN" altLang="en-US"/>
              <a:t>E.val = T.val </a:t>
            </a:r>
            <a:endParaRPr lang="zh-CN" altLang="en-US"/>
          </a:p>
          <a:p>
            <a:pPr algn="just"/>
            <a:r>
              <a:rPr lang="zh-CN" altLang="en-US"/>
              <a:t>4) T</a:t>
            </a:r>
            <a:r>
              <a:rPr lang="en-US" altLang="zh-CN"/>
              <a:t>--&gt;</a:t>
            </a:r>
            <a:r>
              <a:rPr lang="zh-CN" altLang="en-US"/>
              <a:t> T1 * F </a:t>
            </a:r>
            <a:r>
              <a:rPr lang="en-US" altLang="zh-CN"/>
              <a:t>		</a:t>
            </a:r>
            <a:r>
              <a:rPr lang="zh-CN" altLang="en-US"/>
              <a:t>T.val = T1 .val x F.val </a:t>
            </a:r>
            <a:endParaRPr lang="zh-CN" altLang="en-US"/>
          </a:p>
          <a:p>
            <a:pPr algn="just"/>
            <a:r>
              <a:rPr lang="zh-CN" altLang="en-US"/>
              <a:t>5) T</a:t>
            </a:r>
            <a:r>
              <a:rPr lang="en-US" altLang="zh-CN"/>
              <a:t>--&gt;</a:t>
            </a:r>
            <a:r>
              <a:rPr lang="zh-CN" altLang="en-US"/>
              <a:t>F </a:t>
            </a:r>
            <a:r>
              <a:rPr lang="en-US" altLang="zh-CN"/>
              <a:t>			</a:t>
            </a:r>
            <a:r>
              <a:rPr lang="zh-CN" altLang="en-US"/>
              <a:t>T. val = F. val </a:t>
            </a:r>
            <a:endParaRPr lang="zh-CN" altLang="en-US"/>
          </a:p>
          <a:p>
            <a:pPr algn="just"/>
            <a:r>
              <a:rPr lang="zh-CN" altLang="en-US"/>
              <a:t>6) F</a:t>
            </a:r>
            <a:r>
              <a:rPr lang="en-US" altLang="zh-CN"/>
              <a:t>--&gt;</a:t>
            </a:r>
            <a:r>
              <a:rPr lang="zh-CN" altLang="en-US"/>
              <a:t>E) </a:t>
            </a:r>
            <a:r>
              <a:rPr lang="en-US" altLang="zh-CN"/>
              <a:t>			</a:t>
            </a:r>
            <a:r>
              <a:rPr lang="zh-CN" altLang="en-US"/>
              <a:t>F. val= E.val </a:t>
            </a:r>
            <a:endParaRPr lang="zh-CN" altLang="en-US"/>
          </a:p>
          <a:p>
            <a:pPr algn="just"/>
            <a:r>
              <a:rPr lang="zh-CN" altLang="en-US"/>
              <a:t>7) F</a:t>
            </a:r>
            <a:r>
              <a:rPr lang="en-US" altLang="zh-CN"/>
              <a:t>--&gt;</a:t>
            </a:r>
            <a:r>
              <a:rPr lang="zh-CN" altLang="en-US"/>
              <a:t> digit </a:t>
            </a:r>
            <a:r>
              <a:rPr lang="en-US" altLang="zh-CN"/>
              <a:t>		</a:t>
            </a:r>
            <a:r>
              <a:rPr lang="zh-CN" altLang="en-US"/>
              <a:t>F. val= digit.lexval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241300"/>
            <a:ext cx="10852150" cy="6096000"/>
          </a:xfrm>
        </p:spPr>
        <p:txBody>
          <a:bodyPr/>
          <a:p>
            <a:pPr marL="0" indent="0">
              <a:lnSpc>
                <a:spcPts val="1600"/>
              </a:lnSpc>
              <a:spcAft>
                <a:spcPts val="0"/>
              </a:spcAft>
              <a:buNone/>
            </a:pPr>
            <a:r>
              <a:rPr lang="zh-CN" altLang="en-US"/>
              <a:t>Consider the following fragment of three-address instructions:</a:t>
            </a:r>
            <a:endParaRPr lang="zh-CN" altLang="en-US"/>
          </a:p>
          <a:p>
            <a:pPr marL="0" indent="0">
              <a:lnSpc>
                <a:spcPts val="1600"/>
              </a:lnSpc>
              <a:spcAft>
                <a:spcPts val="0"/>
              </a:spcAft>
              <a:buNone/>
            </a:pPr>
            <a:endParaRPr lang="zh-CN" altLang="en-US"/>
          </a:p>
          <a:p>
            <a:pPr marL="0" indent="0">
              <a:lnSpc>
                <a:spcPts val="1600"/>
              </a:lnSpc>
              <a:spcAft>
                <a:spcPts val="0"/>
              </a:spcAft>
              <a:buNone/>
            </a:pPr>
            <a:r>
              <a:rPr lang="zh-CN" altLang="en-US"/>
              <a:t>(1)		b := 1</a:t>
            </a:r>
            <a:endParaRPr lang="zh-CN" altLang="en-US"/>
          </a:p>
          <a:p>
            <a:pPr marL="0" indent="0">
              <a:lnSpc>
                <a:spcPts val="1600"/>
              </a:lnSpc>
              <a:spcAft>
                <a:spcPts val="0"/>
              </a:spcAft>
              <a:buNone/>
            </a:pPr>
            <a:r>
              <a:rPr lang="zh-CN" altLang="en-US"/>
              <a:t>(2)		b := 2</a:t>
            </a:r>
            <a:endParaRPr lang="zh-CN" altLang="en-US"/>
          </a:p>
          <a:p>
            <a:pPr marL="0" indent="0">
              <a:lnSpc>
                <a:spcPts val="1600"/>
              </a:lnSpc>
              <a:spcAft>
                <a:spcPts val="0"/>
              </a:spcAft>
              <a:buNone/>
            </a:pPr>
            <a:r>
              <a:rPr lang="zh-CN" altLang="en-US"/>
              <a:t>(3)		if w &lt;= x goto B</a:t>
            </a:r>
            <a:endParaRPr lang="zh-CN" altLang="en-US"/>
          </a:p>
          <a:p>
            <a:pPr marL="0" indent="0">
              <a:lnSpc>
                <a:spcPts val="1600"/>
              </a:lnSpc>
              <a:spcAft>
                <a:spcPts val="0"/>
              </a:spcAft>
              <a:buNone/>
            </a:pPr>
            <a:r>
              <a:rPr lang="zh-CN" altLang="en-US"/>
              <a:t>(4)		e := b</a:t>
            </a:r>
            <a:endParaRPr lang="zh-CN" altLang="en-US"/>
          </a:p>
          <a:p>
            <a:pPr marL="0" indent="0">
              <a:lnSpc>
                <a:spcPts val="1600"/>
              </a:lnSpc>
              <a:spcAft>
                <a:spcPts val="0"/>
              </a:spcAft>
              <a:buNone/>
            </a:pPr>
            <a:r>
              <a:rPr lang="zh-CN" altLang="en-US"/>
              <a:t>(5)		jump B</a:t>
            </a:r>
            <a:endParaRPr lang="zh-CN" altLang="en-US"/>
          </a:p>
          <a:p>
            <a:pPr marL="0" indent="0">
              <a:lnSpc>
                <a:spcPts val="1600"/>
              </a:lnSpc>
              <a:spcAft>
                <a:spcPts val="0"/>
              </a:spcAft>
              <a:buNone/>
            </a:pPr>
            <a:r>
              <a:rPr lang="zh-CN" altLang="en-US"/>
              <a:t>(6)</a:t>
            </a:r>
            <a:r>
              <a:rPr lang="en-US" altLang="zh-CN"/>
              <a:t>	</a:t>
            </a:r>
            <a:r>
              <a:rPr lang="zh-CN" altLang="en-US"/>
              <a:t>A:	jump D</a:t>
            </a:r>
            <a:endParaRPr lang="zh-CN" altLang="en-US"/>
          </a:p>
          <a:p>
            <a:pPr marL="0" indent="0">
              <a:lnSpc>
                <a:spcPts val="1600"/>
              </a:lnSpc>
              <a:spcAft>
                <a:spcPts val="0"/>
              </a:spcAft>
              <a:buNone/>
            </a:pPr>
            <a:r>
              <a:rPr lang="zh-CN" altLang="en-US"/>
              <a:t>(7)	B:	c := 3</a:t>
            </a:r>
            <a:endParaRPr lang="zh-CN" altLang="en-US"/>
          </a:p>
          <a:p>
            <a:pPr marL="0" indent="0">
              <a:lnSpc>
                <a:spcPts val="1600"/>
              </a:lnSpc>
              <a:spcAft>
                <a:spcPts val="0"/>
              </a:spcAft>
              <a:buNone/>
            </a:pPr>
            <a:r>
              <a:rPr lang="zh-CN" altLang="en-US"/>
              <a:t>(8)		b := 4</a:t>
            </a:r>
            <a:endParaRPr lang="zh-CN" altLang="en-US"/>
          </a:p>
          <a:p>
            <a:pPr marL="0" indent="0">
              <a:lnSpc>
                <a:spcPts val="1600"/>
              </a:lnSpc>
              <a:spcAft>
                <a:spcPts val="0"/>
              </a:spcAft>
              <a:buNone/>
            </a:pPr>
            <a:r>
              <a:rPr lang="zh-CN" altLang="en-US"/>
              <a:t>(9)		c := 6</a:t>
            </a:r>
            <a:endParaRPr lang="zh-CN" altLang="en-US"/>
          </a:p>
          <a:p>
            <a:pPr marL="0" indent="0">
              <a:lnSpc>
                <a:spcPts val="1600"/>
              </a:lnSpc>
              <a:spcAft>
                <a:spcPts val="0"/>
              </a:spcAft>
              <a:buNone/>
            </a:pPr>
            <a:r>
              <a:rPr lang="zh-CN" altLang="en-US"/>
              <a:t>(10)	D:	if y &lt;= z goto E</a:t>
            </a:r>
            <a:endParaRPr lang="zh-CN" altLang="en-US"/>
          </a:p>
          <a:p>
            <a:pPr marL="0" indent="0">
              <a:lnSpc>
                <a:spcPts val="1600"/>
              </a:lnSpc>
              <a:spcAft>
                <a:spcPts val="0"/>
              </a:spcAft>
              <a:buNone/>
            </a:pPr>
            <a:r>
              <a:rPr lang="zh-CN" altLang="en-US"/>
              <a:t>(11)		jump End</a:t>
            </a:r>
            <a:endParaRPr lang="zh-CN" altLang="en-US"/>
          </a:p>
          <a:p>
            <a:pPr marL="0" indent="0">
              <a:lnSpc>
                <a:spcPts val="1600"/>
              </a:lnSpc>
              <a:spcAft>
                <a:spcPts val="0"/>
              </a:spcAft>
              <a:buNone/>
            </a:pPr>
            <a:r>
              <a:rPr lang="zh-CN" altLang="en-US"/>
              <a:t>(12)	E:	g := g + 1</a:t>
            </a:r>
            <a:endParaRPr lang="zh-CN" altLang="en-US"/>
          </a:p>
          <a:p>
            <a:pPr marL="0" indent="0">
              <a:lnSpc>
                <a:spcPts val="1600"/>
              </a:lnSpc>
              <a:spcAft>
                <a:spcPts val="0"/>
              </a:spcAft>
              <a:buNone/>
            </a:pPr>
            <a:r>
              <a:rPr lang="zh-CN" altLang="en-US"/>
              <a:t>(13)		h: = 8</a:t>
            </a:r>
            <a:endParaRPr lang="zh-CN" altLang="en-US"/>
          </a:p>
          <a:p>
            <a:pPr marL="0" indent="0">
              <a:lnSpc>
                <a:spcPts val="1600"/>
              </a:lnSpc>
              <a:spcAft>
                <a:spcPts val="0"/>
              </a:spcAft>
              <a:buNone/>
            </a:pPr>
            <a:r>
              <a:rPr lang="zh-CN" altLang="en-US"/>
              <a:t>(14)		jump A</a:t>
            </a:r>
            <a:endParaRPr lang="zh-CN" altLang="en-US"/>
          </a:p>
          <a:p>
            <a:pPr marL="0" indent="0">
              <a:lnSpc>
                <a:spcPts val="1600"/>
              </a:lnSpc>
              <a:spcAft>
                <a:spcPts val="0"/>
              </a:spcAft>
              <a:buNone/>
            </a:pPr>
            <a:r>
              <a:rPr lang="zh-CN" altLang="en-US"/>
              <a:t>(15)             </a:t>
            </a:r>
            <a:r>
              <a:rPr lang="en-US" altLang="zh-CN"/>
              <a:t>	</a:t>
            </a:r>
            <a:r>
              <a:rPr lang="zh-CN" altLang="en-US"/>
              <a:t>c:=4</a:t>
            </a:r>
            <a:endParaRPr lang="zh-CN" altLang="en-US"/>
          </a:p>
          <a:p>
            <a:pPr marL="0" algn="l">
              <a:lnSpc>
                <a:spcPts val="16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(16)	End:	h := 9 </a:t>
            </a:r>
            <a:endParaRPr lang="zh-CN" altLang="en-US"/>
          </a:p>
          <a:p>
            <a:pPr marL="0" algn="l">
              <a:lnSpc>
                <a:spcPts val="1600"/>
              </a:lnSpc>
              <a:spcAft>
                <a:spcPts val="0"/>
              </a:spcAft>
              <a:buClrTx/>
              <a:buSzTx/>
              <a:buNone/>
            </a:pPr>
            <a:endParaRPr lang="zh-CN" altLang="en-US"/>
          </a:p>
          <a:p>
            <a:pPr marL="0" algn="l">
              <a:lnSpc>
                <a:spcPts val="16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Please partition these three-address instructions into basic blocks: </a:t>
            </a:r>
            <a:endParaRPr lang="zh-CN" altLang="en-US"/>
          </a:p>
          <a:p>
            <a:pPr marL="0" algn="l">
              <a:lnSpc>
                <a:spcPts val="16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(a)Find the leaders of these basic blocks;</a:t>
            </a:r>
            <a:endParaRPr lang="zh-CN" altLang="en-US"/>
          </a:p>
          <a:p>
            <a:pPr marL="0" algn="l">
              <a:lnSpc>
                <a:spcPts val="16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(b)Draw the control flow graph of  these basic blocks. </a:t>
            </a:r>
            <a:endParaRPr lang="zh-CN" altLang="en-US"/>
          </a:p>
          <a:p>
            <a:pPr marL="0" algn="l">
              <a:lnSpc>
                <a:spcPts val="1600"/>
              </a:lnSpc>
              <a:spcAft>
                <a:spcPts val="0"/>
              </a:spcAft>
              <a:buClrTx/>
              <a:buSzTx/>
              <a:buNone/>
            </a:pPr>
            <a:endParaRPr lang="zh-CN" altLang="en-US"/>
          </a:p>
          <a:p>
            <a:pPr marL="0" algn="l">
              <a:lnSpc>
                <a:spcPts val="16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Consider the following basic blocks:</a:t>
            </a:r>
            <a:endParaRPr lang="zh-CN" altLang="en-US"/>
          </a:p>
          <a:p>
            <a:pPr marL="0" algn="l">
              <a:lnSpc>
                <a:spcPts val="16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/>
              <a:t>A:=B*C  D:=B/C  E:=A+D  F:=E*2  G:=B*C</a:t>
            </a:r>
            <a:endParaRPr lang="zh-CN" altLang="en-US"/>
          </a:p>
          <a:p>
            <a:pPr marL="0" algn="l">
              <a:lnSpc>
                <a:spcPts val="1600"/>
              </a:lnSpc>
              <a:spcAft>
                <a:spcPts val="0"/>
              </a:spcAft>
              <a:buClrTx/>
              <a:buSzTx/>
              <a:buNone/>
            </a:pPr>
            <a:r>
              <a:rPr lang="en-US" altLang="zh-CN"/>
              <a:t>	</a:t>
            </a:r>
            <a:r>
              <a:rPr lang="zh-CN" altLang="en-US"/>
              <a:t>H:=G*B  F:=H*G  L:=E      M:=H</a:t>
            </a:r>
            <a:endParaRPr lang="zh-CN" altLang="en-US"/>
          </a:p>
          <a:p>
            <a:pPr marL="0" algn="l">
              <a:lnSpc>
                <a:spcPts val="16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(a)Construct a DAG for this basic block.</a:t>
            </a:r>
            <a:endParaRPr lang="zh-CN" altLang="en-US"/>
          </a:p>
          <a:p>
            <a:pPr marL="0" algn="l">
              <a:lnSpc>
                <a:spcPts val="16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(b)Assuming that only F and M are live on exit from this basic block, simplify the three-address code.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8425"/>
            <a:ext cx="10852150" cy="6635115"/>
          </a:xfrm>
        </p:spPr>
        <p:txBody>
          <a:bodyPr/>
          <a:p>
            <a:pPr marL="0" indent="0">
              <a:buNone/>
            </a:pPr>
            <a:endParaRPr lang="en-US" b="1">
              <a:solidFill>
                <a:srgbClr val="000000"/>
              </a:solidFill>
              <a:latin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b="1">
              <a:solidFill>
                <a:srgbClr val="000000"/>
              </a:solidFill>
              <a:latin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b="1">
              <a:solidFill>
                <a:srgbClr val="000000"/>
              </a:solidFill>
              <a:latin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b="1">
              <a:solidFill>
                <a:srgbClr val="000000"/>
              </a:solidFill>
              <a:latin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b="1">
              <a:solidFill>
                <a:srgbClr val="000000"/>
              </a:solidFill>
              <a:latin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b="1">
              <a:solidFill>
                <a:srgbClr val="000000"/>
              </a:solidFill>
              <a:latin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b="1">
              <a:solidFill>
                <a:srgbClr val="000000"/>
              </a:solidFill>
              <a:latin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b="1">
              <a:solidFill>
                <a:srgbClr val="000000"/>
              </a:solidFill>
              <a:latin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b="1">
              <a:solidFill>
                <a:srgbClr val="000000"/>
              </a:solidFill>
              <a:latin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b="1">
              <a:solidFill>
                <a:srgbClr val="000000"/>
              </a:solidFill>
              <a:latin typeface="Times New Roman" panose="02020603050405020304" charset="0"/>
              <a:sym typeface="+mn-ea"/>
            </a:endParaRPr>
          </a:p>
          <a:p>
            <a:pPr marL="0" indent="0">
              <a:lnSpc>
                <a:spcPts val="2000"/>
              </a:lnSpc>
              <a:spcAft>
                <a:spcPts val="0"/>
              </a:spcAft>
              <a:buNone/>
            </a:pPr>
            <a:r>
              <a:rPr lang="en-US" sz="1800" b="1" spc="0">
                <a:solidFill>
                  <a:srgbClr val="000000"/>
                </a:solidFill>
                <a:latin typeface="Times New Roman" panose="02020603050405020304" charset="0"/>
                <a:cs typeface="宋体" panose="02010600030101010101" pitchFamily="2" charset="-122"/>
                <a:sym typeface="+mn-ea"/>
              </a:rPr>
              <a:t>a) Construct the DAG of the above basic block.b) Assume that only G, L and M will be used after </a:t>
            </a:r>
            <a:endParaRPr lang="en-US" sz="1800" b="1" spc="0">
              <a:solidFill>
                <a:srgbClr val="000000"/>
              </a:solidFill>
              <a:latin typeface="Times New Roman" panose="02020603050405020304" charset="0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ts val="2000"/>
              </a:lnSpc>
              <a:spcAft>
                <a:spcPts val="0"/>
              </a:spcAft>
              <a:buNone/>
            </a:pPr>
            <a:r>
              <a:rPr lang="en-US" sz="1800" b="1" spc="0">
                <a:solidFill>
                  <a:srgbClr val="000000"/>
                </a:solidFill>
                <a:latin typeface="Times New Roman" panose="02020603050405020304" charset="0"/>
                <a:cs typeface="宋体" panose="02010600030101010101" pitchFamily="2" charset="-122"/>
                <a:sym typeface="+mn-ea"/>
              </a:rPr>
              <a:t>the basic block. Give the optimized three-address </a:t>
            </a:r>
            <a:endParaRPr lang="en-US" sz="1800" b="1" spc="0">
              <a:solidFill>
                <a:srgbClr val="000000"/>
              </a:solidFill>
              <a:latin typeface="Times New Roman" panose="02020603050405020304" charset="0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ts val="2000"/>
              </a:lnSpc>
              <a:spcAft>
                <a:spcPts val="0"/>
              </a:spcAft>
              <a:buNone/>
            </a:pPr>
            <a:r>
              <a:rPr lang="en-US" sz="1800" b="1" spc="0">
                <a:solidFill>
                  <a:srgbClr val="000000"/>
                </a:solidFill>
                <a:latin typeface="Times New Roman" panose="02020603050405020304" charset="0"/>
                <a:cs typeface="宋体" panose="02010600030101010101" pitchFamily="2" charset="-122"/>
                <a:sym typeface="+mn-ea"/>
              </a:rPr>
              <a:t>statement sequence (5 points).</a:t>
            </a:r>
            <a:endParaRPr lang="en-US" b="1">
              <a:solidFill>
                <a:srgbClr val="000000"/>
              </a:solidFill>
              <a:latin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70560" y="526415"/>
            <a:ext cx="574929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28600" indent="-228600"/>
            <a:r>
              <a:rPr lang="en-US" b="1">
                <a:solidFill>
                  <a:srgbClr val="000000"/>
                </a:solidFill>
                <a:latin typeface="Times New Roman" panose="02020603050405020304" charset="0"/>
              </a:rPr>
              <a:t>1. </a:t>
            </a:r>
            <a:r>
              <a:rPr lang="en-US" b="1">
                <a:solidFill>
                  <a:srgbClr val="000000"/>
                </a:solidFill>
                <a:latin typeface="Times New Roman" panose="02020603050405020304" charset="0"/>
                <a:cs typeface="宋体" panose="02010600030101010101" pitchFamily="2" charset="-122"/>
              </a:rPr>
              <a:t>Consider the following basic block (10 points):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59180" y="894715"/>
          <a:ext cx="3855720" cy="3411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065"/>
                <a:gridCol w="3462655"/>
              </a:tblGrid>
              <a:tr h="32004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1)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B := 3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2)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D := A*</a:t>
                      </a:r>
                      <a:r>
                        <a:rPr lang="en-US" sz="1050" b="0">
                          <a:latin typeface="Times New Roman" panose="02020603050405020304" charset="0"/>
                        </a:rPr>
                        <a:t>C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3)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E := A+C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4)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F := D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―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40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5)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G := B*</a:t>
                      </a:r>
                      <a:r>
                        <a:rPr lang="en-US" sz="1050" b="0">
                          <a:latin typeface="Times New Roman" panose="02020603050405020304" charset="0"/>
                        </a:rPr>
                        <a:t>F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6)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H := A+C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7)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I := A*</a:t>
                      </a:r>
                      <a:r>
                        <a:rPr lang="en-US" sz="1050" b="0">
                          <a:latin typeface="Times New Roman" panose="02020603050405020304" charset="0"/>
                        </a:rPr>
                        <a:t>C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40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8)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J := I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―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H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9)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K := B*</a:t>
                      </a:r>
                      <a:r>
                        <a:rPr lang="en-US" sz="1050" b="0">
                          <a:latin typeface="Times New Roman" panose="02020603050405020304" charset="0"/>
                        </a:rPr>
                        <a:t>5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10)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L := K+J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11)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M := L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09695" y="22225"/>
            <a:ext cx="114300" cy="123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09695" y="22225"/>
            <a:ext cx="114300" cy="123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909695" y="22225"/>
            <a:ext cx="114300" cy="123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909695" y="22225"/>
            <a:ext cx="114300" cy="1238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231140"/>
            <a:ext cx="10852150" cy="6106160"/>
          </a:xfrm>
        </p:spPr>
        <p:txBody>
          <a:bodyPr/>
          <a:p>
            <a:pPr marL="0" indent="0">
              <a:buNone/>
            </a:pPr>
            <a:r>
              <a:rPr lang="zh-CN" altLang="en-US"/>
              <a:t>The following grammar generates binary strings and their complements (10 points).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 → B |</a:t>
            </a:r>
            <a:r>
              <a:rPr>
                <a:sym typeface="+mn-ea"/>
              </a:rPr>
              <a:t>¬</a:t>
            </a:r>
            <a:r>
              <a:rPr lang="zh-CN" altLang="en-US"/>
              <a:t>B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 → B0| B1| 0| 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The value of a (non-negated) string is just the decimal value of the binary number the string represents; the value of a negated string is the decimal value of the string with 1’s replaced by 0’s and 0’s replaced by 1’s. For example, the value of 010 is 2 and ¬010 is 5. Design a syntax-directed definition (SDD) for the above grammar such that the non-terminal F has an attribute F.val which keeps the value of an input string generated by F. Please do NOT modify the grammar.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Write SDD to generate the three-address codes for </a:t>
            </a:r>
            <a:r>
              <a:rPr lang="en-US" altLang="zh-CN" b="1" i="1"/>
              <a:t>Do statement While(logical-expression)</a:t>
            </a:r>
            <a:endParaRPr lang="en-US" altLang="zh-CN" b="1" i="1"/>
          </a:p>
          <a:p>
            <a:pPr marL="0" indent="0">
              <a:buNone/>
            </a:pPr>
            <a:r>
              <a:rPr lang="en-US" altLang="zh-CN"/>
              <a:t>Write SDD to Translate   an arithmetic expression into Postfix notation.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UNIT_TABLE_BEAUTIFY" val="smartTable{0df3584b-e947-450c-9733-2e3c232cfdcd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2157</Words>
  <Application>WPS 演示</Application>
  <PresentationFormat>宽屏</PresentationFormat>
  <Paragraphs>109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阿不1413529847</cp:lastModifiedBy>
  <cp:revision>28</cp:revision>
  <dcterms:created xsi:type="dcterms:W3CDTF">2019-06-19T02:08:00Z</dcterms:created>
  <dcterms:modified xsi:type="dcterms:W3CDTF">2019-12-30T16:27:19Z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