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media/image7.jpeg" ContentType="image/jpeg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media/image8.jpeg" ContentType="image/jpeg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media/image9.jpeg" ContentType="image/jpe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media/image10.jpeg" ContentType="image/jpeg"/>
  <Override PartName="/ppt/notesSlides/notesSlide34.xml" ContentType="application/vnd.openxmlformats-officedocument.presentationml.notesSlide+xml"/>
  <Override PartName="/ppt/media/image11.jpeg" ContentType="image/jpeg"/>
  <Override PartName="/ppt/notesSlides/notesSlide35.xml" ContentType="application/vnd.openxmlformats-officedocument.presentationml.notesSlide+xml"/>
  <Override PartName="/ppt/media/image12.jpeg" ContentType="image/jpeg"/>
  <Override PartName="/ppt/notesSlides/notesSlide3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31.xml.rels><?xml version="1.0" encoding="UTF-8" standalone="yes"?>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32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33.xml.rels><?xml version="1.0" encoding="UTF-8" standalone="yes"?>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34.xml.rels><?xml version="1.0" encoding="UTF-8" standalone="yes"?>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35.xml.rels><?xml version="1.0" encoding="UTF-8" standalone="yes"?>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36.xml.rels><?xml version="1.0" encoding="UTF-8" standalone="yes"?>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morning every one.</a:t>
            </a:r>
          </a:p>
          <a:p>
            <a:pPr/>
            <a:r>
              <a:t>I’m glad to be /here with you today.</a:t>
            </a:r>
          </a:p>
          <a:p>
            <a:pPr/>
            <a:r>
              <a:t>I am Alicia Kim, and my partner Simon Koo.</a:t>
            </a:r>
          </a:p>
          <a:p>
            <a:pPr/>
            <a:r>
              <a:t>We are working with professor Brian Demsky, and Ph.D student Rahmadi and Master student Ali.</a:t>
            </a:r>
          </a:p>
          <a:p>
            <a:pPr/>
            <a:r>
              <a:t>Today I’m going to talk about our research, “how to make Smart home benchmark application” 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imagine a situation. Suppose we leave / money in the house / and go to work.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if somebody hack the computer and utilize the camera so they know you are not home and then steal your money.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Previously, professor Demski created the Sentinal system to reduce this type of problem. The Sentinal system is designed to protect an IoT system from security issues resulting from overprivileged(오붤프리블레지) network access.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Currently, the virtual house using the sentinel has sensors and a camera, and each room has an alarm. An alarm will ring when each sensor detects something.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5" name="Shape 3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Although, it is a step in the right direction, there are a few shortcomings to the Sentinal system. </a:t>
            </a:r>
          </a:p>
          <a:p>
            <a:pPr/>
          </a:p>
          <a:p>
            <a:pPr/>
            <a:r>
              <a:t>First, there was no way to notify the owner/ who is outside the house/ if the house is in danger.</a:t>
            </a:r>
          </a:p>
          <a:p>
            <a:pPr/>
          </a:p>
          <a:p>
            <a:pPr/>
            <a:r>
              <a:t>Second, there wasn’t an option to disable the sensor when people are in the home. </a:t>
            </a:r>
          </a:p>
          <a:p>
            <a:pPr/>
          </a:p>
          <a:p>
            <a:pPr/>
            <a:r>
              <a:t>Lastly,it was hard to know which alarm is ringing or which sensor is detected. This makes it hard to locate the problem. </a:t>
            </a:r>
          </a:p>
          <a:p>
            <a:pPr/>
          </a:p>
          <a:p>
            <a:pPr/>
            <a:r>
              <a:t>So using with the cloud server, our team created an Android application to address these problems.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1" name="Shape 3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had two things to consider when creating this app.</a:t>
            </a:r>
          </a:p>
          <a:p>
            <a:pPr/>
          </a:p>
          <a:p>
            <a:pPr/>
            <a:r>
              <a:t>First thing is how to safely use the cloud server and Second is how to show and control the smart home. I am going to start with the first challenge.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to use a cloud server because we need to make user available for controlling the state of the alarm from outside the home.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Shape 3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 that point, we have a problem.  The challenge is when someone sends command or receive control information, hackers can steal or tamper with it.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When we stores and delivers keys and values, we use a block-chained algorithm and uses validating system using secret shared keys to ensure valid sharing of information from cloud server.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0" name="Shape 3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need the(디) initial settings to use this Fidelius method.</a:t>
            </a:r>
          </a:p>
          <a:p>
            <a:pPr/>
          </a:p>
          <a:p>
            <a:pPr/>
            <a:r>
              <a:t>first we should clear the content of the cloud server/ to keep the initial status.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are going to talk in this order, purpose ___________ ___________ ____________</a:t>
            </a:r>
          </a:p>
          <a:p>
            <a:p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9" name="Shape 3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 the user have to run Setup file. </a:t>
            </a:r>
          </a:p>
          <a:p>
            <a:pPr/>
            <a:r>
              <a:t> we should initialize the table by inserting a table status as the first entry and also initializes the crypto(크립토) key. setup file will help with this process.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1" name="Shape 3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third,  user should launch the application to get secret shared key from the server, and store the secret shared key in the app.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3" name="Shape 3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fourth, After relaunching application, </a:t>
            </a:r>
          </a:p>
          <a:p>
            <a:pPr/>
            <a:r>
              <a:t> If the stored key and the validation key match, user can use the app.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9" name="Shape 4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we use the Android app can control the smart home by exchange key-value pairs. Each of these key value pairs must be validated.</a:t>
            </a:r>
          </a:p>
          <a:p>
            <a:pPr/>
          </a:p>
          <a:p>
            <a:pPr/>
            <a:r>
              <a:t> At this point, They use Fidelius's block-chain algorithm to validate information. </a:t>
            </a:r>
          </a:p>
          <a:p>
            <a:pPr/>
            <a:r>
              <a:t>through this process, the information can be guaranteed to be undamaged.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5" name="Shape 4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Eventually,  user can safely control smart home.</a:t>
            </a:r>
          </a:p>
          <a:p>
            <a:pPr/>
          </a:p>
          <a:p>
            <a:pPr/>
            <a:r>
              <a:t>From now on, Simon will talk about the next challenge.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7" name="Shape 4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second challenge is how to allow users to monitor and control the smart home. </a:t>
            </a:r>
          </a:p>
          <a:p>
            <a:pPr/>
            <a:r>
              <a:t>We created an smartphone application that allows the user to easily grasp the overall status of smart home.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5" name="Shape 4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assume a simple smart home like the slide.</a:t>
            </a:r>
          </a:p>
          <a:p>
            <a:pPr/>
            <a:r>
              <a:t>There are three sensors and one camera in two rooms, and each room has an alarm.</a:t>
            </a:r>
          </a:p>
          <a:p>
            <a:pPr/>
            <a:r>
              <a:t>If any device detects an abnormal situation, the alarm is triggered.</a:t>
            </a:r>
          </a:p>
          <a:p>
            <a:pPr/>
            <a:r>
              <a:t>Now, I will explain more detail about smartphone application.</a:t>
            </a:r>
          </a:p>
          <a:p>
            <a:pPr/>
            <a:r>
              <a:t>Please look at the slide.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6" name="Shape 4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Left side is application screen and right side is overall structure.</a:t>
            </a:r>
          </a:p>
          <a:p>
            <a:pPr/>
            <a:r>
              <a:t>As mentioned earlier, there are three components that communicate with each other.</a:t>
            </a:r>
          </a:p>
          <a:p>
            <a:pPr/>
            <a:r>
              <a:t>The application has three main functions.</a:t>
            </a:r>
          </a:p>
          <a:p>
            <a:pPr/>
            <a:r>
              <a:t>The first function is to enable or disable the entire alarm system via the button.</a:t>
            </a:r>
          </a:p>
          <a:p>
            <a:pPr/>
            <a:r>
              <a:t>The user can disable the alarm system when the alarm is not needed.</a:t>
            </a:r>
          </a:p>
          <a:p>
            <a:p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4" name="Shape 4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example, if a party is held at home, user can deactivate whole alarm system. </a:t>
            </a:r>
          </a:p>
          <a:p>
            <a:pPr/>
            <a:r>
              <a:t>If user click the disable button, application change the value of entire alarm system to disable and send it to cloud server.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0" name="Shape 5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then in cloud server, After validating the changed values using Fidelius protocol, update the key-value table if there are no problems.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First, I will talk about the purpose.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6" name="Shape 5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finally in sentinel system , the benchmark program continually checks the table and disable entire alarm system.</a:t>
            </a:r>
          </a:p>
          <a:p>
            <a:pPr/>
            <a:r>
              <a:t>Conversely, user can activate the alarm system in same way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3" name="Shape 5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the second function is to ignore specific device through the switch.</a:t>
            </a:r>
          </a:p>
          <a:p>
            <a:pPr/>
            <a:r>
              <a:t>There are some situation that user should ignore specific IoT device.</a:t>
            </a:r>
          </a:p>
          <a:p>
            <a:pPr/>
            <a:r>
              <a:t>For example, If user cook at night, user need to disable certain sensors in the kitchen. </a:t>
            </a:r>
          </a:p>
          <a:p>
            <a:pPr/>
            <a:r>
              <a:t>by simply checking switch, the certain sensor can be ignored.</a:t>
            </a:r>
          </a:p>
          <a:p>
            <a:pPr/>
            <a:r>
              <a:t>Implementation detail is same as first function.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1" name="Shape 5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third function is the notification for alarm</a:t>
            </a:r>
          </a:p>
          <a:p>
            <a:pPr/>
            <a:r>
              <a:t>If an alarm is triggered, the user can see which sensor triggered alarm and where it was.</a:t>
            </a:r>
          </a:p>
          <a:p>
            <a:pPr/>
            <a:r>
              <a:t>then, the application displays a red color in specific location.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9" name="Shape 5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example, If sensor 2 in the first room detects a problem, the screen changes as this slide.</a:t>
            </a:r>
          </a:p>
          <a:p>
            <a:pPr/>
            <a:r>
              <a:t>In other words, if the alarm is triggered, the Sentinel changes the value of the alarm in room #2 and sends it to the server.</a:t>
            </a:r>
          </a:p>
          <a:p>
            <a:pPr/>
            <a:r>
              <a:t>And multiple thread in application check the table and send alert to users by displaying red color.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9" name="Shape 5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far, we've explained what we've done. </a:t>
            </a:r>
          </a:p>
          <a:p>
            <a:pPr/>
            <a:r>
              <a:t>We have created a remote control app</a:t>
            </a:r>
          </a:p>
          <a:p>
            <a:pPr/>
            <a:r>
              <a:t>Specifically, we used Sentinel System and Fidelius protocol to protect smart home from network attacks. </a:t>
            </a:r>
          </a:p>
          <a:p>
            <a:pPr/>
            <a:r>
              <a:t>and the Cloud server to remote control.</a:t>
            </a:r>
          </a:p>
          <a:p>
            <a:pPr/>
            <a:r>
              <a:t>with our application, the user can remotely and safely monitor and control the smart home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6" name="Shape 5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I’d like to finish presentation by telling future research</a:t>
            </a:r>
          </a:p>
          <a:p>
            <a:pPr/>
            <a:r>
              <a:t>We used a few devices, but as you know, smart homes are consisted of lots of  IoT devices in real life.</a:t>
            </a:r>
          </a:p>
          <a:p>
            <a:pPr/>
            <a:r>
              <a:t>So, future research is about enhance security of smart home by adding another devices to Sentinel system.</a:t>
            </a:r>
          </a:p>
          <a:p>
            <a:pPr/>
            <a:r>
              <a:t>In fact, We tried to increase the security of the sentinel by adding door locks, but we have not succeeded yet.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0" name="Shape 6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very much for your attention.</a:t>
            </a:r>
          </a:p>
          <a:p>
            <a:pPr/>
            <a:r>
              <a:t>If you have any questions, I’d be pleased to answer them.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Have you ever heard about IoT?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As you all know, The(디) IoT is an interconnection of devices with the Internet.and it makes our lives easier.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these devices contain numerous vulnerabilities(보널어빌리티) and  seriously impact home security and privacy(프라이브시).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Until now, smart home using IoT has not been universalized,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in the near future, everyone will live in a smart home. 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Thus, if we do not improve IoT's problem, smart home may threaten us (투렛디너스)/rather than make our lives more convenient.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2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8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8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8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8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9.jpe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8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eg"/><Relationship Id="rId4" Type="http://schemas.openxmlformats.org/officeDocument/2006/relationships/image" Target="../media/image2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e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proving a Sentinel Benchmark"/>
          <p:cNvSpPr txBox="1"/>
          <p:nvPr/>
        </p:nvSpPr>
        <p:spPr>
          <a:xfrm>
            <a:off x="4501033" y="3432844"/>
            <a:ext cx="801856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4000">
                <a:solidFill>
                  <a:srgbClr val="4A6E8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Improving a Sentinel Benchmark</a:t>
            </a:r>
          </a:p>
        </p:txBody>
      </p:sp>
      <p:sp>
        <p:nvSpPr>
          <p:cNvPr id="120" name="Smart home benchmark application"/>
          <p:cNvSpPr txBox="1"/>
          <p:nvPr/>
        </p:nvSpPr>
        <p:spPr>
          <a:xfrm>
            <a:off x="5943018" y="4091537"/>
            <a:ext cx="657176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3000">
                <a:solidFill>
                  <a:srgbClr val="5780A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Smart home benchmark application</a:t>
            </a:r>
          </a:p>
        </p:txBody>
      </p:sp>
      <p:sp>
        <p:nvSpPr>
          <p:cNvPr id="121" name="Janghoi (Simon) Koo"/>
          <p:cNvSpPr txBox="1"/>
          <p:nvPr/>
        </p:nvSpPr>
        <p:spPr>
          <a:xfrm>
            <a:off x="6849907" y="7863525"/>
            <a:ext cx="24862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Janghoi (Simon) Koo</a:t>
            </a:r>
          </a:p>
        </p:txBody>
      </p:sp>
      <p:sp>
        <p:nvSpPr>
          <p:cNvPr id="122" name="Dohyun (Alicia) Kim"/>
          <p:cNvSpPr txBox="1"/>
          <p:nvPr/>
        </p:nvSpPr>
        <p:spPr>
          <a:xfrm>
            <a:off x="9991980" y="7863525"/>
            <a:ext cx="25274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Dohyun (Alicia) Kim</a:t>
            </a:r>
          </a:p>
        </p:txBody>
      </p:sp>
      <p:sp>
        <p:nvSpPr>
          <p:cNvPr id="123" name="Hanyang University"/>
          <p:cNvSpPr txBox="1"/>
          <p:nvPr/>
        </p:nvSpPr>
        <p:spPr>
          <a:xfrm>
            <a:off x="7486756" y="7494382"/>
            <a:ext cx="189289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Hanyang University</a:t>
            </a:r>
          </a:p>
        </p:txBody>
      </p:sp>
      <p:sp>
        <p:nvSpPr>
          <p:cNvPr id="124" name="Hanyang University"/>
          <p:cNvSpPr txBox="1"/>
          <p:nvPr/>
        </p:nvSpPr>
        <p:spPr>
          <a:xfrm>
            <a:off x="10602976" y="7494382"/>
            <a:ext cx="189289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Hanyang University</a:t>
            </a:r>
          </a:p>
        </p:txBody>
      </p:sp>
      <p:sp>
        <p:nvSpPr>
          <p:cNvPr id="125" name="Brian Demsky"/>
          <p:cNvSpPr txBox="1"/>
          <p:nvPr/>
        </p:nvSpPr>
        <p:spPr>
          <a:xfrm>
            <a:off x="5951552" y="8893483"/>
            <a:ext cx="18084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Brian Demsky</a:t>
            </a:r>
          </a:p>
        </p:txBody>
      </p:sp>
      <p:sp>
        <p:nvSpPr>
          <p:cNvPr id="126" name="Professor"/>
          <p:cNvSpPr txBox="1"/>
          <p:nvPr/>
        </p:nvSpPr>
        <p:spPr>
          <a:xfrm>
            <a:off x="6722855" y="8528789"/>
            <a:ext cx="100364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Professor</a:t>
            </a:r>
          </a:p>
        </p:txBody>
      </p:sp>
      <p:sp>
        <p:nvSpPr>
          <p:cNvPr id="127" name="Rahmadi Trimananda"/>
          <p:cNvSpPr txBox="1"/>
          <p:nvPr/>
        </p:nvSpPr>
        <p:spPr>
          <a:xfrm>
            <a:off x="8010484" y="8879121"/>
            <a:ext cx="268332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Rahmadi Trimananda</a:t>
            </a:r>
          </a:p>
        </p:txBody>
      </p:sp>
      <p:sp>
        <p:nvSpPr>
          <p:cNvPr id="128" name="Ph.D student"/>
          <p:cNvSpPr txBox="1"/>
          <p:nvPr/>
        </p:nvSpPr>
        <p:spPr>
          <a:xfrm>
            <a:off x="9282120" y="8528789"/>
            <a:ext cx="128902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Ph.D student</a:t>
            </a:r>
          </a:p>
        </p:txBody>
      </p:sp>
      <p:sp>
        <p:nvSpPr>
          <p:cNvPr id="129" name="Ali"/>
          <p:cNvSpPr txBox="1"/>
          <p:nvPr/>
        </p:nvSpPr>
        <p:spPr>
          <a:xfrm>
            <a:off x="11912680" y="8893483"/>
            <a:ext cx="43887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Ali</a:t>
            </a:r>
          </a:p>
        </p:txBody>
      </p:sp>
      <p:sp>
        <p:nvSpPr>
          <p:cNvPr id="130" name="Master student"/>
          <p:cNvSpPr txBox="1"/>
          <p:nvPr/>
        </p:nvSpPr>
        <p:spPr>
          <a:xfrm>
            <a:off x="10966655" y="8528789"/>
            <a:ext cx="146919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Master student</a:t>
            </a:r>
          </a:p>
        </p:txBody>
      </p:sp>
      <p:pic>
        <p:nvPicPr>
          <p:cNvPr id="131" name="DUE-logo-home.png" descr="DUE-logo-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465" y="6807220"/>
            <a:ext cx="2548383" cy="2320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HYU_logo_singlecolor_png.png" descr="HYU_logo_singlecolor_p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4891" y="6931278"/>
            <a:ext cx="2270814" cy="2270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4263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2" name="Purpose"/>
          <p:cNvSpPr txBox="1"/>
          <p:nvPr/>
        </p:nvSpPr>
        <p:spPr>
          <a:xfrm>
            <a:off x="1176202" y="848255"/>
            <a:ext cx="20064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Purpose</a:t>
            </a:r>
          </a:p>
        </p:txBody>
      </p:sp>
      <p:pic>
        <p:nvPicPr>
          <p:cNvPr id="233" name="home (4).png" descr="home (4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6864" y="2635164"/>
            <a:ext cx="5931072" cy="5931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camera.png" descr="camer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4468" y="5040364"/>
            <a:ext cx="1120672" cy="1120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running.png" descr="runni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4222" y="5749131"/>
            <a:ext cx="2119164" cy="2119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money-bag.png" descr="money-bag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79640" y="6682010"/>
            <a:ext cx="964605" cy="964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money-bag.png" descr="money-bag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27340" y="6682010"/>
            <a:ext cx="964605" cy="964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money-bag.png" descr="money-bag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75040" y="6682010"/>
            <a:ext cx="964605" cy="964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money-bag.png" descr="money-bag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71940" y="6682010"/>
            <a:ext cx="964605" cy="964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running.png" descr="runni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37822" y="5749131"/>
            <a:ext cx="2119164" cy="2119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11781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with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3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after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11781 0.000000" origin="layout" pathEditMode="relative">
                                      <p:cBhvr>
                                        <p:cTn id="3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mph" nodeType="withEffect" presetSubtype="0" presetID="6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4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2"/>
      <p:bldP build="whole" bldLvl="1" animBg="1" rev="0" advAuto="0" spid="236" grpId="3"/>
      <p:bldP build="whole" bldLvl="1" animBg="1" rev="0" advAuto="0" spid="240" grpId="8"/>
      <p:bldP build="whole" bldLvl="1" animBg="1" rev="0" advAuto="0" spid="238" grpId="5"/>
      <p:bldP build="whole" bldLvl="1" animBg="1" rev="0" advAuto="0" spid="237" grpId="4"/>
      <p:bldP build="whole" bldLvl="1" animBg="1" rev="0" advAuto="0" spid="235" grpId="7"/>
      <p:bldP build="whole" bldLvl="1" animBg="1" rev="0" advAuto="0" spid="240" grpId="10"/>
      <p:bldP build="whole" bldLvl="1" animBg="1" rev="0" advAuto="0" spid="239" grpId="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4263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5" name="Purpose"/>
          <p:cNvSpPr txBox="1"/>
          <p:nvPr/>
        </p:nvSpPr>
        <p:spPr>
          <a:xfrm>
            <a:off x="1176202" y="848255"/>
            <a:ext cx="20064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Purpose</a:t>
            </a:r>
          </a:p>
        </p:txBody>
      </p:sp>
      <p:pic>
        <p:nvPicPr>
          <p:cNvPr id="246" name="home (4).png" descr="home (4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6864" y="2635164"/>
            <a:ext cx="5931072" cy="5931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camera.png" descr="camer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4468" y="5040364"/>
            <a:ext cx="1120672" cy="1120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money-bag.png" descr="money-ba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79640" y="6682010"/>
            <a:ext cx="964605" cy="964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money-bag.png" descr="money-ba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27340" y="6682010"/>
            <a:ext cx="964605" cy="964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money-bag.png" descr="money-ba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75040" y="6682010"/>
            <a:ext cx="964605" cy="964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money-bag.png" descr="money-ba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71940" y="6682010"/>
            <a:ext cx="964605" cy="964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anonymous-logo.png" descr="anonymous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6758" y="2244278"/>
            <a:ext cx="1400622" cy="1400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running (1).png" descr="running (1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1051" y="5790977"/>
            <a:ext cx="2007617" cy="2007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thief (1).png" descr="thief (1)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flipH="1">
            <a:off x="8364587" y="5790977"/>
            <a:ext cx="2007617" cy="2007617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선"/>
          <p:cNvSpPr/>
          <p:nvPr/>
        </p:nvSpPr>
        <p:spPr>
          <a:xfrm>
            <a:off x="1603424" y="3330128"/>
            <a:ext cx="4789164" cy="2640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540" y="15412"/>
                </a:lnTo>
                <a:lnTo>
                  <a:pt x="13196" y="21600"/>
                </a:lnTo>
                <a:lnTo>
                  <a:pt x="14785" y="15963"/>
                </a:lnTo>
                <a:lnTo>
                  <a:pt x="21600" y="20219"/>
                </a:lnTo>
              </a:path>
            </a:pathLst>
          </a:custGeom>
          <a:ln w="127000">
            <a:solidFill>
              <a:srgbClr val="B5352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xit" nodeType="afterEffect" presetSubtype="0" presetID="1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03203 0.000000" origin="layout" pathEditMode="relative">
                                      <p:cBhvr>
                                        <p:cTn id="20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xit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3" dur="1000" fill="hold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Class="exit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7" dur="1000" fill="hold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xit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1" dur="1000" fill="hold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Class="exit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5" dur="1000" fill="hold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Class="exit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Class="entr" nodeType="afterEffect" presetSubtype="0" presetID="1" grpId="1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03203 0.000000" origin="layout" pathEditMode="relative">
                                      <p:cBhvr>
                                        <p:cTn id="45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4"/>
      <p:bldP build="whole" bldLvl="1" animBg="1" rev="0" advAuto="0" spid="255" grpId="1"/>
      <p:bldP build="whole" bldLvl="1" animBg="1" rev="0" advAuto="0" spid="255" grpId="2"/>
      <p:bldP build="whole" bldLvl="1" animBg="1" rev="0" advAuto="0" spid="250" grpId="8"/>
      <p:bldP build="whole" bldLvl="1" animBg="1" rev="0" advAuto="0" spid="253" grpId="10"/>
      <p:bldP build="whole" bldLvl="1" animBg="1" rev="0" advAuto="0" spid="254" grpId="11"/>
      <p:bldP build="whole" bldLvl="1" animBg="1" rev="0" advAuto="0" spid="251" grpId="9"/>
      <p:bldP build="whole" bldLvl="1" animBg="1" rev="0" advAuto="0" spid="252" grpId="3"/>
      <p:bldP build="whole" bldLvl="1" animBg="1" rev="0" advAuto="0" spid="248" grpId="6"/>
      <p:bldP build="whole" bldLvl="1" animBg="1" rev="0" advAuto="0" spid="249" grpId="7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4263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0" name="Purpose"/>
          <p:cNvSpPr txBox="1"/>
          <p:nvPr/>
        </p:nvSpPr>
        <p:spPr>
          <a:xfrm>
            <a:off x="1176202" y="848255"/>
            <a:ext cx="20064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Purpose</a:t>
            </a:r>
          </a:p>
        </p:txBody>
      </p:sp>
      <p:sp>
        <p:nvSpPr>
          <p:cNvPr id="261" name="Sentinel"/>
          <p:cNvSpPr txBox="1"/>
          <p:nvPr/>
        </p:nvSpPr>
        <p:spPr>
          <a:xfrm>
            <a:off x="1855762" y="3695699"/>
            <a:ext cx="929327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Sentinel</a:t>
            </a:r>
          </a:p>
        </p:txBody>
      </p:sp>
      <p:pic>
        <p:nvPicPr>
          <p:cNvPr id="262" name="스크린샷 2017-08-25 오전 11.21.02.png" descr="스크린샷 2017-08-25 오전 11.21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5667" y="1740902"/>
            <a:ext cx="6672542" cy="7059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4263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7" name="Purpose"/>
          <p:cNvSpPr txBox="1"/>
          <p:nvPr/>
        </p:nvSpPr>
        <p:spPr>
          <a:xfrm>
            <a:off x="1176202" y="848255"/>
            <a:ext cx="20064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Purpose</a:t>
            </a:r>
          </a:p>
        </p:txBody>
      </p:sp>
      <p:sp>
        <p:nvSpPr>
          <p:cNvPr id="268" name="도형"/>
          <p:cNvSpPr/>
          <p:nvPr/>
        </p:nvSpPr>
        <p:spPr>
          <a:xfrm>
            <a:off x="2381296" y="2713609"/>
            <a:ext cx="8203498" cy="592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23" y="0"/>
                </a:moveTo>
                <a:lnTo>
                  <a:pt x="16423" y="1823"/>
                </a:lnTo>
                <a:lnTo>
                  <a:pt x="648" y="1823"/>
                </a:lnTo>
                <a:lnTo>
                  <a:pt x="0" y="11097"/>
                </a:lnTo>
                <a:lnTo>
                  <a:pt x="21600" y="11097"/>
                </a:lnTo>
                <a:lnTo>
                  <a:pt x="20950" y="1823"/>
                </a:lnTo>
                <a:lnTo>
                  <a:pt x="18193" y="1823"/>
                </a:lnTo>
                <a:lnTo>
                  <a:pt x="18193" y="0"/>
                </a:lnTo>
                <a:lnTo>
                  <a:pt x="16423" y="0"/>
                </a:lnTo>
                <a:close/>
                <a:moveTo>
                  <a:pt x="10800" y="4341"/>
                </a:moveTo>
                <a:lnTo>
                  <a:pt x="13520" y="6440"/>
                </a:lnTo>
                <a:lnTo>
                  <a:pt x="13520" y="7611"/>
                </a:lnTo>
                <a:lnTo>
                  <a:pt x="10800" y="5512"/>
                </a:lnTo>
                <a:lnTo>
                  <a:pt x="8078" y="7611"/>
                </a:lnTo>
                <a:lnTo>
                  <a:pt x="8078" y="6440"/>
                </a:lnTo>
                <a:lnTo>
                  <a:pt x="10800" y="4341"/>
                </a:lnTo>
                <a:close/>
                <a:moveTo>
                  <a:pt x="9332" y="7590"/>
                </a:moveTo>
                <a:lnTo>
                  <a:pt x="9332" y="8792"/>
                </a:lnTo>
                <a:lnTo>
                  <a:pt x="12266" y="8792"/>
                </a:lnTo>
                <a:lnTo>
                  <a:pt x="12266" y="7590"/>
                </a:lnTo>
                <a:lnTo>
                  <a:pt x="12864" y="8051"/>
                </a:lnTo>
                <a:lnTo>
                  <a:pt x="12864" y="9619"/>
                </a:lnTo>
                <a:lnTo>
                  <a:pt x="8734" y="9619"/>
                </a:lnTo>
                <a:lnTo>
                  <a:pt x="8734" y="8051"/>
                </a:lnTo>
                <a:lnTo>
                  <a:pt x="9332" y="7590"/>
                </a:lnTo>
                <a:close/>
                <a:moveTo>
                  <a:pt x="948" y="11913"/>
                </a:moveTo>
                <a:lnTo>
                  <a:pt x="948" y="21600"/>
                </a:lnTo>
                <a:lnTo>
                  <a:pt x="20652" y="21600"/>
                </a:lnTo>
                <a:lnTo>
                  <a:pt x="20652" y="11913"/>
                </a:lnTo>
                <a:lnTo>
                  <a:pt x="948" y="11913"/>
                </a:lnTo>
                <a:close/>
                <a:moveTo>
                  <a:pt x="3390" y="13540"/>
                </a:moveTo>
                <a:lnTo>
                  <a:pt x="7298" y="13540"/>
                </a:lnTo>
                <a:lnTo>
                  <a:pt x="7298" y="17867"/>
                </a:lnTo>
                <a:lnTo>
                  <a:pt x="3390" y="17867"/>
                </a:lnTo>
                <a:lnTo>
                  <a:pt x="3390" y="13540"/>
                </a:lnTo>
                <a:close/>
                <a:moveTo>
                  <a:pt x="9381" y="13540"/>
                </a:moveTo>
                <a:lnTo>
                  <a:pt x="12218" y="13540"/>
                </a:lnTo>
                <a:lnTo>
                  <a:pt x="12218" y="19922"/>
                </a:lnTo>
                <a:lnTo>
                  <a:pt x="9381" y="19922"/>
                </a:lnTo>
                <a:lnTo>
                  <a:pt x="9381" y="13540"/>
                </a:lnTo>
                <a:close/>
                <a:moveTo>
                  <a:pt x="14302" y="13540"/>
                </a:moveTo>
                <a:lnTo>
                  <a:pt x="18208" y="13540"/>
                </a:lnTo>
                <a:lnTo>
                  <a:pt x="18208" y="17867"/>
                </a:lnTo>
                <a:lnTo>
                  <a:pt x="14302" y="17867"/>
                </a:lnTo>
                <a:lnTo>
                  <a:pt x="14302" y="13540"/>
                </a:lnTo>
                <a:close/>
              </a:path>
            </a:pathLst>
          </a:cu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69" name="다운로드.jpg" descr="다운로드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7803" y="5889068"/>
            <a:ext cx="600155" cy="600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다운로드.jpg" descr="다운로드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0295" y="5889068"/>
            <a:ext cx="600155" cy="600155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oom #1"/>
          <p:cNvSpPr txBox="1"/>
          <p:nvPr/>
        </p:nvSpPr>
        <p:spPr>
          <a:xfrm>
            <a:off x="3132812" y="7973698"/>
            <a:ext cx="261958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Room #1</a:t>
            </a:r>
          </a:p>
        </p:txBody>
      </p:sp>
      <p:sp>
        <p:nvSpPr>
          <p:cNvPr id="272" name="Sensor #2"/>
          <p:cNvSpPr txBox="1"/>
          <p:nvPr/>
        </p:nvSpPr>
        <p:spPr>
          <a:xfrm>
            <a:off x="256761" y="8547096"/>
            <a:ext cx="155996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Sensor #2</a:t>
            </a:r>
          </a:p>
        </p:txBody>
      </p:sp>
      <p:sp>
        <p:nvSpPr>
          <p:cNvPr id="273" name="Sensor #1"/>
          <p:cNvSpPr txBox="1"/>
          <p:nvPr/>
        </p:nvSpPr>
        <p:spPr>
          <a:xfrm>
            <a:off x="256761" y="6484650"/>
            <a:ext cx="155996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Sensor #1</a:t>
            </a:r>
          </a:p>
        </p:txBody>
      </p:sp>
      <p:sp>
        <p:nvSpPr>
          <p:cNvPr id="274" name="Sensor #3"/>
          <p:cNvSpPr txBox="1"/>
          <p:nvPr/>
        </p:nvSpPr>
        <p:spPr>
          <a:xfrm>
            <a:off x="11149363" y="8227334"/>
            <a:ext cx="155996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Sensor #3</a:t>
            </a:r>
          </a:p>
        </p:txBody>
      </p:sp>
      <p:sp>
        <p:nvSpPr>
          <p:cNvPr id="275" name="Camera#1"/>
          <p:cNvSpPr txBox="1"/>
          <p:nvPr/>
        </p:nvSpPr>
        <p:spPr>
          <a:xfrm>
            <a:off x="11149362" y="6484650"/>
            <a:ext cx="15986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Camera#1</a:t>
            </a:r>
          </a:p>
        </p:txBody>
      </p:sp>
      <p:pic>
        <p:nvPicPr>
          <p:cNvPr id="276" name="sen3.jpg" descr="sen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70295" y="6831176"/>
            <a:ext cx="600155" cy="800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sen1.jpg" descr="sen1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63605" y="6831176"/>
            <a:ext cx="600155" cy="800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sen2.jpg" descr="sen2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11601" y="6822906"/>
            <a:ext cx="612559" cy="8167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cam1.jpg" descr="cam1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77746" y="6822906"/>
            <a:ext cx="612558" cy="816745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alarm"/>
          <p:cNvSpPr txBox="1"/>
          <p:nvPr/>
        </p:nvSpPr>
        <p:spPr>
          <a:xfrm>
            <a:off x="567962" y="4422204"/>
            <a:ext cx="9375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alarm</a:t>
            </a:r>
          </a:p>
        </p:txBody>
      </p:sp>
      <p:sp>
        <p:nvSpPr>
          <p:cNvPr id="281" name="선"/>
          <p:cNvSpPr/>
          <p:nvPr/>
        </p:nvSpPr>
        <p:spPr>
          <a:xfrm>
            <a:off x="1878610" y="6730664"/>
            <a:ext cx="1734853" cy="4648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2" name="선"/>
          <p:cNvSpPr/>
          <p:nvPr/>
        </p:nvSpPr>
        <p:spPr>
          <a:xfrm flipV="1">
            <a:off x="2166737" y="7647291"/>
            <a:ext cx="2718705" cy="10145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3" name="Room #2"/>
          <p:cNvSpPr txBox="1"/>
          <p:nvPr/>
        </p:nvSpPr>
        <p:spPr>
          <a:xfrm>
            <a:off x="7273104" y="7973698"/>
            <a:ext cx="261958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Room #2</a:t>
            </a:r>
          </a:p>
        </p:txBody>
      </p:sp>
      <p:sp>
        <p:nvSpPr>
          <p:cNvPr id="284" name="선"/>
          <p:cNvSpPr/>
          <p:nvPr/>
        </p:nvSpPr>
        <p:spPr>
          <a:xfrm>
            <a:off x="8302290" y="7482400"/>
            <a:ext cx="2950288" cy="9825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5" name="선"/>
          <p:cNvSpPr/>
          <p:nvPr/>
        </p:nvSpPr>
        <p:spPr>
          <a:xfrm flipV="1">
            <a:off x="9361047" y="6700533"/>
            <a:ext cx="1717573" cy="52511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6" name="선"/>
          <p:cNvSpPr/>
          <p:nvPr/>
        </p:nvSpPr>
        <p:spPr>
          <a:xfrm>
            <a:off x="1594600" y="4716235"/>
            <a:ext cx="2035019" cy="156445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7" name="alarm"/>
          <p:cNvSpPr txBox="1"/>
          <p:nvPr/>
        </p:nvSpPr>
        <p:spPr>
          <a:xfrm>
            <a:off x="11460563" y="4422204"/>
            <a:ext cx="9375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alarm</a:t>
            </a:r>
          </a:p>
        </p:txBody>
      </p:sp>
      <p:sp>
        <p:nvSpPr>
          <p:cNvPr id="288" name="선"/>
          <p:cNvSpPr/>
          <p:nvPr/>
        </p:nvSpPr>
        <p:spPr>
          <a:xfrm flipV="1">
            <a:off x="8317524" y="4714327"/>
            <a:ext cx="2919819" cy="15682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70"/>
                                        </p:tgtEl>
                                      </p:cBhvr>
                                      <p:by x="197478" y="19747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1"/>
      <p:bldP build="whole" bldLvl="1" animBg="1" rev="0" advAuto="0" spid="269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4263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" name="Purpose"/>
          <p:cNvSpPr txBox="1"/>
          <p:nvPr/>
        </p:nvSpPr>
        <p:spPr>
          <a:xfrm>
            <a:off x="1176202" y="848255"/>
            <a:ext cx="20064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Purpose</a:t>
            </a:r>
          </a:p>
        </p:txBody>
      </p:sp>
      <p:sp>
        <p:nvSpPr>
          <p:cNvPr id="294" name="직사각형"/>
          <p:cNvSpPr/>
          <p:nvPr/>
        </p:nvSpPr>
        <p:spPr>
          <a:xfrm>
            <a:off x="561018" y="3665685"/>
            <a:ext cx="3774181" cy="5442480"/>
          </a:xfrm>
          <a:prstGeom prst="rect">
            <a:avLst/>
          </a:prstGeom>
          <a:solidFill>
            <a:srgbClr val="A0BFD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5" name="직사각형"/>
          <p:cNvSpPr/>
          <p:nvPr/>
        </p:nvSpPr>
        <p:spPr>
          <a:xfrm>
            <a:off x="4615309" y="3665685"/>
            <a:ext cx="3774182" cy="5442480"/>
          </a:xfrm>
          <a:prstGeom prst="rect">
            <a:avLst/>
          </a:prstGeom>
          <a:solidFill>
            <a:srgbClr val="5780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6" name="직사각형"/>
          <p:cNvSpPr/>
          <p:nvPr/>
        </p:nvSpPr>
        <p:spPr>
          <a:xfrm>
            <a:off x="8669601" y="3665685"/>
            <a:ext cx="3774181" cy="5442480"/>
          </a:xfrm>
          <a:prstGeom prst="rect">
            <a:avLst/>
          </a:prstGeom>
          <a:solidFill>
            <a:srgbClr val="A0BFD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7" name="직사각형"/>
          <p:cNvSpPr/>
          <p:nvPr/>
        </p:nvSpPr>
        <p:spPr>
          <a:xfrm>
            <a:off x="772906" y="4562834"/>
            <a:ext cx="3350405" cy="4228879"/>
          </a:xfrm>
          <a:prstGeom prst="rect">
            <a:avLst/>
          </a:prstGeom>
          <a:solidFill>
            <a:srgbClr val="F5F6F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8" name="직사각형"/>
          <p:cNvSpPr/>
          <p:nvPr/>
        </p:nvSpPr>
        <p:spPr>
          <a:xfrm>
            <a:off x="4827197" y="4562834"/>
            <a:ext cx="3350406" cy="4228879"/>
          </a:xfrm>
          <a:prstGeom prst="rect">
            <a:avLst/>
          </a:prstGeom>
          <a:solidFill>
            <a:srgbClr val="F5F6F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9" name="직사각형"/>
          <p:cNvSpPr/>
          <p:nvPr/>
        </p:nvSpPr>
        <p:spPr>
          <a:xfrm>
            <a:off x="8881489" y="4562833"/>
            <a:ext cx="3350405" cy="4228880"/>
          </a:xfrm>
          <a:prstGeom prst="rect">
            <a:avLst/>
          </a:prstGeom>
          <a:solidFill>
            <a:srgbClr val="F5F6F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0" name="no way…"/>
          <p:cNvSpPr txBox="1"/>
          <p:nvPr/>
        </p:nvSpPr>
        <p:spPr>
          <a:xfrm>
            <a:off x="793651" y="5629523"/>
            <a:ext cx="3217761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no way </a:t>
            </a:r>
          </a:p>
          <a:p>
            <a:pPr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sz="3000"/>
              <a:t>to </a:t>
            </a:r>
            <a:r>
              <a:rPr sz="3100">
                <a:solidFill>
                  <a:srgbClr val="1A080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notify</a:t>
            </a:r>
            <a:r>
              <a:rPr sz="3000"/>
              <a:t> the</a:t>
            </a:r>
            <a:r>
              <a:t> </a:t>
            </a:r>
          </a:p>
          <a:p>
            <a:pPr>
              <a:defRPr sz="3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owner who is </a:t>
            </a:r>
          </a:p>
          <a:p>
            <a:pPr>
              <a:defRPr sz="3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sz="31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outside</a:t>
            </a:r>
            <a:r>
              <a:t> the house</a:t>
            </a:r>
          </a:p>
        </p:txBody>
      </p:sp>
      <p:sp>
        <p:nvSpPr>
          <p:cNvPr id="301" name="no way…"/>
          <p:cNvSpPr txBox="1"/>
          <p:nvPr/>
        </p:nvSpPr>
        <p:spPr>
          <a:xfrm>
            <a:off x="4781620" y="5959723"/>
            <a:ext cx="3219946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no way </a:t>
            </a:r>
          </a:p>
          <a:p>
            <a:pPr defTabSz="457200"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to </a:t>
            </a:r>
            <a:r>
              <a:rPr sz="31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disable</a:t>
            </a:r>
          </a:p>
          <a:p>
            <a:pPr defTabSz="457200">
              <a:defRPr sz="27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 the sensor and alarm</a:t>
            </a:r>
          </a:p>
        </p:txBody>
      </p:sp>
      <p:sp>
        <p:nvSpPr>
          <p:cNvPr id="302" name="no way…"/>
          <p:cNvSpPr txBox="1"/>
          <p:nvPr/>
        </p:nvSpPr>
        <p:spPr>
          <a:xfrm>
            <a:off x="8751427" y="5591423"/>
            <a:ext cx="353922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no way </a:t>
            </a:r>
          </a:p>
          <a:p>
            <a:pPr defTabSz="457200">
              <a:defRPr sz="3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to  know</a:t>
            </a:r>
          </a:p>
          <a:p>
            <a:pPr defTabSz="457200"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 </a:t>
            </a:r>
            <a:r>
              <a:rPr sz="2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which alarm</a:t>
            </a:r>
            <a:r>
              <a:t> is ringing </a:t>
            </a:r>
          </a:p>
          <a:p>
            <a:pPr defTabSz="457200"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or</a:t>
            </a:r>
          </a:p>
          <a:p>
            <a:pPr defTabSz="457200"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 </a:t>
            </a:r>
            <a:r>
              <a:rPr sz="2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which sensor</a:t>
            </a:r>
            <a:r>
              <a:t> is detected</a:t>
            </a:r>
          </a:p>
        </p:txBody>
      </p:sp>
      <p:sp>
        <p:nvSpPr>
          <p:cNvPr id="303" name="[ shortcomings ]"/>
          <p:cNvSpPr txBox="1"/>
          <p:nvPr/>
        </p:nvSpPr>
        <p:spPr>
          <a:xfrm>
            <a:off x="4327833" y="2156034"/>
            <a:ext cx="48160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5000">
                <a:solidFill>
                  <a:srgbClr val="3F3F3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[ shortcomings 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1ED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Our Fisrt Challange"/>
          <p:cNvSpPr txBox="1"/>
          <p:nvPr/>
        </p:nvSpPr>
        <p:spPr>
          <a:xfrm>
            <a:off x="6454886" y="5232400"/>
            <a:ext cx="600665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5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Our Fisrt Challange</a:t>
            </a:r>
          </a:p>
        </p:txBody>
      </p:sp>
      <p:sp>
        <p:nvSpPr>
          <p:cNvPr id="308" name="2"/>
          <p:cNvSpPr txBox="1"/>
          <p:nvPr/>
        </p:nvSpPr>
        <p:spPr>
          <a:xfrm>
            <a:off x="10754999" y="2630856"/>
            <a:ext cx="1526928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20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9" name="How to saftly use the cloud server"/>
          <p:cNvSpPr txBox="1"/>
          <p:nvPr/>
        </p:nvSpPr>
        <p:spPr>
          <a:xfrm>
            <a:off x="8087119" y="6005695"/>
            <a:ext cx="42358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saftly use the cloud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선"/>
          <p:cNvSpPr/>
          <p:nvPr/>
        </p:nvSpPr>
        <p:spPr>
          <a:xfrm>
            <a:off x="4680074" y="3642410"/>
            <a:ext cx="5279000" cy="1644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935" y="0"/>
                </a:lnTo>
                <a:lnTo>
                  <a:pt x="0" y="19953"/>
                </a:lnTo>
              </a:path>
            </a:pathLst>
          </a:custGeom>
          <a:ln w="165100">
            <a:solidFill>
              <a:srgbClr val="A0BFD4"/>
            </a:solidFill>
            <a:prstDash val="sysDot"/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14" name="타원형"/>
          <p:cNvSpPr/>
          <p:nvPr/>
        </p:nvSpPr>
        <p:spPr>
          <a:xfrm>
            <a:off x="5923700" y="2235832"/>
            <a:ext cx="2795507" cy="2813218"/>
          </a:xfrm>
          <a:prstGeom prst="ellipse">
            <a:avLst/>
          </a:prstGeom>
          <a:solidFill>
            <a:srgbClr val="F5F6F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5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DFEB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6" name="The First Challange"/>
          <p:cNvSpPr txBox="1"/>
          <p:nvPr/>
        </p:nvSpPr>
        <p:spPr>
          <a:xfrm>
            <a:off x="1127959" y="628547"/>
            <a:ext cx="45471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First Challange</a:t>
            </a:r>
          </a:p>
        </p:txBody>
      </p:sp>
      <p:sp>
        <p:nvSpPr>
          <p:cNvPr id="317" name="How to saftly use the cloud server"/>
          <p:cNvSpPr txBox="1"/>
          <p:nvPr/>
        </p:nvSpPr>
        <p:spPr>
          <a:xfrm>
            <a:off x="1097639" y="1227033"/>
            <a:ext cx="42358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saftly use the cloud server</a:t>
            </a:r>
          </a:p>
        </p:txBody>
      </p:sp>
      <p:pic>
        <p:nvPicPr>
          <p:cNvPr id="318" name="home (4).png" descr="home (4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5901" y="5026695"/>
            <a:ext cx="2795507" cy="2795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smartphone.png" descr="smartph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18857" y="5675495"/>
            <a:ext cx="2047497" cy="2047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server (1).png" descr="server (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19086" y="2204975"/>
            <a:ext cx="2580603" cy="2580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3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3" grpId="2"/>
      <p:bldP build="whole" bldLvl="1" animBg="1" rev="0" advAuto="0" spid="32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타원형"/>
          <p:cNvSpPr/>
          <p:nvPr/>
        </p:nvSpPr>
        <p:spPr>
          <a:xfrm>
            <a:off x="5923700" y="2235832"/>
            <a:ext cx="2795507" cy="2813218"/>
          </a:xfrm>
          <a:prstGeom prst="ellipse">
            <a:avLst/>
          </a:prstGeom>
          <a:solidFill>
            <a:srgbClr val="F5F6F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5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DFEB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6" name="The First Challange"/>
          <p:cNvSpPr txBox="1"/>
          <p:nvPr/>
        </p:nvSpPr>
        <p:spPr>
          <a:xfrm>
            <a:off x="1127959" y="628547"/>
            <a:ext cx="45471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First Challange</a:t>
            </a:r>
          </a:p>
        </p:txBody>
      </p:sp>
      <p:sp>
        <p:nvSpPr>
          <p:cNvPr id="327" name="How to saftly use the cloud server"/>
          <p:cNvSpPr txBox="1"/>
          <p:nvPr/>
        </p:nvSpPr>
        <p:spPr>
          <a:xfrm>
            <a:off x="1097639" y="1227033"/>
            <a:ext cx="42358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saftly use the cloud server</a:t>
            </a:r>
          </a:p>
        </p:txBody>
      </p:sp>
      <p:pic>
        <p:nvPicPr>
          <p:cNvPr id="328" name="smartphone.png" descr="smartph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8857" y="5675495"/>
            <a:ext cx="2047497" cy="2047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server (1).png" descr="serv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9086" y="2204975"/>
            <a:ext cx="2580603" cy="2580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anonymous-logo.png" descr="anonymous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28241" y="1826797"/>
            <a:ext cx="1400622" cy="1400622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선"/>
          <p:cNvSpPr/>
          <p:nvPr/>
        </p:nvSpPr>
        <p:spPr>
          <a:xfrm flipH="1">
            <a:off x="9251987" y="3412915"/>
            <a:ext cx="501510" cy="802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2" name="선"/>
          <p:cNvSpPr/>
          <p:nvPr/>
        </p:nvSpPr>
        <p:spPr>
          <a:xfrm flipH="1" flipV="1">
            <a:off x="8386992" y="4400281"/>
            <a:ext cx="1505717" cy="1090330"/>
          </a:xfrm>
          <a:prstGeom prst="line">
            <a:avLst/>
          </a:prstGeom>
          <a:ln w="165100">
            <a:solidFill>
              <a:srgbClr val="A0BFD4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3" name="선"/>
          <p:cNvSpPr/>
          <p:nvPr/>
        </p:nvSpPr>
        <p:spPr>
          <a:xfrm flipH="1">
            <a:off x="4620036" y="4429875"/>
            <a:ext cx="1344397" cy="911234"/>
          </a:xfrm>
          <a:prstGeom prst="line">
            <a:avLst/>
          </a:prstGeom>
          <a:ln w="165100">
            <a:solidFill>
              <a:srgbClr val="B5352B"/>
            </a:solidFill>
            <a:prstDash val="sysDot"/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34" name="home (4).png" descr="home (4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35901" y="5026695"/>
            <a:ext cx="2795507" cy="2795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Class="entr" nodeType="after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3" grpId="5"/>
      <p:bldP build="whole" bldLvl="1" animBg="1" rev="0" advAuto="0" spid="330" grpId="3"/>
      <p:bldP build="whole" bldLvl="1" animBg="1" rev="0" advAuto="0" spid="331" grpId="4"/>
      <p:bldP build="whole" bldLvl="1" animBg="1" rev="0" advAuto="0" spid="332" grpId="2"/>
      <p:bldP build="whole" bldLvl="1" animBg="1" rev="0" advAuto="0" spid="3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DFEB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9" name="The First Challange"/>
          <p:cNvSpPr txBox="1"/>
          <p:nvPr/>
        </p:nvSpPr>
        <p:spPr>
          <a:xfrm>
            <a:off x="1127959" y="628547"/>
            <a:ext cx="45471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First Challange</a:t>
            </a:r>
          </a:p>
        </p:txBody>
      </p:sp>
      <p:sp>
        <p:nvSpPr>
          <p:cNvPr id="340" name="How to saftly use the cloud server"/>
          <p:cNvSpPr txBox="1"/>
          <p:nvPr/>
        </p:nvSpPr>
        <p:spPr>
          <a:xfrm>
            <a:off x="1097639" y="1227033"/>
            <a:ext cx="42358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saftly use the cloud server</a:t>
            </a:r>
          </a:p>
        </p:txBody>
      </p:sp>
      <p:sp>
        <p:nvSpPr>
          <p:cNvPr id="341" name="Fidelius"/>
          <p:cNvSpPr txBox="1"/>
          <p:nvPr/>
        </p:nvSpPr>
        <p:spPr>
          <a:xfrm>
            <a:off x="1996439" y="3301999"/>
            <a:ext cx="940826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0">
                <a:solidFill>
                  <a:srgbClr val="5B5B5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Fidelius</a:t>
            </a:r>
          </a:p>
        </p:txBody>
      </p:sp>
      <p:sp>
        <p:nvSpPr>
          <p:cNvPr id="342" name="secured key - value system using block-chain algorithm"/>
          <p:cNvSpPr txBox="1"/>
          <p:nvPr/>
        </p:nvSpPr>
        <p:spPr>
          <a:xfrm>
            <a:off x="2697056" y="6205368"/>
            <a:ext cx="8007033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500">
                <a:solidFill>
                  <a:srgbClr val="5B5B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secured key - value system using block-chain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DFEB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5" name="The First Challange"/>
          <p:cNvSpPr txBox="1"/>
          <p:nvPr/>
        </p:nvSpPr>
        <p:spPr>
          <a:xfrm>
            <a:off x="1127959" y="628547"/>
            <a:ext cx="45471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First Challange</a:t>
            </a:r>
          </a:p>
        </p:txBody>
      </p:sp>
      <p:sp>
        <p:nvSpPr>
          <p:cNvPr id="346" name="How to saftly use the cloud server"/>
          <p:cNvSpPr txBox="1"/>
          <p:nvPr/>
        </p:nvSpPr>
        <p:spPr>
          <a:xfrm>
            <a:off x="1097639" y="1227033"/>
            <a:ext cx="42358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saftly use the cloud server</a:t>
            </a:r>
          </a:p>
        </p:txBody>
      </p:sp>
      <p:pic>
        <p:nvPicPr>
          <p:cNvPr id="347" name="스크린샷 2017-08-25 오전 10.17.27.png" descr="스크린샷 2017-08-25 오전 10.17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2843" y="3657006"/>
            <a:ext cx="4743443" cy="3798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nvestment (1).png" descr="investment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6513" y="4293193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block- chain Algorithm"/>
          <p:cNvSpPr txBox="1"/>
          <p:nvPr/>
        </p:nvSpPr>
        <p:spPr>
          <a:xfrm>
            <a:off x="1787261" y="7786713"/>
            <a:ext cx="43946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block- chain Algorithm</a:t>
            </a:r>
          </a:p>
        </p:txBody>
      </p:sp>
      <p:sp>
        <p:nvSpPr>
          <p:cNvPr id="350" name="secret shared keys"/>
          <p:cNvSpPr txBox="1"/>
          <p:nvPr/>
        </p:nvSpPr>
        <p:spPr>
          <a:xfrm>
            <a:off x="7566402" y="7786713"/>
            <a:ext cx="36114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secret shared keys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"/>
          <p:cNvSpPr/>
          <p:nvPr/>
        </p:nvSpPr>
        <p:spPr>
          <a:xfrm>
            <a:off x="-187830" y="654525"/>
            <a:ext cx="1270001" cy="864608"/>
          </a:xfrm>
          <a:prstGeom prst="rect">
            <a:avLst/>
          </a:prstGeom>
          <a:solidFill>
            <a:srgbClr val="4263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7" name="Contents"/>
          <p:cNvSpPr txBox="1"/>
          <p:nvPr/>
        </p:nvSpPr>
        <p:spPr>
          <a:xfrm>
            <a:off x="1206168" y="901947"/>
            <a:ext cx="21475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Contents</a:t>
            </a:r>
          </a:p>
        </p:txBody>
      </p:sp>
      <p:grpSp>
        <p:nvGrpSpPr>
          <p:cNvPr id="140" name="그룹"/>
          <p:cNvGrpSpPr/>
          <p:nvPr/>
        </p:nvGrpSpPr>
        <p:grpSpPr>
          <a:xfrm>
            <a:off x="1312350" y="3200868"/>
            <a:ext cx="5076383" cy="2921001"/>
            <a:chOff x="0" y="0"/>
            <a:chExt cx="5076382" cy="2921000"/>
          </a:xfrm>
        </p:grpSpPr>
        <p:sp>
          <p:nvSpPr>
            <p:cNvPr id="138" name="원"/>
            <p:cNvSpPr/>
            <p:nvPr/>
          </p:nvSpPr>
          <p:spPr>
            <a:xfrm>
              <a:off x="0" y="0"/>
              <a:ext cx="2921000" cy="2921000"/>
            </a:xfrm>
            <a:prstGeom prst="ellipse">
              <a:avLst/>
            </a:prstGeom>
            <a:solidFill>
              <a:srgbClr val="4263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원"/>
            <p:cNvSpPr/>
            <p:nvPr/>
          </p:nvSpPr>
          <p:spPr>
            <a:xfrm>
              <a:off x="2155382" y="0"/>
              <a:ext cx="2921001" cy="2921000"/>
            </a:xfrm>
            <a:prstGeom prst="ellipse">
              <a:avLst/>
            </a:prstGeom>
            <a:solidFill>
              <a:srgbClr val="F5F6F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43" name="그룹"/>
          <p:cNvGrpSpPr/>
          <p:nvPr/>
        </p:nvGrpSpPr>
        <p:grpSpPr>
          <a:xfrm>
            <a:off x="3834949" y="3200868"/>
            <a:ext cx="5076384" cy="2921001"/>
            <a:chOff x="0" y="0"/>
            <a:chExt cx="5076382" cy="2921000"/>
          </a:xfrm>
        </p:grpSpPr>
        <p:sp>
          <p:nvSpPr>
            <p:cNvPr id="141" name="원"/>
            <p:cNvSpPr/>
            <p:nvPr/>
          </p:nvSpPr>
          <p:spPr>
            <a:xfrm>
              <a:off x="0" y="0"/>
              <a:ext cx="2921000" cy="2921000"/>
            </a:xfrm>
            <a:prstGeom prst="ellipse">
              <a:avLst/>
            </a:prstGeom>
            <a:solidFill>
              <a:srgbClr val="64B2DF">
                <a:alpha val="1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원"/>
            <p:cNvSpPr/>
            <p:nvPr/>
          </p:nvSpPr>
          <p:spPr>
            <a:xfrm>
              <a:off x="2155382" y="0"/>
              <a:ext cx="2921001" cy="2921000"/>
            </a:xfrm>
            <a:prstGeom prst="ellipse">
              <a:avLst/>
            </a:prstGeom>
            <a:solidFill>
              <a:srgbClr val="F5F6F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46" name="그룹"/>
          <p:cNvGrpSpPr/>
          <p:nvPr/>
        </p:nvGrpSpPr>
        <p:grpSpPr>
          <a:xfrm>
            <a:off x="6384436" y="3200868"/>
            <a:ext cx="5076383" cy="2921001"/>
            <a:chOff x="0" y="0"/>
            <a:chExt cx="5076382" cy="2921000"/>
          </a:xfrm>
        </p:grpSpPr>
        <p:sp>
          <p:nvSpPr>
            <p:cNvPr id="144" name="원"/>
            <p:cNvSpPr/>
            <p:nvPr/>
          </p:nvSpPr>
          <p:spPr>
            <a:xfrm>
              <a:off x="0" y="0"/>
              <a:ext cx="2921000" cy="2921000"/>
            </a:xfrm>
            <a:prstGeom prst="ellipse">
              <a:avLst/>
            </a:prstGeom>
            <a:solidFill>
              <a:srgbClr val="5780A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원"/>
            <p:cNvSpPr/>
            <p:nvPr/>
          </p:nvSpPr>
          <p:spPr>
            <a:xfrm>
              <a:off x="2155382" y="0"/>
              <a:ext cx="2921001" cy="2921000"/>
            </a:xfrm>
            <a:prstGeom prst="ellipse">
              <a:avLst/>
            </a:prstGeom>
            <a:solidFill>
              <a:srgbClr val="F5F6F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49" name="그룹"/>
          <p:cNvGrpSpPr/>
          <p:nvPr/>
        </p:nvGrpSpPr>
        <p:grpSpPr>
          <a:xfrm>
            <a:off x="8924271" y="3200868"/>
            <a:ext cx="5076383" cy="2921001"/>
            <a:chOff x="0" y="0"/>
            <a:chExt cx="5076382" cy="2921000"/>
          </a:xfrm>
        </p:grpSpPr>
        <p:sp>
          <p:nvSpPr>
            <p:cNvPr id="147" name="원"/>
            <p:cNvSpPr/>
            <p:nvPr/>
          </p:nvSpPr>
          <p:spPr>
            <a:xfrm>
              <a:off x="0" y="0"/>
              <a:ext cx="2921000" cy="2921000"/>
            </a:xfrm>
            <a:prstGeom prst="ellipse">
              <a:avLst/>
            </a:prstGeom>
            <a:solidFill>
              <a:srgbClr val="A0BFD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원"/>
            <p:cNvSpPr/>
            <p:nvPr/>
          </p:nvSpPr>
          <p:spPr>
            <a:xfrm>
              <a:off x="2155382" y="0"/>
              <a:ext cx="2921001" cy="2921000"/>
            </a:xfrm>
            <a:prstGeom prst="ellipse">
              <a:avLst/>
            </a:prstGeom>
            <a:solidFill>
              <a:srgbClr val="F5F6F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0" name="1"/>
          <p:cNvSpPr txBox="1"/>
          <p:nvPr/>
        </p:nvSpPr>
        <p:spPr>
          <a:xfrm>
            <a:off x="2477073" y="6240264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1" name="2"/>
          <p:cNvSpPr txBox="1"/>
          <p:nvPr/>
        </p:nvSpPr>
        <p:spPr>
          <a:xfrm>
            <a:off x="5088719" y="6240264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2" name="3"/>
          <p:cNvSpPr txBox="1"/>
          <p:nvPr/>
        </p:nvSpPr>
        <p:spPr>
          <a:xfrm>
            <a:off x="7700364" y="6240264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3" name="4"/>
          <p:cNvSpPr txBox="1"/>
          <p:nvPr/>
        </p:nvSpPr>
        <p:spPr>
          <a:xfrm>
            <a:off x="10312010" y="6240264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4" name="purpose"/>
          <p:cNvSpPr txBox="1"/>
          <p:nvPr/>
        </p:nvSpPr>
        <p:spPr>
          <a:xfrm>
            <a:off x="1828007" y="4381968"/>
            <a:ext cx="139217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purpose</a:t>
            </a:r>
          </a:p>
        </p:txBody>
      </p:sp>
      <p:sp>
        <p:nvSpPr>
          <p:cNvPr id="155" name="2st challenge"/>
          <p:cNvSpPr txBox="1"/>
          <p:nvPr/>
        </p:nvSpPr>
        <p:spPr>
          <a:xfrm>
            <a:off x="6623093" y="4197818"/>
            <a:ext cx="17647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2st challenge</a:t>
            </a:r>
          </a:p>
        </p:txBody>
      </p:sp>
      <p:sp>
        <p:nvSpPr>
          <p:cNvPr id="156" name="1st challenge"/>
          <p:cNvSpPr txBox="1"/>
          <p:nvPr/>
        </p:nvSpPr>
        <p:spPr>
          <a:xfrm>
            <a:off x="4159217" y="4182262"/>
            <a:ext cx="171114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848484"/>
                </a:solidFill>
              </a:defRPr>
            </a:lvl1pPr>
          </a:lstStyle>
          <a:p>
            <a:pPr/>
            <a:r>
              <a:t>1st challenge</a:t>
            </a:r>
          </a:p>
        </p:txBody>
      </p:sp>
      <p:sp>
        <p:nvSpPr>
          <p:cNvPr id="157" name="Conclusion…"/>
          <p:cNvSpPr txBox="1"/>
          <p:nvPr/>
        </p:nvSpPr>
        <p:spPr>
          <a:xfrm>
            <a:off x="9070520" y="4096218"/>
            <a:ext cx="2022298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494949"/>
                </a:solidFill>
              </a:defRPr>
            </a:pPr>
            <a:r>
              <a:rPr sz="2400"/>
              <a:t>Conclusion</a:t>
            </a:r>
            <a:r>
              <a:t> </a:t>
            </a:r>
          </a:p>
          <a:p>
            <a:pPr>
              <a:defRPr sz="2000">
                <a:solidFill>
                  <a:srgbClr val="494949"/>
                </a:solidFill>
              </a:defRPr>
            </a:pPr>
            <a:r>
              <a:t>and </a:t>
            </a:r>
          </a:p>
          <a:p>
            <a:pPr>
              <a:defRPr sz="2300">
                <a:solidFill>
                  <a:srgbClr val="494949"/>
                </a:solidFill>
              </a:defRPr>
            </a:pPr>
            <a:r>
              <a:t>future Research</a:t>
            </a:r>
          </a:p>
        </p:txBody>
      </p:sp>
      <p:sp>
        <p:nvSpPr>
          <p:cNvPr id="158" name="how to safety use…"/>
          <p:cNvSpPr txBox="1"/>
          <p:nvPr/>
        </p:nvSpPr>
        <p:spPr>
          <a:xfrm>
            <a:off x="4257731" y="4660900"/>
            <a:ext cx="151412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rgbClr val="848484"/>
                </a:solidFill>
              </a:defRPr>
            </a:pPr>
            <a:r>
              <a:t>how to safety use </a:t>
            </a:r>
          </a:p>
          <a:p>
            <a:pPr>
              <a:defRPr sz="1400">
                <a:solidFill>
                  <a:srgbClr val="848484"/>
                </a:solidFill>
              </a:defRPr>
            </a:pPr>
            <a:r>
              <a:t>the cloud server</a:t>
            </a:r>
          </a:p>
        </p:txBody>
      </p:sp>
      <p:sp>
        <p:nvSpPr>
          <p:cNvPr id="159" name="how to show…"/>
          <p:cNvSpPr txBox="1"/>
          <p:nvPr/>
        </p:nvSpPr>
        <p:spPr>
          <a:xfrm>
            <a:off x="6498087" y="4660900"/>
            <a:ext cx="20148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rgbClr val="F5F6F5"/>
                </a:solidFill>
              </a:defRPr>
            </a:pPr>
            <a:r>
              <a:t>how to show</a:t>
            </a:r>
          </a:p>
          <a:p>
            <a:pPr>
              <a:defRPr sz="1400">
                <a:solidFill>
                  <a:srgbClr val="F5F6F5"/>
                </a:solidFill>
              </a:defRPr>
            </a:pPr>
            <a:r>
              <a:t> the status of smart home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DFEB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5" name="The First Challange"/>
          <p:cNvSpPr txBox="1"/>
          <p:nvPr/>
        </p:nvSpPr>
        <p:spPr>
          <a:xfrm>
            <a:off x="1127959" y="628547"/>
            <a:ext cx="45471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First Challange</a:t>
            </a:r>
          </a:p>
        </p:txBody>
      </p:sp>
      <p:sp>
        <p:nvSpPr>
          <p:cNvPr id="356" name="How to saftly use the cloud server"/>
          <p:cNvSpPr txBox="1"/>
          <p:nvPr/>
        </p:nvSpPr>
        <p:spPr>
          <a:xfrm>
            <a:off x="1097639" y="1227033"/>
            <a:ext cx="42358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saftly use the cloud server</a:t>
            </a:r>
          </a:p>
        </p:txBody>
      </p:sp>
      <p:pic>
        <p:nvPicPr>
          <p:cNvPr id="357" name="server (1).png" descr="server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2098" y="3449180"/>
            <a:ext cx="2580604" cy="2580604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Initializing entries in the cloud server"/>
          <p:cNvSpPr txBox="1"/>
          <p:nvPr/>
        </p:nvSpPr>
        <p:spPr>
          <a:xfrm>
            <a:off x="2760414" y="6640181"/>
            <a:ext cx="74839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Initializing entries in the cloud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DFEB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3" name="The First Challange"/>
          <p:cNvSpPr txBox="1"/>
          <p:nvPr/>
        </p:nvSpPr>
        <p:spPr>
          <a:xfrm>
            <a:off x="1127959" y="628547"/>
            <a:ext cx="45471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First Challange</a:t>
            </a:r>
          </a:p>
        </p:txBody>
      </p:sp>
      <p:sp>
        <p:nvSpPr>
          <p:cNvPr id="364" name="How to saftly use the cloud server"/>
          <p:cNvSpPr txBox="1"/>
          <p:nvPr/>
        </p:nvSpPr>
        <p:spPr>
          <a:xfrm>
            <a:off x="1097639" y="1227033"/>
            <a:ext cx="42358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saftly use the cloud server</a:t>
            </a:r>
          </a:p>
        </p:txBody>
      </p:sp>
      <p:pic>
        <p:nvPicPr>
          <p:cNvPr id="365" name="server (1).png" descr="server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3059" y="3311862"/>
            <a:ext cx="2580603" cy="2580604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initializing the table and initializing the crypto stuff."/>
          <p:cNvSpPr txBox="1"/>
          <p:nvPr/>
        </p:nvSpPr>
        <p:spPr>
          <a:xfrm>
            <a:off x="1352979" y="6914817"/>
            <a:ext cx="1034816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initializing the table and initializing the crypto stuff. </a:t>
            </a:r>
          </a:p>
        </p:txBody>
      </p:sp>
      <p:sp>
        <p:nvSpPr>
          <p:cNvPr id="367" name="240…"/>
          <p:cNvSpPr txBox="1"/>
          <p:nvPr/>
        </p:nvSpPr>
        <p:spPr>
          <a:xfrm>
            <a:off x="7977159" y="2778038"/>
            <a:ext cx="86791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000"/>
            </a:pPr>
            <a:r>
              <a:t>240</a:t>
            </a:r>
          </a:p>
          <a:p>
            <a:pPr>
              <a:lnSpc>
                <a:spcPct val="120000"/>
              </a:lnSpc>
              <a:defRPr sz="3000"/>
            </a:pPr>
            <a:r>
              <a:t>135</a:t>
            </a:r>
          </a:p>
          <a:p>
            <a:pPr>
              <a:lnSpc>
                <a:spcPct val="120000"/>
              </a:lnSpc>
              <a:defRPr sz="3000"/>
            </a:pPr>
            <a:r>
              <a:t>56</a:t>
            </a:r>
          </a:p>
          <a:p>
            <a:pPr>
              <a:lnSpc>
                <a:spcPct val="120000"/>
              </a:lnSpc>
              <a:defRPr sz="3000"/>
            </a:pPr>
            <a:r>
              <a:t>83</a:t>
            </a:r>
          </a:p>
          <a:p>
            <a:pPr>
              <a:lnSpc>
                <a:spcPct val="120000"/>
              </a:lnSpc>
              <a:defRPr sz="3000"/>
            </a:pPr>
            <a:r>
              <a:t>47</a:t>
            </a:r>
          </a:p>
          <a:p>
            <a:pPr>
              <a:lnSpc>
                <a:spcPct val="120000"/>
              </a:lnSpc>
              <a:defRPr sz="3000"/>
            </a:pPr>
            <a:r>
              <a:t>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DFEB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2" name="The First Challange"/>
          <p:cNvSpPr txBox="1"/>
          <p:nvPr/>
        </p:nvSpPr>
        <p:spPr>
          <a:xfrm>
            <a:off x="1127959" y="628547"/>
            <a:ext cx="45471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First Challange</a:t>
            </a:r>
          </a:p>
        </p:txBody>
      </p:sp>
      <p:sp>
        <p:nvSpPr>
          <p:cNvPr id="373" name="How to saftly use the cloud server"/>
          <p:cNvSpPr txBox="1"/>
          <p:nvPr/>
        </p:nvSpPr>
        <p:spPr>
          <a:xfrm>
            <a:off x="1097639" y="1227033"/>
            <a:ext cx="42358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saftly use the cloud server</a:t>
            </a:r>
          </a:p>
        </p:txBody>
      </p:sp>
      <p:sp>
        <p:nvSpPr>
          <p:cNvPr id="374" name="124…"/>
          <p:cNvSpPr txBox="1"/>
          <p:nvPr/>
        </p:nvSpPr>
        <p:spPr>
          <a:xfrm>
            <a:off x="9566554" y="3594802"/>
            <a:ext cx="76504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000"/>
            </a:pPr>
            <a:r>
              <a:t>124</a:t>
            </a:r>
          </a:p>
          <a:p>
            <a:pPr>
              <a:lnSpc>
                <a:spcPct val="120000"/>
              </a:lnSpc>
              <a:defRPr sz="3000"/>
            </a:pPr>
            <a:r>
              <a:t>31</a:t>
            </a:r>
          </a:p>
          <a:p>
            <a:pPr>
              <a:lnSpc>
                <a:spcPct val="120000"/>
              </a:lnSpc>
              <a:defRPr sz="3000"/>
            </a:pPr>
            <a:r>
              <a:t>48</a:t>
            </a:r>
          </a:p>
          <a:p>
            <a:pPr>
              <a:lnSpc>
                <a:spcPct val="120000"/>
              </a:lnSpc>
              <a:defRPr sz="3000"/>
            </a:pPr>
            <a:r>
              <a:t>5</a:t>
            </a:r>
          </a:p>
          <a:p>
            <a:pPr>
              <a:lnSpc>
                <a:spcPct val="120000"/>
              </a:lnSpc>
              <a:defRPr sz="3000"/>
            </a:pPr>
            <a:r>
              <a:t>30</a:t>
            </a:r>
          </a:p>
          <a:p>
            <a:pPr>
              <a:lnSpc>
                <a:spcPct val="120000"/>
              </a:lnSpc>
              <a:defRPr sz="3000"/>
            </a:pPr>
            <a:r>
              <a:t>27</a:t>
            </a:r>
          </a:p>
        </p:txBody>
      </p:sp>
      <p:pic>
        <p:nvPicPr>
          <p:cNvPr id="375" name="smartphone.png" descr="smartph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2420" y="4222054"/>
            <a:ext cx="2047497" cy="2047497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240…"/>
          <p:cNvSpPr txBox="1"/>
          <p:nvPr/>
        </p:nvSpPr>
        <p:spPr>
          <a:xfrm>
            <a:off x="6895761" y="3594802"/>
            <a:ext cx="86791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000"/>
            </a:pPr>
            <a:r>
              <a:t>240</a:t>
            </a:r>
          </a:p>
          <a:p>
            <a:pPr>
              <a:lnSpc>
                <a:spcPct val="120000"/>
              </a:lnSpc>
              <a:defRPr sz="3000"/>
            </a:pPr>
            <a:r>
              <a:t>135</a:t>
            </a:r>
          </a:p>
          <a:p>
            <a:pPr>
              <a:lnSpc>
                <a:spcPct val="120000"/>
              </a:lnSpc>
              <a:defRPr sz="3000"/>
            </a:pPr>
            <a:r>
              <a:t>56</a:t>
            </a:r>
          </a:p>
          <a:p>
            <a:pPr>
              <a:lnSpc>
                <a:spcPct val="120000"/>
              </a:lnSpc>
              <a:defRPr sz="3000"/>
            </a:pPr>
            <a:r>
              <a:t>83</a:t>
            </a:r>
          </a:p>
          <a:p>
            <a:pPr>
              <a:lnSpc>
                <a:spcPct val="120000"/>
              </a:lnSpc>
              <a:defRPr sz="3000"/>
            </a:pPr>
            <a:r>
              <a:t>47</a:t>
            </a:r>
          </a:p>
          <a:p>
            <a:pPr>
              <a:lnSpc>
                <a:spcPct val="120000"/>
              </a:lnSpc>
              <a:defRPr sz="3000"/>
            </a:pPr>
            <a:r>
              <a:t>23</a:t>
            </a:r>
          </a:p>
        </p:txBody>
      </p:sp>
      <p:sp>
        <p:nvSpPr>
          <p:cNvPr id="377" name="new key"/>
          <p:cNvSpPr txBox="1"/>
          <p:nvPr/>
        </p:nvSpPr>
        <p:spPr>
          <a:xfrm>
            <a:off x="6487558" y="2856797"/>
            <a:ext cx="1684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new key</a:t>
            </a:r>
          </a:p>
        </p:txBody>
      </p:sp>
      <p:sp>
        <p:nvSpPr>
          <p:cNvPr id="378" name="current key"/>
          <p:cNvSpPr txBox="1"/>
          <p:nvPr/>
        </p:nvSpPr>
        <p:spPr>
          <a:xfrm>
            <a:off x="8817965" y="2856797"/>
            <a:ext cx="22622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current key</a:t>
            </a:r>
          </a:p>
        </p:txBody>
      </p:sp>
      <p:sp>
        <p:nvSpPr>
          <p:cNvPr id="379" name="getting the latest secret shared key from the server, and store"/>
          <p:cNvSpPr txBox="1"/>
          <p:nvPr/>
        </p:nvSpPr>
        <p:spPr>
          <a:xfrm>
            <a:off x="776579" y="7440911"/>
            <a:ext cx="1138654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getting the latest secret shared key from the server, and store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DFEB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4" name="The First Challange"/>
          <p:cNvSpPr txBox="1"/>
          <p:nvPr/>
        </p:nvSpPr>
        <p:spPr>
          <a:xfrm>
            <a:off x="1127959" y="628547"/>
            <a:ext cx="45471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First Challange</a:t>
            </a:r>
          </a:p>
        </p:txBody>
      </p:sp>
      <p:sp>
        <p:nvSpPr>
          <p:cNvPr id="385" name="How to saftly use the cloud server"/>
          <p:cNvSpPr txBox="1"/>
          <p:nvPr/>
        </p:nvSpPr>
        <p:spPr>
          <a:xfrm>
            <a:off x="1097639" y="1227033"/>
            <a:ext cx="42358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saftly use the cloud server</a:t>
            </a:r>
          </a:p>
        </p:txBody>
      </p:sp>
      <p:pic>
        <p:nvPicPr>
          <p:cNvPr id="386" name="smartphone.png" descr="smartph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8568" y="3853052"/>
            <a:ext cx="2047497" cy="2047497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240…"/>
          <p:cNvSpPr txBox="1"/>
          <p:nvPr/>
        </p:nvSpPr>
        <p:spPr>
          <a:xfrm>
            <a:off x="6895761" y="3594802"/>
            <a:ext cx="86791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000"/>
            </a:pPr>
            <a:r>
              <a:t>240</a:t>
            </a:r>
          </a:p>
          <a:p>
            <a:pPr>
              <a:lnSpc>
                <a:spcPct val="120000"/>
              </a:lnSpc>
              <a:defRPr sz="3000"/>
            </a:pPr>
            <a:r>
              <a:t>135</a:t>
            </a:r>
          </a:p>
          <a:p>
            <a:pPr>
              <a:lnSpc>
                <a:spcPct val="120000"/>
              </a:lnSpc>
              <a:defRPr sz="3000"/>
            </a:pPr>
            <a:r>
              <a:t>56</a:t>
            </a:r>
          </a:p>
          <a:p>
            <a:pPr>
              <a:lnSpc>
                <a:spcPct val="120000"/>
              </a:lnSpc>
              <a:defRPr sz="3000"/>
            </a:pPr>
            <a:r>
              <a:t>83</a:t>
            </a:r>
          </a:p>
          <a:p>
            <a:pPr>
              <a:lnSpc>
                <a:spcPct val="120000"/>
              </a:lnSpc>
              <a:defRPr sz="3000"/>
            </a:pPr>
            <a:r>
              <a:t>47</a:t>
            </a:r>
          </a:p>
          <a:p>
            <a:pPr>
              <a:lnSpc>
                <a:spcPct val="120000"/>
              </a:lnSpc>
              <a:defRPr sz="3000"/>
            </a:pPr>
            <a:r>
              <a:t>23</a:t>
            </a:r>
          </a:p>
        </p:txBody>
      </p:sp>
      <p:sp>
        <p:nvSpPr>
          <p:cNvPr id="388" name="new key"/>
          <p:cNvSpPr txBox="1"/>
          <p:nvPr/>
        </p:nvSpPr>
        <p:spPr>
          <a:xfrm>
            <a:off x="6487558" y="2856797"/>
            <a:ext cx="1684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new key</a:t>
            </a:r>
          </a:p>
        </p:txBody>
      </p:sp>
      <p:sp>
        <p:nvSpPr>
          <p:cNvPr id="389" name="240…"/>
          <p:cNvSpPr txBox="1"/>
          <p:nvPr/>
        </p:nvSpPr>
        <p:spPr>
          <a:xfrm>
            <a:off x="9515119" y="3594802"/>
            <a:ext cx="86791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000"/>
            </a:pPr>
            <a:r>
              <a:t>240</a:t>
            </a:r>
          </a:p>
          <a:p>
            <a:pPr>
              <a:lnSpc>
                <a:spcPct val="120000"/>
              </a:lnSpc>
              <a:defRPr sz="3000"/>
            </a:pPr>
            <a:r>
              <a:t>135</a:t>
            </a:r>
          </a:p>
          <a:p>
            <a:pPr>
              <a:lnSpc>
                <a:spcPct val="120000"/>
              </a:lnSpc>
              <a:defRPr sz="3000"/>
            </a:pPr>
            <a:r>
              <a:t>56</a:t>
            </a:r>
          </a:p>
          <a:p>
            <a:pPr>
              <a:lnSpc>
                <a:spcPct val="120000"/>
              </a:lnSpc>
              <a:defRPr sz="3000"/>
            </a:pPr>
            <a:r>
              <a:t>83</a:t>
            </a:r>
          </a:p>
          <a:p>
            <a:pPr>
              <a:lnSpc>
                <a:spcPct val="120000"/>
              </a:lnSpc>
              <a:defRPr sz="3000"/>
            </a:pPr>
            <a:r>
              <a:t>47</a:t>
            </a:r>
          </a:p>
          <a:p>
            <a:pPr>
              <a:lnSpc>
                <a:spcPct val="120000"/>
              </a:lnSpc>
              <a:defRPr sz="3000"/>
            </a:pPr>
            <a:r>
              <a:t>23</a:t>
            </a:r>
          </a:p>
        </p:txBody>
      </p:sp>
      <p:sp>
        <p:nvSpPr>
          <p:cNvPr id="390" name="If the stored key and the validation key match,…"/>
          <p:cNvSpPr txBox="1"/>
          <p:nvPr/>
        </p:nvSpPr>
        <p:spPr>
          <a:xfrm>
            <a:off x="2141835" y="7419320"/>
            <a:ext cx="8721130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 If the stored key and the validation key match, </a:t>
            </a:r>
          </a:p>
          <a:p>
            <a:pPr defTabSz="4572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user can use the app.</a:t>
            </a:r>
          </a:p>
        </p:txBody>
      </p:sp>
      <p:sp>
        <p:nvSpPr>
          <p:cNvPr id="391" name="current key"/>
          <p:cNvSpPr txBox="1"/>
          <p:nvPr/>
        </p:nvSpPr>
        <p:spPr>
          <a:xfrm>
            <a:off x="8817965" y="2856797"/>
            <a:ext cx="22622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current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DFEB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6" name="The First Challange"/>
          <p:cNvSpPr txBox="1"/>
          <p:nvPr/>
        </p:nvSpPr>
        <p:spPr>
          <a:xfrm>
            <a:off x="1127959" y="628547"/>
            <a:ext cx="45471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First Challange</a:t>
            </a:r>
          </a:p>
        </p:txBody>
      </p:sp>
      <p:sp>
        <p:nvSpPr>
          <p:cNvPr id="397" name="How to saftly use the cloud server"/>
          <p:cNvSpPr txBox="1"/>
          <p:nvPr/>
        </p:nvSpPr>
        <p:spPr>
          <a:xfrm>
            <a:off x="1097639" y="1227033"/>
            <a:ext cx="42358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saftly use the cloud server</a:t>
            </a:r>
          </a:p>
        </p:txBody>
      </p:sp>
      <p:sp>
        <p:nvSpPr>
          <p:cNvPr id="398" name="선"/>
          <p:cNvSpPr/>
          <p:nvPr/>
        </p:nvSpPr>
        <p:spPr>
          <a:xfrm>
            <a:off x="4680074" y="3642410"/>
            <a:ext cx="5279000" cy="1644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935" y="0"/>
                </a:lnTo>
                <a:lnTo>
                  <a:pt x="0" y="19953"/>
                </a:lnTo>
              </a:path>
            </a:pathLst>
          </a:custGeom>
          <a:ln w="165100">
            <a:solidFill>
              <a:srgbClr val="A0BFD4"/>
            </a:solidFill>
            <a:prstDash val="sysDot"/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99" name="타원형"/>
          <p:cNvSpPr/>
          <p:nvPr/>
        </p:nvSpPr>
        <p:spPr>
          <a:xfrm>
            <a:off x="5923700" y="2235832"/>
            <a:ext cx="2795507" cy="2813218"/>
          </a:xfrm>
          <a:prstGeom prst="ellipse">
            <a:avLst/>
          </a:prstGeom>
          <a:solidFill>
            <a:srgbClr val="F5F6F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00" name="smartphone.png" descr="smartph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8857" y="5675495"/>
            <a:ext cx="2047497" cy="2047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server (1).png" descr="serv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9086" y="2204975"/>
            <a:ext cx="2580603" cy="2580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home (4).png" descr="home (4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35901" y="5026695"/>
            <a:ext cx="2795507" cy="27955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5" name="그룹"/>
          <p:cNvGrpSpPr/>
          <p:nvPr/>
        </p:nvGrpSpPr>
        <p:grpSpPr>
          <a:xfrm>
            <a:off x="8891280" y="4965700"/>
            <a:ext cx="2486498" cy="1270000"/>
            <a:chOff x="0" y="0"/>
            <a:chExt cx="2486497" cy="1270000"/>
          </a:xfrm>
        </p:grpSpPr>
        <p:sp>
          <p:nvSpPr>
            <p:cNvPr id="403" name="직사각형"/>
            <p:cNvSpPr/>
            <p:nvPr/>
          </p:nvSpPr>
          <p:spPr>
            <a:xfrm>
              <a:off x="0" y="0"/>
              <a:ext cx="2486498" cy="1270000"/>
            </a:xfrm>
            <a:prstGeom prst="rect">
              <a:avLst/>
            </a:prstGeom>
            <a:solidFill>
              <a:srgbClr val="4263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key : value"/>
            <p:cNvSpPr txBox="1"/>
            <p:nvPr/>
          </p:nvSpPr>
          <p:spPr>
            <a:xfrm>
              <a:off x="93327" y="311150"/>
              <a:ext cx="229984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EFEF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key : value</a:t>
              </a:r>
            </a:p>
          </p:txBody>
        </p:sp>
      </p:grpSp>
      <p:sp>
        <p:nvSpPr>
          <p:cNvPr id="406" name="vaildation"/>
          <p:cNvSpPr txBox="1"/>
          <p:nvPr/>
        </p:nvSpPr>
        <p:spPr>
          <a:xfrm>
            <a:off x="6605399" y="1080983"/>
            <a:ext cx="20460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3B43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vaildation</a:t>
            </a:r>
          </a:p>
        </p:txBody>
      </p:sp>
      <p:sp>
        <p:nvSpPr>
          <p:cNvPr id="407" name="vaildation"/>
          <p:cNvSpPr txBox="1"/>
          <p:nvPr/>
        </p:nvSpPr>
        <p:spPr>
          <a:xfrm>
            <a:off x="1810647" y="4127606"/>
            <a:ext cx="20460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3B43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vaildation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15329 -0.236979" origin="layout" pathEditMode="relative">
                                      <p:cBhvr>
                                        <p:cTn id="10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15329 -0.236979 L -0.453129 -0.007276" origin="layout" pathEditMode="relative">
                                      <p:cBhvr>
                                        <p:cTn id="18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7" grpId="5"/>
      <p:bldP build="whole" bldLvl="1" animBg="1" rev="0" advAuto="0" spid="406" grpId="3"/>
      <p:bldP build="whole" bldLvl="1" animBg="1" rev="0" advAuto="0" spid="39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DFEB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2" name="The First Challange"/>
          <p:cNvSpPr txBox="1"/>
          <p:nvPr/>
        </p:nvSpPr>
        <p:spPr>
          <a:xfrm>
            <a:off x="1127959" y="628547"/>
            <a:ext cx="45471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First Challange</a:t>
            </a:r>
          </a:p>
        </p:txBody>
      </p:sp>
      <p:sp>
        <p:nvSpPr>
          <p:cNvPr id="413" name="How to saftly use the cloud server"/>
          <p:cNvSpPr txBox="1"/>
          <p:nvPr/>
        </p:nvSpPr>
        <p:spPr>
          <a:xfrm>
            <a:off x="1097639" y="1227033"/>
            <a:ext cx="423584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saftly use the cloud server</a:t>
            </a:r>
          </a:p>
        </p:txBody>
      </p:sp>
      <p:sp>
        <p:nvSpPr>
          <p:cNvPr id="414" name="선"/>
          <p:cNvSpPr/>
          <p:nvPr/>
        </p:nvSpPr>
        <p:spPr>
          <a:xfrm>
            <a:off x="4419170" y="4068095"/>
            <a:ext cx="5279001" cy="1644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935" y="0"/>
                </a:lnTo>
                <a:lnTo>
                  <a:pt x="0" y="19953"/>
                </a:lnTo>
              </a:path>
            </a:pathLst>
          </a:custGeom>
          <a:ln w="165100">
            <a:solidFill>
              <a:srgbClr val="A0BFD4"/>
            </a:solidFill>
            <a:prstDash val="sysDot"/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15" name="타원형"/>
          <p:cNvSpPr/>
          <p:nvPr/>
        </p:nvSpPr>
        <p:spPr>
          <a:xfrm>
            <a:off x="5662796" y="2661517"/>
            <a:ext cx="2795507" cy="2813219"/>
          </a:xfrm>
          <a:prstGeom prst="ellipse">
            <a:avLst/>
          </a:prstGeom>
          <a:solidFill>
            <a:srgbClr val="F5F6F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16" name="smartphone.png" descr="smartph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8857" y="5675495"/>
            <a:ext cx="2047497" cy="2047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server (1).png" descr="server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58182" y="2630661"/>
            <a:ext cx="2580604" cy="2580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home (4).png" descr="home (4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35901" y="5026695"/>
            <a:ext cx="2795507" cy="2795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선" descr="선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0306" y="2157594"/>
            <a:ext cx="12369929" cy="6886212"/>
          </a:xfrm>
          <a:prstGeom prst="rect">
            <a:avLst/>
          </a:prstGeom>
        </p:spPr>
      </p:pic>
      <p:pic>
        <p:nvPicPr>
          <p:cNvPr id="421" name="선" descr="선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0305" y="1913835"/>
            <a:ext cx="12369930" cy="6886213"/>
          </a:xfrm>
          <a:prstGeom prst="rect">
            <a:avLst/>
          </a:prstGeom>
        </p:spPr>
      </p:pic>
      <p:sp>
        <p:nvSpPr>
          <p:cNvPr id="423" name="Safe"/>
          <p:cNvSpPr txBox="1"/>
          <p:nvPr/>
        </p:nvSpPr>
        <p:spPr>
          <a:xfrm>
            <a:off x="5311843" y="7071261"/>
            <a:ext cx="2726854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5DAA6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Safe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78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Our Second Challange"/>
          <p:cNvSpPr txBox="1"/>
          <p:nvPr/>
        </p:nvSpPr>
        <p:spPr>
          <a:xfrm>
            <a:off x="5602454" y="5232400"/>
            <a:ext cx="692411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Our Second Challange</a:t>
            </a:r>
          </a:p>
        </p:txBody>
      </p:sp>
      <p:sp>
        <p:nvSpPr>
          <p:cNvPr id="428" name="3"/>
          <p:cNvSpPr txBox="1"/>
          <p:nvPr/>
        </p:nvSpPr>
        <p:spPr>
          <a:xfrm>
            <a:off x="10754999" y="2630856"/>
            <a:ext cx="1526928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20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9" name="How to show and  control the status of smart home"/>
          <p:cNvSpPr txBox="1"/>
          <p:nvPr/>
        </p:nvSpPr>
        <p:spPr>
          <a:xfrm>
            <a:off x="6074168" y="5991333"/>
            <a:ext cx="63659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show and  control the status of smart home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5780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2" name="The Second Challange"/>
          <p:cNvSpPr txBox="1"/>
          <p:nvPr/>
        </p:nvSpPr>
        <p:spPr>
          <a:xfrm>
            <a:off x="1130988" y="628547"/>
            <a:ext cx="52826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Second Challange</a:t>
            </a:r>
          </a:p>
        </p:txBody>
      </p:sp>
      <p:sp>
        <p:nvSpPr>
          <p:cNvPr id="433" name="How to show and  control the status of smart home"/>
          <p:cNvSpPr txBox="1"/>
          <p:nvPr/>
        </p:nvSpPr>
        <p:spPr>
          <a:xfrm>
            <a:off x="1035008" y="1240765"/>
            <a:ext cx="63659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show and  control the status of smart home </a:t>
            </a:r>
          </a:p>
        </p:txBody>
      </p:sp>
      <p:sp>
        <p:nvSpPr>
          <p:cNvPr id="434" name="How can the user understand…"/>
          <p:cNvSpPr txBox="1"/>
          <p:nvPr>
            <p:ph type="subTitle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ts val="4500"/>
              </a:lnSpc>
              <a:defRPr sz="2500">
                <a:solidFill>
                  <a:srgbClr val="5F60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How can the user understand</a:t>
            </a:r>
          </a:p>
          <a:p>
            <a:pPr defTabSz="457200">
              <a:lnSpc>
                <a:spcPts val="4500"/>
              </a:lnSpc>
              <a:defRPr sz="2500">
                <a:solidFill>
                  <a:srgbClr val="5F60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the condition of the house easily?</a:t>
            </a:r>
          </a:p>
        </p:txBody>
      </p:sp>
      <p:pic>
        <p:nvPicPr>
          <p:cNvPr id="435" name="depositphotos_128967828-stock-illustration-flat-design-style-modern-vector.jpg" descr="depositphotos_128967828-stock-illustration-flat-design-style-modern-vector.jpg"/>
          <p:cNvPicPr>
            <a:picLocks noChangeAspect="1"/>
          </p:cNvPicPr>
          <p:nvPr/>
        </p:nvPicPr>
        <p:blipFill>
          <a:blip r:embed="rId3">
            <a:extLst/>
          </a:blip>
          <a:srcRect l="7492" t="0" r="7492" b="0"/>
          <a:stretch>
            <a:fillRect/>
          </a:stretch>
        </p:blipFill>
        <p:spPr>
          <a:xfrm>
            <a:off x="6997787" y="2590800"/>
            <a:ext cx="5334001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5780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0" name="The Second Challange"/>
          <p:cNvSpPr txBox="1"/>
          <p:nvPr/>
        </p:nvSpPr>
        <p:spPr>
          <a:xfrm>
            <a:off x="1130988" y="628547"/>
            <a:ext cx="52826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Second Challange</a:t>
            </a:r>
          </a:p>
        </p:txBody>
      </p:sp>
      <p:sp>
        <p:nvSpPr>
          <p:cNvPr id="441" name="How to show and  control the status of smart home"/>
          <p:cNvSpPr txBox="1"/>
          <p:nvPr/>
        </p:nvSpPr>
        <p:spPr>
          <a:xfrm>
            <a:off x="1035008" y="1240765"/>
            <a:ext cx="63659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show and  control the status of smart home </a:t>
            </a:r>
          </a:p>
        </p:txBody>
      </p:sp>
      <p:sp>
        <p:nvSpPr>
          <p:cNvPr id="442" name="Simple design of Smart Home"/>
          <p:cNvSpPr txBox="1"/>
          <p:nvPr>
            <p:ph type="ctrTitle"/>
          </p:nvPr>
        </p:nvSpPr>
        <p:spPr>
          <a:xfrm>
            <a:off x="933145" y="1202532"/>
            <a:ext cx="11099801" cy="2159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Simple design of Smart Home</a:t>
            </a:r>
          </a:p>
        </p:txBody>
      </p:sp>
      <p:sp>
        <p:nvSpPr>
          <p:cNvPr id="443" name="도형"/>
          <p:cNvSpPr/>
          <p:nvPr/>
        </p:nvSpPr>
        <p:spPr>
          <a:xfrm>
            <a:off x="2381296" y="2713609"/>
            <a:ext cx="8203498" cy="592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23" y="0"/>
                </a:moveTo>
                <a:lnTo>
                  <a:pt x="16423" y="1823"/>
                </a:lnTo>
                <a:lnTo>
                  <a:pt x="648" y="1823"/>
                </a:lnTo>
                <a:lnTo>
                  <a:pt x="0" y="11097"/>
                </a:lnTo>
                <a:lnTo>
                  <a:pt x="21600" y="11097"/>
                </a:lnTo>
                <a:lnTo>
                  <a:pt x="20950" y="1823"/>
                </a:lnTo>
                <a:lnTo>
                  <a:pt x="18193" y="1823"/>
                </a:lnTo>
                <a:lnTo>
                  <a:pt x="18193" y="0"/>
                </a:lnTo>
                <a:lnTo>
                  <a:pt x="16423" y="0"/>
                </a:lnTo>
                <a:close/>
                <a:moveTo>
                  <a:pt x="10800" y="4341"/>
                </a:moveTo>
                <a:lnTo>
                  <a:pt x="13520" y="6440"/>
                </a:lnTo>
                <a:lnTo>
                  <a:pt x="13520" y="7611"/>
                </a:lnTo>
                <a:lnTo>
                  <a:pt x="10800" y="5512"/>
                </a:lnTo>
                <a:lnTo>
                  <a:pt x="8078" y="7611"/>
                </a:lnTo>
                <a:lnTo>
                  <a:pt x="8078" y="6440"/>
                </a:lnTo>
                <a:lnTo>
                  <a:pt x="10800" y="4341"/>
                </a:lnTo>
                <a:close/>
                <a:moveTo>
                  <a:pt x="9332" y="7590"/>
                </a:moveTo>
                <a:lnTo>
                  <a:pt x="9332" y="8792"/>
                </a:lnTo>
                <a:lnTo>
                  <a:pt x="12266" y="8792"/>
                </a:lnTo>
                <a:lnTo>
                  <a:pt x="12266" y="7590"/>
                </a:lnTo>
                <a:lnTo>
                  <a:pt x="12864" y="8051"/>
                </a:lnTo>
                <a:lnTo>
                  <a:pt x="12864" y="9619"/>
                </a:lnTo>
                <a:lnTo>
                  <a:pt x="8734" y="9619"/>
                </a:lnTo>
                <a:lnTo>
                  <a:pt x="8734" y="8051"/>
                </a:lnTo>
                <a:lnTo>
                  <a:pt x="9332" y="7590"/>
                </a:lnTo>
                <a:close/>
                <a:moveTo>
                  <a:pt x="948" y="11913"/>
                </a:moveTo>
                <a:lnTo>
                  <a:pt x="948" y="21600"/>
                </a:lnTo>
                <a:lnTo>
                  <a:pt x="20652" y="21600"/>
                </a:lnTo>
                <a:lnTo>
                  <a:pt x="20652" y="11913"/>
                </a:lnTo>
                <a:lnTo>
                  <a:pt x="948" y="11913"/>
                </a:lnTo>
                <a:close/>
                <a:moveTo>
                  <a:pt x="3390" y="13540"/>
                </a:moveTo>
                <a:lnTo>
                  <a:pt x="7298" y="13540"/>
                </a:lnTo>
                <a:lnTo>
                  <a:pt x="7298" y="17867"/>
                </a:lnTo>
                <a:lnTo>
                  <a:pt x="3390" y="17867"/>
                </a:lnTo>
                <a:lnTo>
                  <a:pt x="3390" y="13540"/>
                </a:lnTo>
                <a:close/>
                <a:moveTo>
                  <a:pt x="9381" y="13540"/>
                </a:moveTo>
                <a:lnTo>
                  <a:pt x="12218" y="13540"/>
                </a:lnTo>
                <a:lnTo>
                  <a:pt x="12218" y="19922"/>
                </a:lnTo>
                <a:lnTo>
                  <a:pt x="9381" y="19922"/>
                </a:lnTo>
                <a:lnTo>
                  <a:pt x="9381" y="13540"/>
                </a:lnTo>
                <a:close/>
                <a:moveTo>
                  <a:pt x="14302" y="13540"/>
                </a:moveTo>
                <a:lnTo>
                  <a:pt x="18208" y="13540"/>
                </a:lnTo>
                <a:lnTo>
                  <a:pt x="18208" y="17867"/>
                </a:lnTo>
                <a:lnTo>
                  <a:pt x="14302" y="17867"/>
                </a:lnTo>
                <a:lnTo>
                  <a:pt x="14302" y="13540"/>
                </a:lnTo>
                <a:close/>
              </a:path>
            </a:pathLst>
          </a:cu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44" name="다운로드.jpg" descr="다운로드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7803" y="5889068"/>
            <a:ext cx="600155" cy="600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다운로드.jpg" descr="다운로드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0295" y="5889068"/>
            <a:ext cx="600155" cy="600155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Room #1"/>
          <p:cNvSpPr txBox="1"/>
          <p:nvPr/>
        </p:nvSpPr>
        <p:spPr>
          <a:xfrm>
            <a:off x="3132812" y="7973698"/>
            <a:ext cx="261958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Room #1</a:t>
            </a:r>
          </a:p>
        </p:txBody>
      </p:sp>
      <p:sp>
        <p:nvSpPr>
          <p:cNvPr id="447" name="Sensor #2"/>
          <p:cNvSpPr txBox="1"/>
          <p:nvPr/>
        </p:nvSpPr>
        <p:spPr>
          <a:xfrm>
            <a:off x="256761" y="8547096"/>
            <a:ext cx="155996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Sensor #2</a:t>
            </a:r>
          </a:p>
        </p:txBody>
      </p:sp>
      <p:sp>
        <p:nvSpPr>
          <p:cNvPr id="448" name="Sensor #1"/>
          <p:cNvSpPr txBox="1"/>
          <p:nvPr/>
        </p:nvSpPr>
        <p:spPr>
          <a:xfrm>
            <a:off x="256761" y="6484650"/>
            <a:ext cx="155996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Sensor #1</a:t>
            </a:r>
          </a:p>
        </p:txBody>
      </p:sp>
      <p:sp>
        <p:nvSpPr>
          <p:cNvPr id="449" name="Sensor #3"/>
          <p:cNvSpPr txBox="1"/>
          <p:nvPr/>
        </p:nvSpPr>
        <p:spPr>
          <a:xfrm>
            <a:off x="11149363" y="8227334"/>
            <a:ext cx="155996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Sensor #3</a:t>
            </a:r>
          </a:p>
        </p:txBody>
      </p:sp>
      <p:sp>
        <p:nvSpPr>
          <p:cNvPr id="450" name="Camera#1"/>
          <p:cNvSpPr txBox="1"/>
          <p:nvPr/>
        </p:nvSpPr>
        <p:spPr>
          <a:xfrm>
            <a:off x="11149362" y="6484650"/>
            <a:ext cx="15986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Camera#1</a:t>
            </a:r>
          </a:p>
        </p:txBody>
      </p:sp>
      <p:pic>
        <p:nvPicPr>
          <p:cNvPr id="451" name="sen3.jpg" descr="sen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70295" y="6831176"/>
            <a:ext cx="600155" cy="800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sen1.jpg" descr="sen1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63605" y="6831176"/>
            <a:ext cx="600155" cy="800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sen2.jpg" descr="sen2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11601" y="6822906"/>
            <a:ext cx="612559" cy="81674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cam1.jpg" descr="cam1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77746" y="6822906"/>
            <a:ext cx="612558" cy="816745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alarm"/>
          <p:cNvSpPr txBox="1"/>
          <p:nvPr/>
        </p:nvSpPr>
        <p:spPr>
          <a:xfrm>
            <a:off x="567962" y="4422204"/>
            <a:ext cx="9375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alarm</a:t>
            </a:r>
          </a:p>
        </p:txBody>
      </p:sp>
      <p:sp>
        <p:nvSpPr>
          <p:cNvPr id="456" name="선"/>
          <p:cNvSpPr/>
          <p:nvPr/>
        </p:nvSpPr>
        <p:spPr>
          <a:xfrm>
            <a:off x="1878610" y="6730664"/>
            <a:ext cx="1734853" cy="4648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7" name="선"/>
          <p:cNvSpPr/>
          <p:nvPr/>
        </p:nvSpPr>
        <p:spPr>
          <a:xfrm flipV="1">
            <a:off x="2166737" y="7647291"/>
            <a:ext cx="2718705" cy="10145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8" name="Room #2"/>
          <p:cNvSpPr txBox="1"/>
          <p:nvPr/>
        </p:nvSpPr>
        <p:spPr>
          <a:xfrm>
            <a:off x="7273104" y="7973698"/>
            <a:ext cx="261958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Room #2</a:t>
            </a:r>
          </a:p>
        </p:txBody>
      </p:sp>
      <p:sp>
        <p:nvSpPr>
          <p:cNvPr id="459" name="선"/>
          <p:cNvSpPr/>
          <p:nvPr/>
        </p:nvSpPr>
        <p:spPr>
          <a:xfrm>
            <a:off x="8302290" y="7482400"/>
            <a:ext cx="2950288" cy="9825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0" name="선"/>
          <p:cNvSpPr/>
          <p:nvPr/>
        </p:nvSpPr>
        <p:spPr>
          <a:xfrm flipV="1">
            <a:off x="9361047" y="6700533"/>
            <a:ext cx="1717573" cy="52511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1" name="선"/>
          <p:cNvSpPr/>
          <p:nvPr/>
        </p:nvSpPr>
        <p:spPr>
          <a:xfrm>
            <a:off x="1594600" y="4716235"/>
            <a:ext cx="2035019" cy="156445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2" name="alarm"/>
          <p:cNvSpPr txBox="1"/>
          <p:nvPr/>
        </p:nvSpPr>
        <p:spPr>
          <a:xfrm>
            <a:off x="11460563" y="4422204"/>
            <a:ext cx="9375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alarm</a:t>
            </a:r>
          </a:p>
        </p:txBody>
      </p:sp>
      <p:sp>
        <p:nvSpPr>
          <p:cNvPr id="463" name="선"/>
          <p:cNvSpPr/>
          <p:nvPr/>
        </p:nvSpPr>
        <p:spPr>
          <a:xfrm flipV="1">
            <a:off x="8317524" y="4714327"/>
            <a:ext cx="2919819" cy="15682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5780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8" name="function #1"/>
          <p:cNvSpPr txBox="1"/>
          <p:nvPr/>
        </p:nvSpPr>
        <p:spPr>
          <a:xfrm>
            <a:off x="1346597" y="611407"/>
            <a:ext cx="25997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function #1</a:t>
            </a:r>
          </a:p>
        </p:txBody>
      </p:sp>
      <p:sp>
        <p:nvSpPr>
          <p:cNvPr id="469" name="enable/disable entire alarm system"/>
          <p:cNvSpPr txBox="1"/>
          <p:nvPr/>
        </p:nvSpPr>
        <p:spPr>
          <a:xfrm>
            <a:off x="1147027" y="1151763"/>
            <a:ext cx="43214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enable/disable entire alarm system</a:t>
            </a:r>
          </a:p>
        </p:txBody>
      </p:sp>
      <p:pic>
        <p:nvPicPr>
          <p:cNvPr id="470" name="스크린샷 2017-08-22 오전 1.43.00.png" descr="스크린샷 2017-08-22 오전 1.43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4087" y="2597625"/>
            <a:ext cx="7981033" cy="5982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KakaoTalk_2017-08-24-17-17-56_Photo_86.jpg" descr="KakaoTalk_2017-08-24-17-17-56_Photo_86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9680" y="2617784"/>
            <a:ext cx="2907405" cy="5168718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텍스트"/>
          <p:cNvSpPr txBox="1"/>
          <p:nvPr/>
        </p:nvSpPr>
        <p:spPr>
          <a:xfrm>
            <a:off x="5666695" y="3916817"/>
            <a:ext cx="241403" cy="75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73" name="직사각형"/>
          <p:cNvSpPr/>
          <p:nvPr/>
        </p:nvSpPr>
        <p:spPr>
          <a:xfrm>
            <a:off x="750888" y="2742257"/>
            <a:ext cx="1590782" cy="70235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4" name="Application"/>
          <p:cNvSpPr txBox="1"/>
          <p:nvPr/>
        </p:nvSpPr>
        <p:spPr>
          <a:xfrm>
            <a:off x="1295558" y="8142715"/>
            <a:ext cx="175564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263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urpose of our reasearch"/>
          <p:cNvSpPr txBox="1"/>
          <p:nvPr/>
        </p:nvSpPr>
        <p:spPr>
          <a:xfrm>
            <a:off x="5335926" y="5103398"/>
            <a:ext cx="703815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Purpose of our reasearch</a:t>
            </a:r>
          </a:p>
        </p:txBody>
      </p:sp>
      <p:sp>
        <p:nvSpPr>
          <p:cNvPr id="164" name="1"/>
          <p:cNvSpPr txBox="1"/>
          <p:nvPr/>
        </p:nvSpPr>
        <p:spPr>
          <a:xfrm>
            <a:off x="10978325" y="2630856"/>
            <a:ext cx="1526928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5780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79" name="스크린샷 2017-08-22 오전 1.43.00.png" descr="스크린샷 2017-08-22 오전 1.43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7736" y="2605331"/>
            <a:ext cx="7981034" cy="5982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KakaoTalk_2017-08-24-17-17-56_Photo_86.jpg" descr="KakaoTalk_2017-08-24-17-17-56_Photo_86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3330" y="2625490"/>
            <a:ext cx="2907404" cy="5168718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Change value of alarm system…"/>
          <p:cNvSpPr txBox="1"/>
          <p:nvPr/>
        </p:nvSpPr>
        <p:spPr>
          <a:xfrm>
            <a:off x="9489156" y="3986410"/>
            <a:ext cx="3466720" cy="112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Change value of alarm system</a:t>
            </a:r>
          </a:p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800"/>
              <a:t>enable -&gt; disable</a:t>
            </a:r>
            <a:r>
              <a:t> </a:t>
            </a:r>
          </a:p>
        </p:txBody>
      </p:sp>
      <p:sp>
        <p:nvSpPr>
          <p:cNvPr id="482" name="텍스트"/>
          <p:cNvSpPr txBox="1"/>
          <p:nvPr/>
        </p:nvSpPr>
        <p:spPr>
          <a:xfrm>
            <a:off x="5730345" y="3924523"/>
            <a:ext cx="241403" cy="75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83" name="직사각형"/>
          <p:cNvSpPr/>
          <p:nvPr/>
        </p:nvSpPr>
        <p:spPr>
          <a:xfrm>
            <a:off x="9113912" y="4356497"/>
            <a:ext cx="1099303" cy="117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4" name="화살표"/>
          <p:cNvSpPr/>
          <p:nvPr/>
        </p:nvSpPr>
        <p:spPr>
          <a:xfrm rot="13500000">
            <a:off x="8719015" y="4665917"/>
            <a:ext cx="1659256" cy="500058"/>
          </a:xfrm>
          <a:prstGeom prst="rightArrow">
            <a:avLst>
              <a:gd name="adj1" fmla="val 32000"/>
              <a:gd name="adj2" fmla="val 97724"/>
            </a:avLst>
          </a:prstGeom>
          <a:solidFill>
            <a:srgbClr val="EE22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5" name="직사각형"/>
          <p:cNvSpPr/>
          <p:nvPr/>
        </p:nvSpPr>
        <p:spPr>
          <a:xfrm>
            <a:off x="6544685" y="4356497"/>
            <a:ext cx="1099303" cy="117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" name="화살표"/>
          <p:cNvSpPr/>
          <p:nvPr/>
        </p:nvSpPr>
        <p:spPr>
          <a:xfrm rot="8100000">
            <a:off x="6326221" y="4685295"/>
            <a:ext cx="1522297" cy="423406"/>
          </a:xfrm>
          <a:prstGeom prst="rightArrow">
            <a:avLst>
              <a:gd name="adj1" fmla="val 32000"/>
              <a:gd name="adj2" fmla="val 10589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7" name="직사각형"/>
          <p:cNvSpPr/>
          <p:nvPr/>
        </p:nvSpPr>
        <p:spPr>
          <a:xfrm>
            <a:off x="814537" y="2749963"/>
            <a:ext cx="1590782" cy="70235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8" name="Application"/>
          <p:cNvSpPr txBox="1"/>
          <p:nvPr/>
        </p:nvSpPr>
        <p:spPr>
          <a:xfrm>
            <a:off x="1359207" y="8150421"/>
            <a:ext cx="175564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489" name="Clicked!!"/>
          <p:cNvSpPr txBox="1"/>
          <p:nvPr/>
        </p:nvSpPr>
        <p:spPr>
          <a:xfrm>
            <a:off x="1331727" y="1602828"/>
            <a:ext cx="13780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FF0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Clicked!!</a:t>
            </a:r>
          </a:p>
        </p:txBody>
      </p:sp>
      <p:sp>
        <p:nvSpPr>
          <p:cNvPr id="490" name="화살표"/>
          <p:cNvSpPr/>
          <p:nvPr/>
        </p:nvSpPr>
        <p:spPr>
          <a:xfrm rot="5400000">
            <a:off x="1571664" y="2329079"/>
            <a:ext cx="898127" cy="534682"/>
          </a:xfrm>
          <a:prstGeom prst="rightArrow">
            <a:avLst>
              <a:gd name="adj1" fmla="val 32000"/>
              <a:gd name="adj2" fmla="val 107503"/>
            </a:avLst>
          </a:prstGeom>
          <a:solidFill>
            <a:srgbClr val="EE22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1" name="function #1"/>
          <p:cNvSpPr txBox="1"/>
          <p:nvPr/>
        </p:nvSpPr>
        <p:spPr>
          <a:xfrm>
            <a:off x="1346597" y="611407"/>
            <a:ext cx="25997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function #1</a:t>
            </a:r>
          </a:p>
        </p:txBody>
      </p:sp>
      <p:sp>
        <p:nvSpPr>
          <p:cNvPr id="492" name="enable/disable entire alarm system"/>
          <p:cNvSpPr txBox="1"/>
          <p:nvPr/>
        </p:nvSpPr>
        <p:spPr>
          <a:xfrm>
            <a:off x="1147027" y="1151763"/>
            <a:ext cx="43214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enable/disable entire alarm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5780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97" name="스크린샷 2017-08-22 오전 1.43.00.png" descr="스크린샷 2017-08-22 오전 1.43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4087" y="2597625"/>
            <a:ext cx="7981033" cy="5982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KakaoTalk_2017-08-24-17-17-56_Photo_86.jpg" descr="KakaoTalk_2017-08-24-17-17-56_Photo_86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9680" y="2617784"/>
            <a:ext cx="2907405" cy="5168719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텍스트"/>
          <p:cNvSpPr txBox="1"/>
          <p:nvPr/>
        </p:nvSpPr>
        <p:spPr>
          <a:xfrm>
            <a:off x="5666695" y="3916817"/>
            <a:ext cx="241403" cy="75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00" name="validating changed value…"/>
          <p:cNvSpPr txBox="1"/>
          <p:nvPr/>
        </p:nvSpPr>
        <p:spPr>
          <a:xfrm>
            <a:off x="8980991" y="2909551"/>
            <a:ext cx="3187828" cy="1045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rgbClr val="FF0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validating changed value</a:t>
            </a:r>
          </a:p>
          <a:p>
            <a: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FF0A00"/>
                </a:solidFill>
              </a:rPr>
              <a:t>and update key-value pairs</a:t>
            </a:r>
            <a:r>
              <a:t> </a:t>
            </a:r>
          </a:p>
        </p:txBody>
      </p:sp>
      <p:sp>
        <p:nvSpPr>
          <p:cNvPr id="501" name="직사각형"/>
          <p:cNvSpPr/>
          <p:nvPr/>
        </p:nvSpPr>
        <p:spPr>
          <a:xfrm>
            <a:off x="9050263" y="4348791"/>
            <a:ext cx="1099303" cy="117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2" name="화살표"/>
          <p:cNvSpPr/>
          <p:nvPr/>
        </p:nvSpPr>
        <p:spPr>
          <a:xfrm rot="13500000">
            <a:off x="8655365" y="4658211"/>
            <a:ext cx="1659256" cy="500059"/>
          </a:xfrm>
          <a:prstGeom prst="rightArrow">
            <a:avLst>
              <a:gd name="adj1" fmla="val 32000"/>
              <a:gd name="adj2" fmla="val 97724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3" name="직사각형"/>
          <p:cNvSpPr/>
          <p:nvPr/>
        </p:nvSpPr>
        <p:spPr>
          <a:xfrm>
            <a:off x="6481035" y="4348791"/>
            <a:ext cx="1099303" cy="117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4" name="화살표"/>
          <p:cNvSpPr/>
          <p:nvPr/>
        </p:nvSpPr>
        <p:spPr>
          <a:xfrm rot="8100000">
            <a:off x="6262572" y="4677590"/>
            <a:ext cx="1522297" cy="423405"/>
          </a:xfrm>
          <a:prstGeom prst="rightArrow">
            <a:avLst>
              <a:gd name="adj1" fmla="val 32000"/>
              <a:gd name="adj2" fmla="val 10589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5" name="직사각형"/>
          <p:cNvSpPr/>
          <p:nvPr/>
        </p:nvSpPr>
        <p:spPr>
          <a:xfrm>
            <a:off x="750888" y="2742257"/>
            <a:ext cx="1590782" cy="70235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6" name="Application"/>
          <p:cNvSpPr txBox="1"/>
          <p:nvPr/>
        </p:nvSpPr>
        <p:spPr>
          <a:xfrm>
            <a:off x="1295558" y="8142715"/>
            <a:ext cx="175564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507" name="function #1"/>
          <p:cNvSpPr txBox="1"/>
          <p:nvPr/>
        </p:nvSpPr>
        <p:spPr>
          <a:xfrm>
            <a:off x="1346597" y="611407"/>
            <a:ext cx="25997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function #1</a:t>
            </a:r>
          </a:p>
        </p:txBody>
      </p:sp>
      <p:sp>
        <p:nvSpPr>
          <p:cNvPr id="508" name="enable/disable entire alarm system"/>
          <p:cNvSpPr txBox="1"/>
          <p:nvPr/>
        </p:nvSpPr>
        <p:spPr>
          <a:xfrm>
            <a:off x="1147027" y="1151763"/>
            <a:ext cx="43214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enable/disable entire alarm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5780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3" name="function #1"/>
          <p:cNvSpPr txBox="1"/>
          <p:nvPr/>
        </p:nvSpPr>
        <p:spPr>
          <a:xfrm>
            <a:off x="1346597" y="611407"/>
            <a:ext cx="25997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function #1</a:t>
            </a:r>
          </a:p>
        </p:txBody>
      </p:sp>
      <p:sp>
        <p:nvSpPr>
          <p:cNvPr id="514" name="enable/disable entire alarm system"/>
          <p:cNvSpPr txBox="1"/>
          <p:nvPr/>
        </p:nvSpPr>
        <p:spPr>
          <a:xfrm>
            <a:off x="1147027" y="1151763"/>
            <a:ext cx="43214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enable/disable entire alarm system</a:t>
            </a:r>
          </a:p>
        </p:txBody>
      </p:sp>
      <p:pic>
        <p:nvPicPr>
          <p:cNvPr id="515" name="스크린샷 2017-08-22 오전 1.43.00.png" descr="스크린샷 2017-08-22 오전 1.43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4087" y="2597625"/>
            <a:ext cx="7981033" cy="5982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KakaoTalk_2017-08-24-17-17-56_Photo_86.jpg" descr="KakaoTalk_2017-08-24-17-17-56_Photo_86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9680" y="2617784"/>
            <a:ext cx="2907405" cy="5168719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텍스트"/>
          <p:cNvSpPr txBox="1"/>
          <p:nvPr/>
        </p:nvSpPr>
        <p:spPr>
          <a:xfrm>
            <a:off x="5666695" y="3916817"/>
            <a:ext cx="241403" cy="75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18" name="직사각형"/>
          <p:cNvSpPr/>
          <p:nvPr/>
        </p:nvSpPr>
        <p:spPr>
          <a:xfrm>
            <a:off x="9050263" y="4348791"/>
            <a:ext cx="1099303" cy="117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9" name="화살표"/>
          <p:cNvSpPr/>
          <p:nvPr/>
        </p:nvSpPr>
        <p:spPr>
          <a:xfrm rot="13500000">
            <a:off x="8655365" y="4658211"/>
            <a:ext cx="1659256" cy="500059"/>
          </a:xfrm>
          <a:prstGeom prst="rightArrow">
            <a:avLst>
              <a:gd name="adj1" fmla="val 32000"/>
              <a:gd name="adj2" fmla="val 97724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0" name="직사각형"/>
          <p:cNvSpPr/>
          <p:nvPr/>
        </p:nvSpPr>
        <p:spPr>
          <a:xfrm>
            <a:off x="6481035" y="4348791"/>
            <a:ext cx="1099303" cy="117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1" name="화살표"/>
          <p:cNvSpPr/>
          <p:nvPr/>
        </p:nvSpPr>
        <p:spPr>
          <a:xfrm rot="8100000">
            <a:off x="6262572" y="4677590"/>
            <a:ext cx="1522297" cy="423405"/>
          </a:xfrm>
          <a:prstGeom prst="rightArrow">
            <a:avLst>
              <a:gd name="adj1" fmla="val 32000"/>
              <a:gd name="adj2" fmla="val 105890"/>
            </a:avLst>
          </a:prstGeom>
          <a:solidFill>
            <a:srgbClr val="EE22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2" name="직사각형"/>
          <p:cNvSpPr/>
          <p:nvPr/>
        </p:nvSpPr>
        <p:spPr>
          <a:xfrm>
            <a:off x="750888" y="2742257"/>
            <a:ext cx="1590782" cy="70235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3" name="Application"/>
          <p:cNvSpPr txBox="1"/>
          <p:nvPr/>
        </p:nvSpPr>
        <p:spPr>
          <a:xfrm>
            <a:off x="1295558" y="8142715"/>
            <a:ext cx="175564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524" name="disable alarm system!"/>
          <p:cNvSpPr txBox="1"/>
          <p:nvPr/>
        </p:nvSpPr>
        <p:spPr>
          <a:xfrm>
            <a:off x="3725529" y="4238608"/>
            <a:ext cx="32790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FF0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disable alarm system!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5780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9" name="function #2"/>
          <p:cNvSpPr txBox="1"/>
          <p:nvPr/>
        </p:nvSpPr>
        <p:spPr>
          <a:xfrm>
            <a:off x="1346597" y="611407"/>
            <a:ext cx="25997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function #2</a:t>
            </a:r>
          </a:p>
        </p:txBody>
      </p:sp>
      <p:sp>
        <p:nvSpPr>
          <p:cNvPr id="530" name="ignore specific IoT device"/>
          <p:cNvSpPr txBox="1"/>
          <p:nvPr/>
        </p:nvSpPr>
        <p:spPr>
          <a:xfrm>
            <a:off x="1242754" y="1199671"/>
            <a:ext cx="32197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ignore specific IoT device</a:t>
            </a:r>
          </a:p>
        </p:txBody>
      </p:sp>
      <p:pic>
        <p:nvPicPr>
          <p:cNvPr id="531" name="스크린샷 2017-08-22 오전 1.43.00.png" descr="스크린샷 2017-08-22 오전 1.43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4087" y="2597625"/>
            <a:ext cx="7981033" cy="5982692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텍스트"/>
          <p:cNvSpPr txBox="1"/>
          <p:nvPr/>
        </p:nvSpPr>
        <p:spPr>
          <a:xfrm>
            <a:off x="5666695" y="3916817"/>
            <a:ext cx="241403" cy="75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33" name="직사각형"/>
          <p:cNvSpPr/>
          <p:nvPr/>
        </p:nvSpPr>
        <p:spPr>
          <a:xfrm>
            <a:off x="9050263" y="4348791"/>
            <a:ext cx="1099303" cy="117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4" name="화살표"/>
          <p:cNvSpPr/>
          <p:nvPr/>
        </p:nvSpPr>
        <p:spPr>
          <a:xfrm rot="13500000">
            <a:off x="8655365" y="4658211"/>
            <a:ext cx="1659256" cy="500059"/>
          </a:xfrm>
          <a:prstGeom prst="rightArrow">
            <a:avLst>
              <a:gd name="adj1" fmla="val 32000"/>
              <a:gd name="adj2" fmla="val 97724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5" name="직사각형"/>
          <p:cNvSpPr/>
          <p:nvPr/>
        </p:nvSpPr>
        <p:spPr>
          <a:xfrm>
            <a:off x="6481035" y="4348791"/>
            <a:ext cx="1099303" cy="117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6" name="화살표"/>
          <p:cNvSpPr/>
          <p:nvPr/>
        </p:nvSpPr>
        <p:spPr>
          <a:xfrm rot="8100000">
            <a:off x="6262572" y="4677590"/>
            <a:ext cx="1522297" cy="423405"/>
          </a:xfrm>
          <a:prstGeom prst="rightArrow">
            <a:avLst>
              <a:gd name="adj1" fmla="val 32000"/>
              <a:gd name="adj2" fmla="val 105890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7" name="Application"/>
          <p:cNvSpPr txBox="1"/>
          <p:nvPr/>
        </p:nvSpPr>
        <p:spPr>
          <a:xfrm>
            <a:off x="1295558" y="8142715"/>
            <a:ext cx="175564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Application</a:t>
            </a:r>
          </a:p>
        </p:txBody>
      </p:sp>
      <p:pic>
        <p:nvPicPr>
          <p:cNvPr id="538" name="KakaoTalk_2017-08-24-17-17-56_Photo_86.jpeg" descr="KakaoTalk_2017-08-24-17-17-56_Photo_86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9680" y="2616200"/>
            <a:ext cx="2907405" cy="5168718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직사각형"/>
          <p:cNvSpPr/>
          <p:nvPr/>
        </p:nvSpPr>
        <p:spPr>
          <a:xfrm>
            <a:off x="2230526" y="3522247"/>
            <a:ext cx="420510" cy="242083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40" name="specific device…"/>
          <p:cNvSpPr txBox="1"/>
          <p:nvPr/>
        </p:nvSpPr>
        <p:spPr>
          <a:xfrm>
            <a:off x="4458955" y="4171932"/>
            <a:ext cx="2151432" cy="1121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specific device</a:t>
            </a:r>
          </a:p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800"/>
              <a:t>enable -&gt; disable</a:t>
            </a:r>
            <a:r>
              <a:t> </a:t>
            </a:r>
          </a:p>
        </p:txBody>
      </p:sp>
      <p:sp>
        <p:nvSpPr>
          <p:cNvPr id="541" name="Change key-value pairs…"/>
          <p:cNvSpPr txBox="1"/>
          <p:nvPr/>
        </p:nvSpPr>
        <p:spPr>
          <a:xfrm>
            <a:off x="9437406" y="3732667"/>
            <a:ext cx="2739086" cy="112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Change key-value pairs</a:t>
            </a:r>
          </a:p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800"/>
              <a:t>enable -&gt; disable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5780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6" name="function #3"/>
          <p:cNvSpPr txBox="1"/>
          <p:nvPr/>
        </p:nvSpPr>
        <p:spPr>
          <a:xfrm>
            <a:off x="1346597" y="611407"/>
            <a:ext cx="25997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function #3</a:t>
            </a:r>
          </a:p>
        </p:txBody>
      </p:sp>
      <p:sp>
        <p:nvSpPr>
          <p:cNvPr id="547" name="notification for alarm"/>
          <p:cNvSpPr txBox="1"/>
          <p:nvPr/>
        </p:nvSpPr>
        <p:spPr>
          <a:xfrm>
            <a:off x="1326257" y="1271533"/>
            <a:ext cx="264041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notification for alarm</a:t>
            </a:r>
          </a:p>
        </p:txBody>
      </p:sp>
      <p:pic>
        <p:nvPicPr>
          <p:cNvPr id="548" name="스크린샷 2017-08-22 오전 1.43.00.png" descr="스크린샷 2017-08-22 오전 1.43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4087" y="2597625"/>
            <a:ext cx="7981033" cy="5982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KakaoTalk_2017-08-24-17-17-56_Photo_86.jpg" descr="KakaoTalk_2017-08-24-17-17-56_Photo_86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9680" y="2617784"/>
            <a:ext cx="2907405" cy="5168719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텍스트"/>
          <p:cNvSpPr txBox="1"/>
          <p:nvPr/>
        </p:nvSpPr>
        <p:spPr>
          <a:xfrm>
            <a:off x="5666695" y="3916817"/>
            <a:ext cx="241403" cy="75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51" name="Nofification"/>
          <p:cNvSpPr txBox="1"/>
          <p:nvPr/>
        </p:nvSpPr>
        <p:spPr>
          <a:xfrm>
            <a:off x="10012674" y="3803111"/>
            <a:ext cx="1506932" cy="753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Nofification </a:t>
            </a:r>
          </a:p>
        </p:txBody>
      </p:sp>
      <p:sp>
        <p:nvSpPr>
          <p:cNvPr id="552" name="직사각형"/>
          <p:cNvSpPr/>
          <p:nvPr/>
        </p:nvSpPr>
        <p:spPr>
          <a:xfrm>
            <a:off x="9050263" y="4348791"/>
            <a:ext cx="1099303" cy="117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3" name="화살표"/>
          <p:cNvSpPr/>
          <p:nvPr/>
        </p:nvSpPr>
        <p:spPr>
          <a:xfrm rot="2700000">
            <a:off x="8711940" y="4827504"/>
            <a:ext cx="1659256" cy="500059"/>
          </a:xfrm>
          <a:prstGeom prst="rightArrow">
            <a:avLst>
              <a:gd name="adj1" fmla="val 32000"/>
              <a:gd name="adj2" fmla="val 97724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4" name="직사각형"/>
          <p:cNvSpPr/>
          <p:nvPr/>
        </p:nvSpPr>
        <p:spPr>
          <a:xfrm>
            <a:off x="6481035" y="4348791"/>
            <a:ext cx="1099303" cy="117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5" name="화살표"/>
          <p:cNvSpPr/>
          <p:nvPr/>
        </p:nvSpPr>
        <p:spPr>
          <a:xfrm rot="18900000">
            <a:off x="6262572" y="4677590"/>
            <a:ext cx="1522297" cy="423405"/>
          </a:xfrm>
          <a:prstGeom prst="rightArrow">
            <a:avLst>
              <a:gd name="adj1" fmla="val 32000"/>
              <a:gd name="adj2" fmla="val 10589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6" name="직사각형"/>
          <p:cNvSpPr/>
          <p:nvPr/>
        </p:nvSpPr>
        <p:spPr>
          <a:xfrm>
            <a:off x="824011" y="3498516"/>
            <a:ext cx="1010374" cy="136235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7" name="직사각형"/>
          <p:cNvSpPr/>
          <p:nvPr/>
        </p:nvSpPr>
        <p:spPr>
          <a:xfrm>
            <a:off x="1851171" y="3493471"/>
            <a:ext cx="429180" cy="239925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8" name="Change key-value pairs…"/>
          <p:cNvSpPr txBox="1"/>
          <p:nvPr/>
        </p:nvSpPr>
        <p:spPr>
          <a:xfrm>
            <a:off x="4308464" y="3909280"/>
            <a:ext cx="2739086" cy="10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Change key-value pairs</a:t>
            </a:r>
          </a:p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800"/>
              <a:t>alarm off  -&gt; alarm on</a:t>
            </a:r>
          </a:p>
        </p:txBody>
      </p:sp>
      <p:sp>
        <p:nvSpPr>
          <p:cNvPr id="559" name="Application"/>
          <p:cNvSpPr txBox="1"/>
          <p:nvPr/>
        </p:nvSpPr>
        <p:spPr>
          <a:xfrm>
            <a:off x="1295558" y="8142715"/>
            <a:ext cx="175564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5780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4" name="function #3"/>
          <p:cNvSpPr txBox="1"/>
          <p:nvPr/>
        </p:nvSpPr>
        <p:spPr>
          <a:xfrm>
            <a:off x="1346597" y="611407"/>
            <a:ext cx="25997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function #3</a:t>
            </a:r>
          </a:p>
        </p:txBody>
      </p:sp>
      <p:sp>
        <p:nvSpPr>
          <p:cNvPr id="565" name="notification for alarm"/>
          <p:cNvSpPr txBox="1"/>
          <p:nvPr/>
        </p:nvSpPr>
        <p:spPr>
          <a:xfrm>
            <a:off x="1326257" y="1271533"/>
            <a:ext cx="264041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2000">
                <a:solidFill>
                  <a:srgbClr val="6B6B6B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notification for alarm</a:t>
            </a:r>
          </a:p>
        </p:txBody>
      </p:sp>
      <p:pic>
        <p:nvPicPr>
          <p:cNvPr id="566" name="KakaoTalk_2017-08-24-17-43-53_Photo_82.jpg" descr="KakaoTalk_2017-08-24-17-43-53_Photo_8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280" y="2616987"/>
            <a:ext cx="2908301" cy="5170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스크린샷 2017-08-22 오전 1.43.00.png" descr="스크린샷 2017-08-22 오전 1.43.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01487" y="2597442"/>
            <a:ext cx="7981033" cy="5982691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텍스트"/>
          <p:cNvSpPr txBox="1"/>
          <p:nvPr/>
        </p:nvSpPr>
        <p:spPr>
          <a:xfrm>
            <a:off x="5664095" y="3916634"/>
            <a:ext cx="241403" cy="753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69" name="Nofification!!"/>
          <p:cNvSpPr txBox="1"/>
          <p:nvPr/>
        </p:nvSpPr>
        <p:spPr>
          <a:xfrm>
            <a:off x="9946523" y="3802927"/>
            <a:ext cx="1634034" cy="75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0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Nofification!! </a:t>
            </a:r>
          </a:p>
        </p:txBody>
      </p:sp>
      <p:sp>
        <p:nvSpPr>
          <p:cNvPr id="570" name="직사각형"/>
          <p:cNvSpPr/>
          <p:nvPr/>
        </p:nvSpPr>
        <p:spPr>
          <a:xfrm>
            <a:off x="9047663" y="4348608"/>
            <a:ext cx="1099303" cy="117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1" name="화살표"/>
          <p:cNvSpPr/>
          <p:nvPr/>
        </p:nvSpPr>
        <p:spPr>
          <a:xfrm rot="2700000">
            <a:off x="8709340" y="4827320"/>
            <a:ext cx="1659256" cy="500059"/>
          </a:xfrm>
          <a:prstGeom prst="rightArrow">
            <a:avLst>
              <a:gd name="adj1" fmla="val 32000"/>
              <a:gd name="adj2" fmla="val 97724"/>
            </a:avLst>
          </a:prstGeom>
          <a:solidFill>
            <a:srgbClr val="EE22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2" name="직사각형"/>
          <p:cNvSpPr/>
          <p:nvPr/>
        </p:nvSpPr>
        <p:spPr>
          <a:xfrm>
            <a:off x="6478435" y="4348608"/>
            <a:ext cx="1099303" cy="117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3" name="화살표"/>
          <p:cNvSpPr/>
          <p:nvPr/>
        </p:nvSpPr>
        <p:spPr>
          <a:xfrm rot="18900000">
            <a:off x="6259971" y="4677406"/>
            <a:ext cx="1522298" cy="423405"/>
          </a:xfrm>
          <a:prstGeom prst="rightArrow">
            <a:avLst>
              <a:gd name="adj1" fmla="val 32000"/>
              <a:gd name="adj2" fmla="val 105890"/>
            </a:avLst>
          </a:prstGeom>
          <a:solidFill>
            <a:srgbClr val="EE22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0A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4" name="직사각형"/>
          <p:cNvSpPr/>
          <p:nvPr/>
        </p:nvSpPr>
        <p:spPr>
          <a:xfrm>
            <a:off x="821411" y="3620389"/>
            <a:ext cx="1048503" cy="1118236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5" name="직사각형"/>
          <p:cNvSpPr/>
          <p:nvPr/>
        </p:nvSpPr>
        <p:spPr>
          <a:xfrm>
            <a:off x="1848571" y="3618502"/>
            <a:ext cx="429180" cy="55859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6" name="Alarm is triggered…"/>
          <p:cNvSpPr txBox="1"/>
          <p:nvPr/>
        </p:nvSpPr>
        <p:spPr>
          <a:xfrm>
            <a:off x="4613331" y="3909096"/>
            <a:ext cx="2124152" cy="10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rgbClr val="FF0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Alarm is triggered</a:t>
            </a:r>
          </a:p>
          <a:p>
            <a:pPr>
              <a:defRPr b="1" sz="1800">
                <a:solidFill>
                  <a:srgbClr val="FF0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Room #2</a:t>
            </a:r>
          </a:p>
        </p:txBody>
      </p:sp>
      <p:sp>
        <p:nvSpPr>
          <p:cNvPr id="577" name="Application"/>
          <p:cNvSpPr txBox="1"/>
          <p:nvPr/>
        </p:nvSpPr>
        <p:spPr>
          <a:xfrm>
            <a:off x="1298606" y="8142899"/>
            <a:ext cx="175564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0B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onclusion and future Research"/>
          <p:cNvSpPr txBox="1"/>
          <p:nvPr/>
        </p:nvSpPr>
        <p:spPr>
          <a:xfrm>
            <a:off x="4904735" y="5295900"/>
            <a:ext cx="737165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000">
                <a:solidFill>
                  <a:srgbClr val="49494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Conclusion and future Research</a:t>
            </a:r>
          </a:p>
        </p:txBody>
      </p:sp>
      <p:sp>
        <p:nvSpPr>
          <p:cNvPr id="582" name="4"/>
          <p:cNvSpPr txBox="1"/>
          <p:nvPr/>
        </p:nvSpPr>
        <p:spPr>
          <a:xfrm>
            <a:off x="10754999" y="2922956"/>
            <a:ext cx="1526928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20000">
                <a:solidFill>
                  <a:srgbClr val="5C5C5C">
                    <a:alpha val="7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A0BFD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5" name="Conclusion"/>
          <p:cNvSpPr txBox="1"/>
          <p:nvPr/>
        </p:nvSpPr>
        <p:spPr>
          <a:xfrm>
            <a:off x="1284799" y="826991"/>
            <a:ext cx="262751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586" name="Smart Home is protected from network attack…"/>
          <p:cNvSpPr txBox="1"/>
          <p:nvPr>
            <p:ph type="subTitle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 anchor="ctr"/>
          <a:lstStyle/>
          <a:p>
            <a:pPr marL="342900" indent="-342900" algn="l">
              <a:spcBef>
                <a:spcPts val="3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Smart Home is protected from network attack</a:t>
            </a:r>
          </a:p>
          <a:p>
            <a:pPr marL="342900" indent="-342900" algn="l">
              <a:spcBef>
                <a:spcPts val="3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User can remotely control the Smart Home.</a:t>
            </a:r>
          </a:p>
        </p:txBody>
      </p:sp>
      <p:pic>
        <p:nvPicPr>
          <p:cNvPr id="587" name="스마트폰4유럽.jpg" descr="스마트폰4유럽.jpg"/>
          <p:cNvPicPr>
            <a:picLocks noChangeAspect="1"/>
          </p:cNvPicPr>
          <p:nvPr/>
        </p:nvPicPr>
        <p:blipFill>
          <a:blip r:embed="rId3">
            <a:extLst/>
          </a:blip>
          <a:srcRect l="19992" t="0" r="19992" b="0"/>
          <a:stretch>
            <a:fillRect/>
          </a:stretch>
        </p:blipFill>
        <p:spPr>
          <a:xfrm>
            <a:off x="6936184" y="2513119"/>
            <a:ext cx="4898390" cy="5773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A0BFD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2" name="Future research"/>
          <p:cNvSpPr txBox="1"/>
          <p:nvPr/>
        </p:nvSpPr>
        <p:spPr>
          <a:xfrm>
            <a:off x="1275505" y="898853"/>
            <a:ext cx="37000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Future research</a:t>
            </a:r>
          </a:p>
        </p:txBody>
      </p:sp>
      <p:sp>
        <p:nvSpPr>
          <p:cNvPr id="593" name="Improve The Sentinel System by adding other IoT devices"/>
          <p:cNvSpPr txBox="1"/>
          <p:nvPr>
            <p:ph type="subTitle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 anchor="ctr"/>
          <a:lstStyle>
            <a:lvl1pPr marL="342900" indent="-342900" algn="l">
              <a:spcBef>
                <a:spcPts val="3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Improve The Sentinel System by adding other IoT devices</a:t>
            </a:r>
          </a:p>
        </p:txBody>
      </p:sp>
      <p:pic>
        <p:nvPicPr>
          <p:cNvPr id="594" name="KakaoTalk_2017-08-24-17-49-19_Photo_48.jpg" descr="KakaoTalk_2017-08-24-17-49-19_Photo_4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3804" y="3345390"/>
            <a:ext cx="3582991" cy="4777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Q &amp; A"/>
          <p:cNvSpPr txBox="1"/>
          <p:nvPr/>
        </p:nvSpPr>
        <p:spPr>
          <a:xfrm>
            <a:off x="3127002" y="3301999"/>
            <a:ext cx="6750795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solidFill>
                  <a:srgbClr val="967E7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4263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" name="Purpose"/>
          <p:cNvSpPr txBox="1"/>
          <p:nvPr/>
        </p:nvSpPr>
        <p:spPr>
          <a:xfrm>
            <a:off x="1176202" y="848255"/>
            <a:ext cx="20064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Purpose</a:t>
            </a:r>
          </a:p>
        </p:txBody>
      </p:sp>
      <p:sp>
        <p:nvSpPr>
          <p:cNvPr id="170" name="IoT"/>
          <p:cNvSpPr txBox="1"/>
          <p:nvPr/>
        </p:nvSpPr>
        <p:spPr>
          <a:xfrm>
            <a:off x="4239174" y="3683000"/>
            <a:ext cx="4526452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hank you"/>
          <p:cNvSpPr txBox="1"/>
          <p:nvPr/>
        </p:nvSpPr>
        <p:spPr>
          <a:xfrm>
            <a:off x="1997614" y="3683000"/>
            <a:ext cx="9009572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>
                <a:solidFill>
                  <a:srgbClr val="5780A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4263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" name="Purpose"/>
          <p:cNvSpPr txBox="1"/>
          <p:nvPr/>
        </p:nvSpPr>
        <p:spPr>
          <a:xfrm>
            <a:off x="1176202" y="848255"/>
            <a:ext cx="20064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Purpose</a:t>
            </a:r>
          </a:p>
        </p:txBody>
      </p:sp>
      <p:pic>
        <p:nvPicPr>
          <p:cNvPr id="176" name="IoT-Graphic.png" descr="IoT-Graph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86466" y="2343277"/>
            <a:ext cx="14247998" cy="6514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4263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1" name="Purpose"/>
          <p:cNvSpPr txBox="1"/>
          <p:nvPr/>
        </p:nvSpPr>
        <p:spPr>
          <a:xfrm>
            <a:off x="1176202" y="848255"/>
            <a:ext cx="20064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Purpose</a:t>
            </a:r>
          </a:p>
        </p:txBody>
      </p:sp>
      <p:pic>
        <p:nvPicPr>
          <p:cNvPr id="182" name="Hidden-security-threat-e1419343768786.jpg" descr="Hidden-security-threat-e141934376878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6921" y="2117404"/>
            <a:ext cx="10090958" cy="6732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4263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" name="Purpose"/>
          <p:cNvSpPr txBox="1"/>
          <p:nvPr/>
        </p:nvSpPr>
        <p:spPr>
          <a:xfrm>
            <a:off x="1176202" y="848255"/>
            <a:ext cx="20064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Purpose</a:t>
            </a:r>
          </a:p>
        </p:txBody>
      </p:sp>
      <p:pic>
        <p:nvPicPr>
          <p:cNvPr id="188" name="home.png" descr="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5243" y="4965700"/>
            <a:ext cx="1270001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home.png" descr="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6321" y="4965700"/>
            <a:ext cx="1270001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home.png" descr="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7400" y="49657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home.png" descr="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58478" y="4965700"/>
            <a:ext cx="1270001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home.png" descr="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49556" y="4965700"/>
            <a:ext cx="1270001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4263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7" name="Purpose"/>
          <p:cNvSpPr txBox="1"/>
          <p:nvPr/>
        </p:nvSpPr>
        <p:spPr>
          <a:xfrm>
            <a:off x="1176202" y="848255"/>
            <a:ext cx="20064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Purpose</a:t>
            </a:r>
          </a:p>
        </p:txBody>
      </p:sp>
      <p:pic>
        <p:nvPicPr>
          <p:cNvPr id="198" name="home.png" descr="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5243" y="4965700"/>
            <a:ext cx="1270001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home.png" descr="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6321" y="4965700"/>
            <a:ext cx="1270001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home.png" descr="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7400" y="49657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home.png" descr="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58478" y="4965700"/>
            <a:ext cx="1270001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home.png" descr="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49556" y="4965700"/>
            <a:ext cx="1270001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smart-home.png" descr="smart-hom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9643" y="4623032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mart-home.png" descr="smart-hom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54071" y="4623032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mart-home.png" descr="smart-hom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78500" y="4623032"/>
            <a:ext cx="1625600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mart-home.png" descr="smart-hom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58478" y="4623032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mart-home.png" descr="smart-hom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49556" y="4623032"/>
            <a:ext cx="1625601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1000" fill="hold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xit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4" dur="1000" fill="hold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8" dur="1000" fill="hold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1000" fill="hold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6"/>
      <p:bldP build="whole" bldLvl="1" animBg="1" rev="0" advAuto="0" spid="205" grpId="8"/>
      <p:bldP build="whole" bldLvl="1" animBg="1" rev="0" advAuto="0" spid="201" grpId="4"/>
      <p:bldP build="whole" bldLvl="1" animBg="1" rev="0" advAuto="0" spid="198" grpId="1"/>
      <p:bldP build="whole" bldLvl="1" animBg="1" rev="0" advAuto="0" spid="206" grpId="9"/>
      <p:bldP build="whole" bldLvl="1" animBg="1" rev="0" advAuto="0" spid="200" grpId="2"/>
      <p:bldP build="whole" bldLvl="1" animBg="1" rev="0" advAuto="0" spid="207" grpId="10"/>
      <p:bldP build="whole" bldLvl="1" animBg="1" rev="0" advAuto="0" spid="199" grpId="3"/>
      <p:bldP build="whole" bldLvl="1" animBg="1" rev="0" advAuto="0" spid="204" grpId="7"/>
      <p:bldP build="whole" bldLvl="1" animBg="1" rev="0" advAuto="0" spid="202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5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직사각형"/>
          <p:cNvSpPr/>
          <p:nvPr/>
        </p:nvSpPr>
        <p:spPr>
          <a:xfrm>
            <a:off x="-187830" y="-38672"/>
            <a:ext cx="1270001" cy="1557805"/>
          </a:xfrm>
          <a:prstGeom prst="rect">
            <a:avLst/>
          </a:prstGeom>
          <a:solidFill>
            <a:srgbClr val="4263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2" name="Purpose"/>
          <p:cNvSpPr txBox="1"/>
          <p:nvPr/>
        </p:nvSpPr>
        <p:spPr>
          <a:xfrm>
            <a:off x="1176202" y="848255"/>
            <a:ext cx="20064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Purpose</a:t>
            </a:r>
          </a:p>
        </p:txBody>
      </p:sp>
      <p:pic>
        <p:nvPicPr>
          <p:cNvPr id="213" name="smart-home.png" descr="smart-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9643" y="47879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smart-home.png" descr="smart-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4071" y="47879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mart-home.png" descr="smart-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8500" y="47879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mart-home.png" descr="smart-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58478" y="47879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mart-home.png" descr="smart-ho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8318" y="4787900"/>
            <a:ext cx="1625601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직사각형"/>
          <p:cNvSpPr/>
          <p:nvPr/>
        </p:nvSpPr>
        <p:spPr>
          <a:xfrm>
            <a:off x="1623119" y="4241800"/>
            <a:ext cx="1838649" cy="2575541"/>
          </a:xfrm>
          <a:prstGeom prst="rect">
            <a:avLst/>
          </a:prstGeom>
          <a:solidFill>
            <a:srgbClr val="F32416">
              <a:alpha val="15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19" name="virus.png" descr="viru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7136" y="3835058"/>
            <a:ext cx="806756" cy="806756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직사각형"/>
          <p:cNvSpPr/>
          <p:nvPr/>
        </p:nvSpPr>
        <p:spPr>
          <a:xfrm>
            <a:off x="3646514" y="4231513"/>
            <a:ext cx="1838649" cy="2575541"/>
          </a:xfrm>
          <a:prstGeom prst="rect">
            <a:avLst/>
          </a:prstGeom>
          <a:solidFill>
            <a:srgbClr val="F32416">
              <a:alpha val="15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21" name="virus.png" descr="viru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68631" y="3824772"/>
            <a:ext cx="806756" cy="80675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직사각형"/>
          <p:cNvSpPr/>
          <p:nvPr/>
        </p:nvSpPr>
        <p:spPr>
          <a:xfrm>
            <a:off x="5664200" y="4232390"/>
            <a:ext cx="1838649" cy="2575542"/>
          </a:xfrm>
          <a:prstGeom prst="rect">
            <a:avLst/>
          </a:prstGeom>
          <a:solidFill>
            <a:srgbClr val="F32416">
              <a:alpha val="15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23" name="virus.png" descr="viru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9022" y="3824772"/>
            <a:ext cx="806756" cy="806756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직사각형"/>
          <p:cNvSpPr/>
          <p:nvPr/>
        </p:nvSpPr>
        <p:spPr>
          <a:xfrm>
            <a:off x="7681885" y="4241800"/>
            <a:ext cx="1838649" cy="2575541"/>
          </a:xfrm>
          <a:prstGeom prst="rect">
            <a:avLst/>
          </a:prstGeom>
          <a:solidFill>
            <a:srgbClr val="F32416">
              <a:alpha val="15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25" name="virus.png" descr="viru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67900" y="3824772"/>
            <a:ext cx="806756" cy="806756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직사각형"/>
          <p:cNvSpPr/>
          <p:nvPr/>
        </p:nvSpPr>
        <p:spPr>
          <a:xfrm>
            <a:off x="9705280" y="4241800"/>
            <a:ext cx="1838649" cy="2575541"/>
          </a:xfrm>
          <a:prstGeom prst="rect">
            <a:avLst/>
          </a:prstGeom>
          <a:solidFill>
            <a:srgbClr val="F32416">
              <a:alpha val="15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27" name="virus.png" descr="viru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21227" y="3835058"/>
            <a:ext cx="806755" cy="806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2"/>
      <p:bldP build="whole" bldLvl="1" animBg="1" rev="0" advAuto="0" spid="217" grpId="5"/>
      <p:bldP build="whole" bldLvl="1" animBg="1" rev="0" advAuto="0" spid="215" grpId="3"/>
      <p:bldP build="whole" bldLvl="1" animBg="1" rev="0" advAuto="0" spid="216" grpId="4"/>
      <p:bldP build="whole" bldLvl="1" animBg="1" rev="0" advAuto="0" spid="213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