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15" r:id="rId2"/>
    <p:sldId id="256" r:id="rId3"/>
    <p:sldId id="316" r:id="rId4"/>
    <p:sldId id="317" r:id="rId5"/>
    <p:sldId id="326" r:id="rId6"/>
    <p:sldId id="319" r:id="rId7"/>
    <p:sldId id="327" r:id="rId8"/>
    <p:sldId id="328" r:id="rId9"/>
    <p:sldId id="329" r:id="rId10"/>
    <p:sldId id="331" r:id="rId11"/>
    <p:sldId id="322" r:id="rId12"/>
    <p:sldId id="330" r:id="rId13"/>
    <p:sldId id="324" r:id="rId14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754" userDrawn="1">
          <p15:clr>
            <a:srgbClr val="A4A3A4"/>
          </p15:clr>
        </p15:guide>
        <p15:guide id="4" pos="1565" userDrawn="1">
          <p15:clr>
            <a:srgbClr val="A4A3A4"/>
          </p15:clr>
        </p15:guide>
        <p15:guide id="5" orient="horz" pos="2391" userDrawn="1">
          <p15:clr>
            <a:srgbClr val="A4A3A4"/>
          </p15:clr>
        </p15:guide>
        <p15:guide id="6" pos="1066" userDrawn="1">
          <p15:clr>
            <a:srgbClr val="A4A3A4"/>
          </p15:clr>
        </p15:guide>
        <p15:guide id="7" pos="113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3620"/>
    <a:srgbClr val="8A8787"/>
    <a:srgbClr val="C51729"/>
    <a:srgbClr val="2E5660"/>
    <a:srgbClr val="CAA884"/>
    <a:srgbClr val="794247"/>
    <a:srgbClr val="EDDFD2"/>
    <a:srgbClr val="E0A087"/>
    <a:srgbClr val="D26C53"/>
    <a:srgbClr val="341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400" autoAdjust="0"/>
  </p:normalViewPr>
  <p:slideViewPr>
    <p:cSldViewPr snapToGrid="0" showGuides="1">
      <p:cViewPr varScale="1">
        <p:scale>
          <a:sx n="110" d="100"/>
          <a:sy n="110" d="100"/>
        </p:scale>
        <p:origin x="686" y="77"/>
      </p:cViewPr>
      <p:guideLst>
        <p:guide orient="horz" pos="2754"/>
        <p:guide pos="1565"/>
        <p:guide orient="horz" pos="2391"/>
        <p:guide pos="1066"/>
        <p:guide pos="113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2C1E2-159A-463B-94CA-C7A9D3EDC25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C42C9-80A0-4808-85F6-4F6AA3D5F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16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17A46-1118-48C4-B835-495787D0934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EC5DD-2C2E-4DC7-B8E1-B2DA8D4E2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6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EC5DD-2C2E-4DC7-B8E1-B2DA8D4E2E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1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EC5DD-2C2E-4DC7-B8E1-B2DA8D4E2E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29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EC5DD-2C2E-4DC7-B8E1-B2DA8D4E2E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3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EC5DD-2C2E-4DC7-B8E1-B2DA8D4E2E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5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EC5DD-2C2E-4DC7-B8E1-B2DA8D4E2E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0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EC5DD-2C2E-4DC7-B8E1-B2DA8D4E2E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1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EC5DD-2C2E-4DC7-B8E1-B2DA8D4E2E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96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EC5DD-2C2E-4DC7-B8E1-B2DA8D4E2E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83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EC5DD-2C2E-4DC7-B8E1-B2DA8D4E2E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1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V="1">
            <a:off x="0" y="5056414"/>
            <a:ext cx="9144000" cy="87086"/>
            <a:chOff x="1239791" y="3373704"/>
            <a:chExt cx="5327375" cy="56535"/>
          </a:xfrm>
        </p:grpSpPr>
        <p:sp>
          <p:nvSpPr>
            <p:cNvPr id="3" name="矩形 2"/>
            <p:cNvSpPr/>
            <p:nvPr/>
          </p:nvSpPr>
          <p:spPr>
            <a:xfrm>
              <a:off x="1239791" y="3373704"/>
              <a:ext cx="1068443" cy="56535"/>
            </a:xfrm>
            <a:prstGeom prst="rect">
              <a:avLst/>
            </a:prstGeom>
            <a:solidFill>
              <a:srgbClr val="2E56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498723" y="3373704"/>
              <a:ext cx="1068443" cy="56535"/>
            </a:xfrm>
            <a:prstGeom prst="rect">
              <a:avLst/>
            </a:prstGeom>
            <a:solidFill>
              <a:srgbClr val="CAA8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305265" y="3373704"/>
              <a:ext cx="1068443" cy="56535"/>
            </a:xfrm>
            <a:prstGeom prst="rect">
              <a:avLst/>
            </a:prstGeom>
            <a:solidFill>
              <a:srgbClr val="61362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433247" y="3373704"/>
              <a:ext cx="1068443" cy="56535"/>
            </a:xfrm>
            <a:prstGeom prst="rect">
              <a:avLst/>
            </a:prstGeom>
            <a:solidFill>
              <a:srgbClr val="C5172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70741" y="3373704"/>
              <a:ext cx="1068443" cy="56535"/>
            </a:xfrm>
            <a:prstGeom prst="rect">
              <a:avLst/>
            </a:prstGeom>
            <a:solidFill>
              <a:srgbClr val="D8D8D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00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6" r="-57" b="17823"/>
          <a:stretch/>
        </p:blipFill>
        <p:spPr>
          <a:xfrm>
            <a:off x="-1" y="-1"/>
            <a:ext cx="9144001" cy="5143501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2" y="-1"/>
            <a:ext cx="9144001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5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3"/>
            <a:ext cx="9144000" cy="51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8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957" y="274636"/>
            <a:ext cx="2755681" cy="35598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61362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 flipV="1">
            <a:off x="0" y="5056414"/>
            <a:ext cx="9144000" cy="87086"/>
            <a:chOff x="1239791" y="3373704"/>
            <a:chExt cx="5327375" cy="56535"/>
          </a:xfrm>
        </p:grpSpPr>
        <p:sp>
          <p:nvSpPr>
            <p:cNvPr id="4" name="矩形 3"/>
            <p:cNvSpPr/>
            <p:nvPr/>
          </p:nvSpPr>
          <p:spPr>
            <a:xfrm>
              <a:off x="1239791" y="3373704"/>
              <a:ext cx="1068443" cy="56535"/>
            </a:xfrm>
            <a:prstGeom prst="rect">
              <a:avLst/>
            </a:prstGeom>
            <a:solidFill>
              <a:srgbClr val="2E56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498723" y="3373704"/>
              <a:ext cx="1068443" cy="56535"/>
            </a:xfrm>
            <a:prstGeom prst="rect">
              <a:avLst/>
            </a:prstGeom>
            <a:solidFill>
              <a:srgbClr val="CAA8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05265" y="3373704"/>
              <a:ext cx="1068443" cy="56535"/>
            </a:xfrm>
            <a:prstGeom prst="rect">
              <a:avLst/>
            </a:prstGeom>
            <a:solidFill>
              <a:srgbClr val="61362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33247" y="3373704"/>
              <a:ext cx="1068443" cy="56535"/>
            </a:xfrm>
            <a:prstGeom prst="rect">
              <a:avLst/>
            </a:prstGeom>
            <a:solidFill>
              <a:srgbClr val="C5172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370741" y="3373704"/>
              <a:ext cx="1068443" cy="56535"/>
            </a:xfrm>
            <a:prstGeom prst="rect">
              <a:avLst/>
            </a:prstGeom>
            <a:solidFill>
              <a:srgbClr val="D8D8D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0" y="148513"/>
            <a:ext cx="441434" cy="608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25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292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-2286"/>
            <a:ext cx="9144000" cy="5143500"/>
          </a:xfrm>
          <a:prstGeom prst="rect">
            <a:avLst/>
          </a:prstGeom>
          <a:solidFill>
            <a:sysClr val="windowText" lastClr="000000">
              <a:alpha val="4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27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76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77" r:id="rId3"/>
    <p:sldLayoutId id="2147483678" r:id="rId4"/>
    <p:sldLayoutId id="2147483673" r:id="rId5"/>
    <p:sldLayoutId id="2147483679" r:id="rId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>
            <a:spLocks/>
          </p:cNvSpPr>
          <p:nvPr/>
        </p:nvSpPr>
        <p:spPr bwMode="auto">
          <a:xfrm>
            <a:off x="2625055" y="438683"/>
            <a:ext cx="4018022" cy="4500475"/>
          </a:xfrm>
          <a:custGeom>
            <a:avLst/>
            <a:gdLst>
              <a:gd name="T0" fmla="*/ 266 w 470"/>
              <a:gd name="T1" fmla="*/ 516 h 526"/>
              <a:gd name="T2" fmla="*/ 204 w 470"/>
              <a:gd name="T3" fmla="*/ 516 h 526"/>
              <a:gd name="T4" fmla="*/ 31 w 470"/>
              <a:gd name="T5" fmla="*/ 416 h 526"/>
              <a:gd name="T6" fmla="*/ 0 w 470"/>
              <a:gd name="T7" fmla="*/ 362 h 526"/>
              <a:gd name="T8" fmla="*/ 0 w 470"/>
              <a:gd name="T9" fmla="*/ 163 h 526"/>
              <a:gd name="T10" fmla="*/ 31 w 470"/>
              <a:gd name="T11" fmla="*/ 109 h 526"/>
              <a:gd name="T12" fmla="*/ 204 w 470"/>
              <a:gd name="T13" fmla="*/ 10 h 526"/>
              <a:gd name="T14" fmla="*/ 266 w 470"/>
              <a:gd name="T15" fmla="*/ 10 h 526"/>
              <a:gd name="T16" fmla="*/ 439 w 470"/>
              <a:gd name="T17" fmla="*/ 109 h 526"/>
              <a:gd name="T18" fmla="*/ 470 w 470"/>
              <a:gd name="T19" fmla="*/ 163 h 526"/>
              <a:gd name="T20" fmla="*/ 470 w 470"/>
              <a:gd name="T21" fmla="*/ 362 h 526"/>
              <a:gd name="T22" fmla="*/ 439 w 470"/>
              <a:gd name="T23" fmla="*/ 416 h 526"/>
              <a:gd name="T24" fmla="*/ 266 w 470"/>
              <a:gd name="T25" fmla="*/ 51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0" h="526">
                <a:moveTo>
                  <a:pt x="266" y="516"/>
                </a:moveTo>
                <a:cubicBezTo>
                  <a:pt x="249" y="526"/>
                  <a:pt x="221" y="526"/>
                  <a:pt x="204" y="516"/>
                </a:cubicBezTo>
                <a:cubicBezTo>
                  <a:pt x="31" y="416"/>
                  <a:pt x="31" y="416"/>
                  <a:pt x="31" y="416"/>
                </a:cubicBezTo>
                <a:cubicBezTo>
                  <a:pt x="14" y="406"/>
                  <a:pt x="0" y="382"/>
                  <a:pt x="0" y="362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43"/>
                  <a:pt x="14" y="119"/>
                  <a:pt x="31" y="109"/>
                </a:cubicBezTo>
                <a:cubicBezTo>
                  <a:pt x="204" y="10"/>
                  <a:pt x="204" y="10"/>
                  <a:pt x="204" y="10"/>
                </a:cubicBezTo>
                <a:cubicBezTo>
                  <a:pt x="221" y="0"/>
                  <a:pt x="249" y="0"/>
                  <a:pt x="266" y="10"/>
                </a:cubicBezTo>
                <a:cubicBezTo>
                  <a:pt x="439" y="109"/>
                  <a:pt x="439" y="109"/>
                  <a:pt x="439" y="109"/>
                </a:cubicBezTo>
                <a:cubicBezTo>
                  <a:pt x="456" y="119"/>
                  <a:pt x="470" y="143"/>
                  <a:pt x="470" y="163"/>
                </a:cubicBezTo>
                <a:cubicBezTo>
                  <a:pt x="470" y="362"/>
                  <a:pt x="470" y="362"/>
                  <a:pt x="470" y="362"/>
                </a:cubicBezTo>
                <a:cubicBezTo>
                  <a:pt x="470" y="382"/>
                  <a:pt x="456" y="406"/>
                  <a:pt x="439" y="416"/>
                </a:cubicBezTo>
                <a:lnTo>
                  <a:pt x="266" y="51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7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 sz="1800" kern="0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2757547" y="587084"/>
            <a:ext cx="3753039" cy="4203674"/>
          </a:xfrm>
          <a:custGeom>
            <a:avLst/>
            <a:gdLst>
              <a:gd name="T0" fmla="*/ 266 w 470"/>
              <a:gd name="T1" fmla="*/ 516 h 526"/>
              <a:gd name="T2" fmla="*/ 204 w 470"/>
              <a:gd name="T3" fmla="*/ 516 h 526"/>
              <a:gd name="T4" fmla="*/ 31 w 470"/>
              <a:gd name="T5" fmla="*/ 416 h 526"/>
              <a:gd name="T6" fmla="*/ 0 w 470"/>
              <a:gd name="T7" fmla="*/ 362 h 526"/>
              <a:gd name="T8" fmla="*/ 0 w 470"/>
              <a:gd name="T9" fmla="*/ 163 h 526"/>
              <a:gd name="T10" fmla="*/ 31 w 470"/>
              <a:gd name="T11" fmla="*/ 109 h 526"/>
              <a:gd name="T12" fmla="*/ 204 w 470"/>
              <a:gd name="T13" fmla="*/ 10 h 526"/>
              <a:gd name="T14" fmla="*/ 266 w 470"/>
              <a:gd name="T15" fmla="*/ 10 h 526"/>
              <a:gd name="T16" fmla="*/ 439 w 470"/>
              <a:gd name="T17" fmla="*/ 109 h 526"/>
              <a:gd name="T18" fmla="*/ 470 w 470"/>
              <a:gd name="T19" fmla="*/ 163 h 526"/>
              <a:gd name="T20" fmla="*/ 470 w 470"/>
              <a:gd name="T21" fmla="*/ 362 h 526"/>
              <a:gd name="T22" fmla="*/ 439 w 470"/>
              <a:gd name="T23" fmla="*/ 416 h 526"/>
              <a:gd name="T24" fmla="*/ 266 w 470"/>
              <a:gd name="T25" fmla="*/ 51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0" h="526">
                <a:moveTo>
                  <a:pt x="266" y="516"/>
                </a:moveTo>
                <a:cubicBezTo>
                  <a:pt x="249" y="526"/>
                  <a:pt x="221" y="526"/>
                  <a:pt x="204" y="516"/>
                </a:cubicBezTo>
                <a:cubicBezTo>
                  <a:pt x="31" y="416"/>
                  <a:pt x="31" y="416"/>
                  <a:pt x="31" y="416"/>
                </a:cubicBezTo>
                <a:cubicBezTo>
                  <a:pt x="14" y="406"/>
                  <a:pt x="0" y="382"/>
                  <a:pt x="0" y="362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43"/>
                  <a:pt x="14" y="119"/>
                  <a:pt x="31" y="109"/>
                </a:cubicBezTo>
                <a:cubicBezTo>
                  <a:pt x="204" y="10"/>
                  <a:pt x="204" y="10"/>
                  <a:pt x="204" y="10"/>
                </a:cubicBezTo>
                <a:cubicBezTo>
                  <a:pt x="221" y="0"/>
                  <a:pt x="249" y="0"/>
                  <a:pt x="266" y="10"/>
                </a:cubicBezTo>
                <a:cubicBezTo>
                  <a:pt x="439" y="109"/>
                  <a:pt x="439" y="109"/>
                  <a:pt x="439" y="109"/>
                </a:cubicBezTo>
                <a:cubicBezTo>
                  <a:pt x="456" y="119"/>
                  <a:pt x="470" y="143"/>
                  <a:pt x="470" y="163"/>
                </a:cubicBezTo>
                <a:cubicBezTo>
                  <a:pt x="470" y="362"/>
                  <a:pt x="470" y="362"/>
                  <a:pt x="470" y="362"/>
                </a:cubicBezTo>
                <a:cubicBezTo>
                  <a:pt x="470" y="382"/>
                  <a:pt x="456" y="406"/>
                  <a:pt x="439" y="416"/>
                </a:cubicBezTo>
                <a:lnTo>
                  <a:pt x="266" y="516"/>
                </a:lnTo>
                <a:close/>
              </a:path>
            </a:pathLst>
          </a:custGeom>
          <a:solidFill>
            <a:srgbClr val="C51729"/>
          </a:solidFill>
          <a:ln w="317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 sz="1800" kern="0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45501" y="2005510"/>
            <a:ext cx="4018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TW" altLang="en-US" sz="4000" b="1" dirty="0" smtClean="0">
                <a:solidFill>
                  <a:prstClr val="white"/>
                </a:solidFill>
                <a:latin typeface="+mj-lt"/>
                <a:ea typeface="方正兰亭超细黑简体" panose="02000000000000000000" pitchFamily="2" charset="-122"/>
                <a:cs typeface="Arial" panose="020B0604020202020204" pitchFamily="34" charset="0"/>
              </a:rPr>
              <a:t>信用卡違約分析</a:t>
            </a:r>
            <a:endParaRPr lang="zh-CN" altLang="en-US" sz="4000" b="1" dirty="0" smtClean="0">
              <a:solidFill>
                <a:prstClr val="white"/>
              </a:solidFill>
              <a:latin typeface="+mj-lt"/>
              <a:ea typeface="方正兰亭超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28668" y="2708334"/>
            <a:ext cx="265168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方正兰亭黑_GBK"/>
              </a:defRPr>
            </a:lvl1pPr>
          </a:lstStyle>
          <a:p>
            <a:pPr algn="ctr"/>
            <a:r>
              <a:rPr lang="zh-TW" altLang="en-US" sz="1600" dirty="0" smtClean="0">
                <a:effectLst/>
                <a:latin typeface="+mj-lt"/>
              </a:rPr>
              <a:t>統計碩一 </a:t>
            </a:r>
            <a:r>
              <a:rPr lang="en-US" altLang="zh-TW" sz="1600" dirty="0" smtClean="0">
                <a:effectLst/>
                <a:latin typeface="+mj-lt"/>
              </a:rPr>
              <a:t>107354020</a:t>
            </a:r>
            <a:r>
              <a:rPr lang="zh-TW" altLang="en-US" sz="1600" dirty="0" smtClean="0">
                <a:effectLst/>
                <a:latin typeface="+mj-lt"/>
              </a:rPr>
              <a:t> 柯百翼</a:t>
            </a:r>
            <a:endParaRPr lang="zh-CN" altLang="en-US" sz="1600" dirty="0">
              <a:effectLst/>
              <a:latin typeface="+mj-lt"/>
            </a:endParaRPr>
          </a:p>
        </p:txBody>
      </p:sp>
      <p:grpSp>
        <p:nvGrpSpPr>
          <p:cNvPr id="21" name="组合 20"/>
          <p:cNvGrpSpPr/>
          <p:nvPr/>
        </p:nvGrpSpPr>
        <p:grpSpPr>
          <a:xfrm flipV="1">
            <a:off x="3442766" y="2662615"/>
            <a:ext cx="2382600" cy="45719"/>
            <a:chOff x="1239791" y="3373704"/>
            <a:chExt cx="5327375" cy="56535"/>
          </a:xfrm>
        </p:grpSpPr>
        <p:sp>
          <p:nvSpPr>
            <p:cNvPr id="22" name="矩形 21"/>
            <p:cNvSpPr/>
            <p:nvPr/>
          </p:nvSpPr>
          <p:spPr>
            <a:xfrm>
              <a:off x="1239791" y="3373704"/>
              <a:ext cx="1068443" cy="56535"/>
            </a:xfrm>
            <a:prstGeom prst="rect">
              <a:avLst/>
            </a:prstGeom>
            <a:solidFill>
              <a:srgbClr val="2E56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498723" y="3373704"/>
              <a:ext cx="1068443" cy="56535"/>
            </a:xfrm>
            <a:prstGeom prst="rect">
              <a:avLst/>
            </a:prstGeom>
            <a:solidFill>
              <a:srgbClr val="CAA8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305265" y="3373704"/>
              <a:ext cx="1068443" cy="56535"/>
            </a:xfrm>
            <a:prstGeom prst="rect">
              <a:avLst/>
            </a:prstGeom>
            <a:solidFill>
              <a:srgbClr val="61362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433247" y="3373704"/>
              <a:ext cx="1068443" cy="565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370741" y="3373704"/>
              <a:ext cx="1068443" cy="56535"/>
            </a:xfrm>
            <a:prstGeom prst="rect">
              <a:avLst/>
            </a:prstGeom>
            <a:solidFill>
              <a:srgbClr val="D8D8D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23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程式內容</a:t>
            </a:r>
            <a:r>
              <a:rPr lang="en-US" altLang="zh-TW" dirty="0" smtClean="0"/>
              <a:t>(R</a:t>
            </a:r>
            <a:r>
              <a:rPr lang="zh-TW" altLang="en-US" dirty="0" smtClean="0"/>
              <a:t> </a:t>
            </a:r>
            <a:r>
              <a:rPr lang="en-US" altLang="zh-TW" dirty="0" smtClean="0"/>
              <a:t>ROC curve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0957" y="630619"/>
            <a:ext cx="619855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X2$DPNM &lt;- factor(X2$DPNM,</a:t>
            </a:r>
          </a:p>
          <a:p>
            <a:r>
              <a:rPr lang="en-US" altLang="zh-TW" sz="1200" dirty="0"/>
              <a:t>                  levels = c(0,1),</a:t>
            </a:r>
          </a:p>
          <a:p>
            <a:r>
              <a:rPr lang="en-US" altLang="zh-TW" sz="1200" dirty="0"/>
              <a:t>                  labels = c("NO","YES"))</a:t>
            </a:r>
          </a:p>
          <a:p>
            <a:r>
              <a:rPr lang="en-US" altLang="zh-TW" sz="1200" dirty="0"/>
              <a:t>result &lt;- predict(</a:t>
            </a:r>
            <a:r>
              <a:rPr lang="en-US" altLang="zh-TW" sz="1200" dirty="0" err="1"/>
              <a:t>mylogit</a:t>
            </a:r>
            <a:r>
              <a:rPr lang="en-US" altLang="zh-TW" sz="1200" dirty="0"/>
              <a:t> , </a:t>
            </a:r>
            <a:r>
              <a:rPr lang="en-US" altLang="zh-TW" sz="1200" dirty="0" err="1"/>
              <a:t>newdata</a:t>
            </a:r>
            <a:r>
              <a:rPr lang="en-US" altLang="zh-TW" sz="1200" dirty="0"/>
              <a:t> = X2 , type = "response")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pred</a:t>
            </a:r>
            <a:r>
              <a:rPr lang="en-US" altLang="zh-TW" sz="1200" dirty="0"/>
              <a:t> &lt;- prediction(result ,X2$DPNM)</a:t>
            </a:r>
          </a:p>
          <a:p>
            <a:r>
              <a:rPr lang="en-US" altLang="zh-TW" sz="1200" dirty="0"/>
              <a:t>perf &lt;- performance(</a:t>
            </a:r>
            <a:r>
              <a:rPr lang="en-US" altLang="zh-TW" sz="1200" dirty="0" err="1"/>
              <a:t>pred</a:t>
            </a:r>
            <a:r>
              <a:rPr lang="en-US" altLang="zh-TW" sz="1200" dirty="0"/>
              <a:t> , measure = "</a:t>
            </a:r>
            <a:r>
              <a:rPr lang="en-US" altLang="zh-TW" sz="1200" dirty="0" err="1"/>
              <a:t>tpr</a:t>
            </a:r>
            <a:r>
              <a:rPr lang="en-US" altLang="zh-TW" sz="1200" dirty="0"/>
              <a:t>" , </a:t>
            </a:r>
            <a:r>
              <a:rPr lang="en-US" altLang="zh-TW" sz="1200" dirty="0" err="1"/>
              <a:t>x.measure</a:t>
            </a:r>
            <a:r>
              <a:rPr lang="en-US" altLang="zh-TW" sz="1200" dirty="0"/>
              <a:t> = "</a:t>
            </a:r>
            <a:r>
              <a:rPr lang="en-US" altLang="zh-TW" sz="1200" dirty="0" err="1"/>
              <a:t>fpr</a:t>
            </a:r>
            <a:r>
              <a:rPr lang="en-US" altLang="zh-TW" sz="1200" dirty="0"/>
              <a:t>")</a:t>
            </a:r>
          </a:p>
          <a:p>
            <a:r>
              <a:rPr lang="en-US" altLang="zh-TW" sz="1200" dirty="0" err="1"/>
              <a:t>auc</a:t>
            </a:r>
            <a:r>
              <a:rPr lang="en-US" altLang="zh-TW" sz="1200" dirty="0"/>
              <a:t> &lt;- performance(</a:t>
            </a:r>
            <a:r>
              <a:rPr lang="en-US" altLang="zh-TW" sz="1200" dirty="0" err="1"/>
              <a:t>pred</a:t>
            </a:r>
            <a:r>
              <a:rPr lang="en-US" altLang="zh-TW" sz="1200" dirty="0"/>
              <a:t> , "</a:t>
            </a:r>
            <a:r>
              <a:rPr lang="en-US" altLang="zh-TW" sz="1200" dirty="0" err="1"/>
              <a:t>auc</a:t>
            </a:r>
            <a:r>
              <a:rPr lang="en-US" altLang="zh-TW" sz="1200" dirty="0"/>
              <a:t>")</a:t>
            </a:r>
          </a:p>
          <a:p>
            <a:r>
              <a:rPr lang="en-US" altLang="zh-TW" sz="1200" dirty="0"/>
              <a:t>plot(</a:t>
            </a:r>
            <a:r>
              <a:rPr lang="en-US" altLang="zh-TW" sz="1200" dirty="0" err="1"/>
              <a:t>perf,col</a:t>
            </a:r>
            <a:r>
              <a:rPr lang="en-US" altLang="zh-TW" sz="1200" dirty="0"/>
              <a:t>=2,lwd=2,main="ROC Curve for </a:t>
            </a:r>
            <a:r>
              <a:rPr lang="en-US" altLang="zh-TW" sz="1200" dirty="0" err="1"/>
              <a:t>defailt</a:t>
            </a:r>
            <a:r>
              <a:rPr lang="en-US" altLang="zh-TW" sz="1200" dirty="0"/>
              <a:t> of credit card clients" , </a:t>
            </a:r>
            <a:r>
              <a:rPr lang="en-US" altLang="zh-TW" sz="1200" dirty="0" err="1"/>
              <a:t>xlab</a:t>
            </a:r>
            <a:r>
              <a:rPr lang="en-US" altLang="zh-TW" sz="1200" dirty="0"/>
              <a:t> = "</a:t>
            </a:r>
            <a:r>
              <a:rPr lang="en-US" altLang="zh-TW" sz="1200" dirty="0" err="1"/>
              <a:t>Specitivity</a:t>
            </a:r>
            <a:r>
              <a:rPr lang="en-US" altLang="zh-TW" sz="1200" dirty="0"/>
              <a:t>(FPR)"</a:t>
            </a:r>
          </a:p>
          <a:p>
            <a:r>
              <a:rPr lang="en-US" altLang="zh-TW" sz="1200" dirty="0"/>
              <a:t>     , </a:t>
            </a:r>
            <a:r>
              <a:rPr lang="en-US" altLang="zh-TW" sz="1200" dirty="0" err="1"/>
              <a:t>ylab</a:t>
            </a:r>
            <a:r>
              <a:rPr lang="en-US" altLang="zh-TW" sz="1200" dirty="0"/>
              <a:t> = "Sensitivity(TPR)")</a:t>
            </a:r>
          </a:p>
          <a:p>
            <a:r>
              <a:rPr lang="en-US" altLang="zh-TW" sz="1200" dirty="0" err="1"/>
              <a:t>abline</a:t>
            </a:r>
            <a:r>
              <a:rPr lang="en-US" altLang="zh-TW" sz="1200" dirty="0"/>
              <a:t>(0,1)</a:t>
            </a:r>
            <a:endParaRPr lang="zh-TW" altLang="en-US" sz="1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804" y="2334491"/>
            <a:ext cx="2403747" cy="2641537"/>
          </a:xfrm>
          <a:prstGeom prst="rect">
            <a:avLst/>
          </a:prstGeom>
        </p:spPr>
      </p:pic>
      <p:cxnSp>
        <p:nvCxnSpPr>
          <p:cNvPr id="7" name="肘形接點 6"/>
          <p:cNvCxnSpPr/>
          <p:nvPr/>
        </p:nvCxnSpPr>
        <p:spPr>
          <a:xfrm>
            <a:off x="2403764" y="2424545"/>
            <a:ext cx="1392381" cy="1309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6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189728" y="0"/>
            <a:ext cx="4946088" cy="5143500"/>
          </a:xfrm>
          <a:custGeom>
            <a:avLst/>
            <a:gdLst>
              <a:gd name="connsiteX0" fmla="*/ 0 w 4946088"/>
              <a:gd name="connsiteY0" fmla="*/ 0 h 5143500"/>
              <a:gd name="connsiteX1" fmla="*/ 4215806 w 4946088"/>
              <a:gd name="connsiteY1" fmla="*/ 0 h 5143500"/>
              <a:gd name="connsiteX2" fmla="*/ 4351420 w 4946088"/>
              <a:gd name="connsiteY2" fmla="*/ 223229 h 5143500"/>
              <a:gd name="connsiteX3" fmla="*/ 4946088 w 4946088"/>
              <a:gd name="connsiteY3" fmla="*/ 2571750 h 5143500"/>
              <a:gd name="connsiteX4" fmla="*/ 4232783 w 4946088"/>
              <a:gd name="connsiteY4" fmla="*/ 5126602 h 5143500"/>
              <a:gd name="connsiteX5" fmla="*/ 4221950 w 4946088"/>
              <a:gd name="connsiteY5" fmla="*/ 5143500 h 5143500"/>
              <a:gd name="connsiteX6" fmla="*/ 0 w 4946088"/>
              <a:gd name="connsiteY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6088" h="5143500">
                <a:moveTo>
                  <a:pt x="0" y="0"/>
                </a:moveTo>
                <a:lnTo>
                  <a:pt x="4215806" y="0"/>
                </a:lnTo>
                <a:lnTo>
                  <a:pt x="4351420" y="223229"/>
                </a:lnTo>
                <a:cubicBezTo>
                  <a:pt x="4730667" y="921358"/>
                  <a:pt x="4946088" y="1721397"/>
                  <a:pt x="4946088" y="2571750"/>
                </a:cubicBezTo>
                <a:cubicBezTo>
                  <a:pt x="4946088" y="3507139"/>
                  <a:pt x="4685429" y="4381648"/>
                  <a:pt x="4232783" y="5126602"/>
                </a:cubicBezTo>
                <a:lnTo>
                  <a:pt x="422195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-19045" y="0"/>
            <a:ext cx="4946088" cy="5143500"/>
          </a:xfrm>
          <a:custGeom>
            <a:avLst/>
            <a:gdLst>
              <a:gd name="connsiteX0" fmla="*/ 0 w 4946088"/>
              <a:gd name="connsiteY0" fmla="*/ 0 h 5143500"/>
              <a:gd name="connsiteX1" fmla="*/ 4215806 w 4946088"/>
              <a:gd name="connsiteY1" fmla="*/ 0 h 5143500"/>
              <a:gd name="connsiteX2" fmla="*/ 4351420 w 4946088"/>
              <a:gd name="connsiteY2" fmla="*/ 223229 h 5143500"/>
              <a:gd name="connsiteX3" fmla="*/ 4946088 w 4946088"/>
              <a:gd name="connsiteY3" fmla="*/ 2571750 h 5143500"/>
              <a:gd name="connsiteX4" fmla="*/ 4232783 w 4946088"/>
              <a:gd name="connsiteY4" fmla="*/ 5126602 h 5143500"/>
              <a:gd name="connsiteX5" fmla="*/ 4221950 w 4946088"/>
              <a:gd name="connsiteY5" fmla="*/ 5143500 h 5143500"/>
              <a:gd name="connsiteX6" fmla="*/ 0 w 4946088"/>
              <a:gd name="connsiteY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6088" h="5143500">
                <a:moveTo>
                  <a:pt x="0" y="0"/>
                </a:moveTo>
                <a:lnTo>
                  <a:pt x="4215806" y="0"/>
                </a:lnTo>
                <a:lnTo>
                  <a:pt x="4351420" y="223229"/>
                </a:lnTo>
                <a:cubicBezTo>
                  <a:pt x="4730667" y="921358"/>
                  <a:pt x="4946088" y="1721397"/>
                  <a:pt x="4946088" y="2571750"/>
                </a:cubicBezTo>
                <a:cubicBezTo>
                  <a:pt x="4946088" y="3507139"/>
                  <a:pt x="4685429" y="4381648"/>
                  <a:pt x="4232783" y="5126602"/>
                </a:cubicBezTo>
                <a:lnTo>
                  <a:pt x="422195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4"/>
          <p:cNvSpPr txBox="1">
            <a:spLocks noChangeArrowheads="1"/>
          </p:cNvSpPr>
          <p:nvPr/>
        </p:nvSpPr>
        <p:spPr bwMode="auto">
          <a:xfrm>
            <a:off x="412705" y="2048530"/>
            <a:ext cx="21146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 Light"/>
                <a:ea typeface="微软雅黑 Light"/>
              </a:rPr>
              <a:t>04.</a:t>
            </a:r>
            <a:r>
              <a:rPr lang="zh-TW" altLang="en-US" sz="2800" b="1" dirty="0" smtClean="0">
                <a:solidFill>
                  <a:prstClr val="white"/>
                </a:solidFill>
                <a:latin typeface="微软雅黑 Light"/>
                <a:ea typeface="微软雅黑 Light"/>
              </a:rPr>
              <a:t>資料來源</a:t>
            </a:r>
            <a:endParaRPr lang="en-US" altLang="zh-CN" sz="2800" b="1" dirty="0" smtClean="0">
              <a:solidFill>
                <a:prstClr val="white"/>
              </a:solidFill>
              <a:latin typeface="微软雅黑 Light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28669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0.4</a:t>
            </a:r>
            <a:r>
              <a:rPr lang="zh-TW" altLang="en-US" dirty="0" smtClean="0"/>
              <a:t>資料來源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UCI</a:t>
            </a:r>
            <a:endParaRPr lang="zh-CN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315"/>
            <a:ext cx="9144000" cy="317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3315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396440" y="655511"/>
            <a:ext cx="6618008" cy="40599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692275" y="812253"/>
            <a:ext cx="6169772" cy="3722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439598" y="1926071"/>
            <a:ext cx="45316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3400" b="1" smtClean="0">
                <a:solidFill>
                  <a:prstClr val="white"/>
                </a:solidFill>
                <a:latin typeface="+mj-lt"/>
                <a:ea typeface="方正兰亭超细黑简体" panose="02000000000000000000" pitchFamily="2" charset="-122"/>
                <a:cs typeface="Arial" panose="020B0604020202020204" pitchFamily="34" charset="0"/>
              </a:rPr>
              <a:t>Thank You For Watching</a:t>
            </a:r>
            <a:endParaRPr lang="zh-CN" altLang="en-US" sz="3400" b="1" smtClean="0">
              <a:solidFill>
                <a:prstClr val="white"/>
              </a:solidFill>
              <a:latin typeface="+mj-lt"/>
              <a:ea typeface="方正兰亭超细黑简体" panose="02000000000000000000" pitchFamily="2" charset="-122"/>
              <a:cs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 flipV="1">
            <a:off x="2639418" y="2506935"/>
            <a:ext cx="4132050" cy="45719"/>
            <a:chOff x="1239791" y="3373704"/>
            <a:chExt cx="5327375" cy="56535"/>
          </a:xfrm>
        </p:grpSpPr>
        <p:sp>
          <p:nvSpPr>
            <p:cNvPr id="32" name="矩形 31"/>
            <p:cNvSpPr/>
            <p:nvPr/>
          </p:nvSpPr>
          <p:spPr>
            <a:xfrm>
              <a:off x="1239791" y="3373704"/>
              <a:ext cx="1068443" cy="56535"/>
            </a:xfrm>
            <a:prstGeom prst="rect">
              <a:avLst/>
            </a:prstGeom>
            <a:solidFill>
              <a:srgbClr val="2E56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498723" y="3373704"/>
              <a:ext cx="1068443" cy="56535"/>
            </a:xfrm>
            <a:prstGeom prst="rect">
              <a:avLst/>
            </a:prstGeom>
            <a:solidFill>
              <a:srgbClr val="CAA8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305265" y="3373704"/>
              <a:ext cx="1068443" cy="56535"/>
            </a:xfrm>
            <a:prstGeom prst="rect">
              <a:avLst/>
            </a:prstGeom>
            <a:solidFill>
              <a:srgbClr val="61362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433247" y="3373704"/>
              <a:ext cx="1068443" cy="565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370741" y="3373704"/>
              <a:ext cx="1068443" cy="56535"/>
            </a:xfrm>
            <a:prstGeom prst="rect">
              <a:avLst/>
            </a:prstGeom>
            <a:solidFill>
              <a:srgbClr val="D8D8D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18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83226" y="308732"/>
            <a:ext cx="8577548" cy="455284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8075" y="506546"/>
            <a:ext cx="8227851" cy="417846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7"/>
          <p:cNvSpPr txBox="1">
            <a:spLocks noChangeArrowheads="1"/>
          </p:cNvSpPr>
          <p:nvPr/>
        </p:nvSpPr>
        <p:spPr bwMode="auto">
          <a:xfrm>
            <a:off x="4555082" y="1574027"/>
            <a:ext cx="1574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變數介紹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4555082" y="2273099"/>
            <a:ext cx="1574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程式分析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4555082" y="3017735"/>
            <a:ext cx="1574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資料來源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8033" y="1791684"/>
            <a:ext cx="1481496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方正兰亭黑_GBK"/>
              </a:defRPr>
            </a:lvl1pPr>
          </a:lstStyle>
          <a:p>
            <a:r>
              <a:rPr lang="zh-CN" altLang="en-US" b="1">
                <a:effectLst/>
                <a:latin typeface="+mn-ea"/>
                <a:ea typeface="+mn-ea"/>
              </a:rPr>
              <a:t>目 录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65677" y="2585152"/>
            <a:ext cx="101950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50063" y="2571750"/>
            <a:ext cx="2214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smtClean="0">
                <a:solidFill>
                  <a:prstClr val="white"/>
                </a:solidFill>
                <a:latin typeface="+mj-lt"/>
                <a:ea typeface="+mj-ea"/>
              </a:rPr>
              <a:t>CONTENTS</a:t>
            </a:r>
            <a:endParaRPr lang="zh-CN" altLang="en-US" sz="160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717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53490"/>
            <a:ext cx="3269673" cy="955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4"/>
          <p:cNvSpPr txBox="1">
            <a:spLocks noChangeArrowheads="1"/>
          </p:cNvSpPr>
          <p:nvPr/>
        </p:nvSpPr>
        <p:spPr bwMode="auto">
          <a:xfrm>
            <a:off x="395288" y="2198437"/>
            <a:ext cx="2045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prstClr val="white"/>
                </a:solidFill>
                <a:latin typeface="+mn-ea"/>
                <a:ea typeface="+mn-ea"/>
              </a:rPr>
              <a:t>01.</a:t>
            </a:r>
            <a:r>
              <a:rPr lang="zh-TW" altLang="en-US" sz="2800" b="1" dirty="0" smtClean="0">
                <a:solidFill>
                  <a:prstClr val="white"/>
                </a:solidFill>
                <a:latin typeface="+mn-ea"/>
                <a:ea typeface="+mn-ea"/>
              </a:rPr>
              <a:t>變數</a:t>
            </a:r>
            <a:r>
              <a:rPr lang="zh-TW" altLang="en-US" sz="2800" b="1" dirty="0">
                <a:solidFill>
                  <a:prstClr val="white"/>
                </a:solidFill>
                <a:latin typeface="+mn-ea"/>
                <a:ea typeface="+mn-ea"/>
              </a:rPr>
              <a:t>介紹</a:t>
            </a:r>
            <a:endParaRPr lang="en-US" altLang="zh-CN" sz="2800" b="1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84176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67"/>
          <p:cNvSpPr/>
          <p:nvPr/>
        </p:nvSpPr>
        <p:spPr>
          <a:xfrm>
            <a:off x="2118539" y="2808021"/>
            <a:ext cx="572282" cy="597314"/>
          </a:xfrm>
          <a:prstGeom prst="ellipse">
            <a:avLst/>
          </a:prstGeom>
          <a:solidFill>
            <a:srgbClr val="C51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flipV="1">
            <a:off x="0" y="5056414"/>
            <a:ext cx="9144000" cy="87086"/>
            <a:chOff x="1239791" y="3373704"/>
            <a:chExt cx="5327375" cy="56535"/>
          </a:xfrm>
        </p:grpSpPr>
        <p:sp>
          <p:nvSpPr>
            <p:cNvPr id="8" name="矩形 7"/>
            <p:cNvSpPr/>
            <p:nvPr/>
          </p:nvSpPr>
          <p:spPr>
            <a:xfrm>
              <a:off x="1239791" y="3373704"/>
              <a:ext cx="1068443" cy="56535"/>
            </a:xfrm>
            <a:prstGeom prst="rect">
              <a:avLst/>
            </a:prstGeom>
            <a:solidFill>
              <a:srgbClr val="2E56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498723" y="3373704"/>
              <a:ext cx="1068443" cy="56535"/>
            </a:xfrm>
            <a:prstGeom prst="rect">
              <a:avLst/>
            </a:prstGeom>
            <a:solidFill>
              <a:srgbClr val="CAA8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305265" y="3373704"/>
              <a:ext cx="1068443" cy="56535"/>
            </a:xfrm>
            <a:prstGeom prst="rect">
              <a:avLst/>
            </a:prstGeom>
            <a:solidFill>
              <a:srgbClr val="61362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33247" y="3373704"/>
              <a:ext cx="1068443" cy="56535"/>
            </a:xfrm>
            <a:prstGeom prst="rect">
              <a:avLst/>
            </a:prstGeom>
            <a:solidFill>
              <a:srgbClr val="C5172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370741" y="3373704"/>
              <a:ext cx="1068443" cy="56535"/>
            </a:xfrm>
            <a:prstGeom prst="rect">
              <a:avLst/>
            </a:prstGeom>
            <a:solidFill>
              <a:srgbClr val="D8D8D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TW" altLang="en-US" dirty="0" smtClean="0"/>
              <a:t>解釋變數介紹</a:t>
            </a:r>
            <a:endParaRPr lang="zh-CN" altLang="en-US" dirty="0"/>
          </a:p>
        </p:txBody>
      </p:sp>
      <p:sp>
        <p:nvSpPr>
          <p:cNvPr id="59" name="Freeform 12"/>
          <p:cNvSpPr>
            <a:spLocks noEditPoints="1"/>
          </p:cNvSpPr>
          <p:nvPr/>
        </p:nvSpPr>
        <p:spPr bwMode="auto">
          <a:xfrm>
            <a:off x="2060258" y="1602967"/>
            <a:ext cx="1096955" cy="1077891"/>
          </a:xfrm>
          <a:custGeom>
            <a:avLst/>
            <a:gdLst>
              <a:gd name="T0" fmla="*/ 314 w 316"/>
              <a:gd name="T1" fmla="*/ 137 h 310"/>
              <a:gd name="T2" fmla="*/ 274 w 316"/>
              <a:gd name="T3" fmla="*/ 101 h 310"/>
              <a:gd name="T4" fmla="*/ 296 w 316"/>
              <a:gd name="T5" fmla="*/ 78 h 310"/>
              <a:gd name="T6" fmla="*/ 274 w 316"/>
              <a:gd name="T7" fmla="*/ 49 h 310"/>
              <a:gd name="T8" fmla="*/ 220 w 316"/>
              <a:gd name="T9" fmla="*/ 43 h 310"/>
              <a:gd name="T10" fmla="*/ 224 w 316"/>
              <a:gd name="T11" fmla="*/ 12 h 310"/>
              <a:gd name="T12" fmla="*/ 191 w 316"/>
              <a:gd name="T13" fmla="*/ 1 h 310"/>
              <a:gd name="T14" fmla="*/ 143 w 316"/>
              <a:gd name="T15" fmla="*/ 28 h 310"/>
              <a:gd name="T16" fmla="*/ 128 w 316"/>
              <a:gd name="T17" fmla="*/ 0 h 310"/>
              <a:gd name="T18" fmla="*/ 94 w 316"/>
              <a:gd name="T19" fmla="*/ 11 h 310"/>
              <a:gd name="T20" fmla="*/ 71 w 316"/>
              <a:gd name="T21" fmla="*/ 61 h 310"/>
              <a:gd name="T22" fmla="*/ 43 w 316"/>
              <a:gd name="T23" fmla="*/ 47 h 310"/>
              <a:gd name="T24" fmla="*/ 22 w 316"/>
              <a:gd name="T25" fmla="*/ 77 h 310"/>
              <a:gd name="T26" fmla="*/ 33 w 316"/>
              <a:gd name="T27" fmla="*/ 130 h 310"/>
              <a:gd name="T28" fmla="*/ 2 w 316"/>
              <a:gd name="T29" fmla="*/ 136 h 310"/>
              <a:gd name="T30" fmla="*/ 1 w 316"/>
              <a:gd name="T31" fmla="*/ 172 h 310"/>
              <a:gd name="T32" fmla="*/ 32 w 316"/>
              <a:gd name="T33" fmla="*/ 179 h 310"/>
              <a:gd name="T34" fmla="*/ 21 w 316"/>
              <a:gd name="T35" fmla="*/ 232 h 310"/>
              <a:gd name="T36" fmla="*/ 42 w 316"/>
              <a:gd name="T37" fmla="*/ 261 h 310"/>
              <a:gd name="T38" fmla="*/ 70 w 316"/>
              <a:gd name="T39" fmla="*/ 248 h 310"/>
              <a:gd name="T40" fmla="*/ 92 w 316"/>
              <a:gd name="T41" fmla="*/ 298 h 310"/>
              <a:gd name="T42" fmla="*/ 126 w 316"/>
              <a:gd name="T43" fmla="*/ 309 h 310"/>
              <a:gd name="T44" fmla="*/ 142 w 316"/>
              <a:gd name="T45" fmla="*/ 282 h 310"/>
              <a:gd name="T46" fmla="*/ 189 w 316"/>
              <a:gd name="T47" fmla="*/ 309 h 310"/>
              <a:gd name="T48" fmla="*/ 223 w 316"/>
              <a:gd name="T49" fmla="*/ 299 h 310"/>
              <a:gd name="T50" fmla="*/ 220 w 316"/>
              <a:gd name="T51" fmla="*/ 267 h 310"/>
              <a:gd name="T52" fmla="*/ 274 w 316"/>
              <a:gd name="T53" fmla="*/ 261 h 310"/>
              <a:gd name="T54" fmla="*/ 295 w 316"/>
              <a:gd name="T55" fmla="*/ 233 h 310"/>
              <a:gd name="T56" fmla="*/ 274 w 316"/>
              <a:gd name="T57" fmla="*/ 209 h 310"/>
              <a:gd name="T58" fmla="*/ 314 w 316"/>
              <a:gd name="T59" fmla="*/ 173 h 310"/>
              <a:gd name="T60" fmla="*/ 316 w 316"/>
              <a:gd name="T61" fmla="*/ 155 h 310"/>
              <a:gd name="T62" fmla="*/ 158 w 316"/>
              <a:gd name="T63" fmla="*/ 248 h 310"/>
              <a:gd name="T64" fmla="*/ 158 w 316"/>
              <a:gd name="T65" fmla="*/ 62 h 310"/>
              <a:gd name="T66" fmla="*/ 158 w 316"/>
              <a:gd name="T67" fmla="*/ 248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310">
                <a:moveTo>
                  <a:pt x="315" y="137"/>
                </a:moveTo>
                <a:cubicBezTo>
                  <a:pt x="314" y="137"/>
                  <a:pt x="314" y="137"/>
                  <a:pt x="314" y="137"/>
                </a:cubicBezTo>
                <a:cubicBezTo>
                  <a:pt x="284" y="131"/>
                  <a:pt x="284" y="131"/>
                  <a:pt x="284" y="131"/>
                </a:cubicBezTo>
                <a:cubicBezTo>
                  <a:pt x="274" y="101"/>
                  <a:pt x="274" y="101"/>
                  <a:pt x="274" y="101"/>
                </a:cubicBezTo>
                <a:cubicBezTo>
                  <a:pt x="295" y="78"/>
                  <a:pt x="295" y="78"/>
                  <a:pt x="295" y="78"/>
                </a:cubicBezTo>
                <a:cubicBezTo>
                  <a:pt x="296" y="78"/>
                  <a:pt x="296" y="78"/>
                  <a:pt x="296" y="78"/>
                </a:cubicBezTo>
                <a:cubicBezTo>
                  <a:pt x="290" y="67"/>
                  <a:pt x="282" y="57"/>
                  <a:pt x="274" y="48"/>
                </a:cubicBezTo>
                <a:cubicBezTo>
                  <a:pt x="274" y="49"/>
                  <a:pt x="274" y="49"/>
                  <a:pt x="274" y="49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20" y="43"/>
                  <a:pt x="220" y="43"/>
                  <a:pt x="220" y="43"/>
                </a:cubicBezTo>
                <a:cubicBezTo>
                  <a:pt x="223" y="12"/>
                  <a:pt x="223" y="12"/>
                  <a:pt x="223" y="12"/>
                </a:cubicBezTo>
                <a:cubicBezTo>
                  <a:pt x="224" y="12"/>
                  <a:pt x="224" y="12"/>
                  <a:pt x="224" y="12"/>
                </a:cubicBezTo>
                <a:cubicBezTo>
                  <a:pt x="213" y="7"/>
                  <a:pt x="202" y="3"/>
                  <a:pt x="190" y="0"/>
                </a:cubicBezTo>
                <a:cubicBezTo>
                  <a:pt x="191" y="1"/>
                  <a:pt x="191" y="1"/>
                  <a:pt x="191" y="1"/>
                </a:cubicBezTo>
                <a:cubicBezTo>
                  <a:pt x="175" y="28"/>
                  <a:pt x="175" y="28"/>
                  <a:pt x="175" y="28"/>
                </a:cubicBezTo>
                <a:cubicBezTo>
                  <a:pt x="143" y="28"/>
                  <a:pt x="143" y="28"/>
                  <a:pt x="143" y="28"/>
                </a:cubicBezTo>
                <a:cubicBezTo>
                  <a:pt x="128" y="1"/>
                  <a:pt x="128" y="1"/>
                  <a:pt x="128" y="1"/>
                </a:cubicBezTo>
                <a:cubicBezTo>
                  <a:pt x="128" y="0"/>
                  <a:pt x="128" y="0"/>
                  <a:pt x="128" y="0"/>
                </a:cubicBezTo>
                <a:cubicBezTo>
                  <a:pt x="116" y="2"/>
                  <a:pt x="104" y="6"/>
                  <a:pt x="93" y="11"/>
                </a:cubicBezTo>
                <a:cubicBezTo>
                  <a:pt x="94" y="11"/>
                  <a:pt x="94" y="11"/>
                  <a:pt x="94" y="11"/>
                </a:cubicBezTo>
                <a:cubicBezTo>
                  <a:pt x="97" y="43"/>
                  <a:pt x="97" y="43"/>
                  <a:pt x="97" y="43"/>
                </a:cubicBezTo>
                <a:cubicBezTo>
                  <a:pt x="71" y="61"/>
                  <a:pt x="71" y="61"/>
                  <a:pt x="71" y="61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47"/>
                  <a:pt x="43" y="47"/>
                  <a:pt x="43" y="47"/>
                </a:cubicBezTo>
                <a:cubicBezTo>
                  <a:pt x="34" y="56"/>
                  <a:pt x="27" y="66"/>
                  <a:pt x="21" y="77"/>
                </a:cubicBezTo>
                <a:cubicBezTo>
                  <a:pt x="22" y="77"/>
                  <a:pt x="22" y="77"/>
                  <a:pt x="22" y="77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33" y="130"/>
                  <a:pt x="33" y="130"/>
                  <a:pt x="33" y="130"/>
                </a:cubicBezTo>
                <a:cubicBezTo>
                  <a:pt x="2" y="136"/>
                  <a:pt x="2" y="136"/>
                  <a:pt x="2" y="136"/>
                </a:cubicBezTo>
                <a:cubicBezTo>
                  <a:pt x="2" y="136"/>
                  <a:pt x="2" y="136"/>
                  <a:pt x="2" y="136"/>
                </a:cubicBezTo>
                <a:cubicBezTo>
                  <a:pt x="1" y="142"/>
                  <a:pt x="0" y="148"/>
                  <a:pt x="0" y="155"/>
                </a:cubicBezTo>
                <a:cubicBezTo>
                  <a:pt x="0" y="161"/>
                  <a:pt x="1" y="167"/>
                  <a:pt x="1" y="172"/>
                </a:cubicBezTo>
                <a:cubicBezTo>
                  <a:pt x="2" y="172"/>
                  <a:pt x="2" y="172"/>
                  <a:pt x="2" y="172"/>
                </a:cubicBezTo>
                <a:cubicBezTo>
                  <a:pt x="32" y="179"/>
                  <a:pt x="32" y="179"/>
                  <a:pt x="32" y="179"/>
                </a:cubicBezTo>
                <a:cubicBezTo>
                  <a:pt x="42" y="208"/>
                  <a:pt x="42" y="208"/>
                  <a:pt x="42" y="208"/>
                </a:cubicBezTo>
                <a:cubicBezTo>
                  <a:pt x="21" y="232"/>
                  <a:pt x="21" y="232"/>
                  <a:pt x="21" y="232"/>
                </a:cubicBezTo>
                <a:cubicBezTo>
                  <a:pt x="20" y="232"/>
                  <a:pt x="20" y="232"/>
                  <a:pt x="20" y="232"/>
                </a:cubicBezTo>
                <a:cubicBezTo>
                  <a:pt x="26" y="242"/>
                  <a:pt x="33" y="252"/>
                  <a:pt x="42" y="261"/>
                </a:cubicBezTo>
                <a:cubicBezTo>
                  <a:pt x="42" y="261"/>
                  <a:pt x="42" y="261"/>
                  <a:pt x="42" y="261"/>
                </a:cubicBezTo>
                <a:cubicBezTo>
                  <a:pt x="70" y="248"/>
                  <a:pt x="70" y="248"/>
                  <a:pt x="70" y="248"/>
                </a:cubicBezTo>
                <a:cubicBezTo>
                  <a:pt x="96" y="267"/>
                  <a:pt x="96" y="267"/>
                  <a:pt x="96" y="267"/>
                </a:cubicBezTo>
                <a:cubicBezTo>
                  <a:pt x="92" y="298"/>
                  <a:pt x="92" y="298"/>
                  <a:pt x="92" y="298"/>
                </a:cubicBezTo>
                <a:cubicBezTo>
                  <a:pt x="92" y="298"/>
                  <a:pt x="92" y="298"/>
                  <a:pt x="92" y="298"/>
                </a:cubicBezTo>
                <a:cubicBezTo>
                  <a:pt x="103" y="303"/>
                  <a:pt x="114" y="307"/>
                  <a:pt x="126" y="309"/>
                </a:cubicBezTo>
                <a:cubicBezTo>
                  <a:pt x="126" y="309"/>
                  <a:pt x="126" y="309"/>
                  <a:pt x="126" y="309"/>
                </a:cubicBezTo>
                <a:cubicBezTo>
                  <a:pt x="142" y="282"/>
                  <a:pt x="142" y="282"/>
                  <a:pt x="142" y="282"/>
                </a:cubicBezTo>
                <a:cubicBezTo>
                  <a:pt x="173" y="282"/>
                  <a:pt x="173" y="282"/>
                  <a:pt x="173" y="282"/>
                </a:cubicBezTo>
                <a:cubicBezTo>
                  <a:pt x="189" y="309"/>
                  <a:pt x="189" y="309"/>
                  <a:pt x="189" y="309"/>
                </a:cubicBezTo>
                <a:cubicBezTo>
                  <a:pt x="189" y="310"/>
                  <a:pt x="189" y="310"/>
                  <a:pt x="189" y="310"/>
                </a:cubicBezTo>
                <a:cubicBezTo>
                  <a:pt x="201" y="307"/>
                  <a:pt x="212" y="304"/>
                  <a:pt x="223" y="299"/>
                </a:cubicBezTo>
                <a:cubicBezTo>
                  <a:pt x="223" y="298"/>
                  <a:pt x="223" y="298"/>
                  <a:pt x="223" y="298"/>
                </a:cubicBezTo>
                <a:cubicBezTo>
                  <a:pt x="220" y="267"/>
                  <a:pt x="220" y="267"/>
                  <a:pt x="220" y="267"/>
                </a:cubicBezTo>
                <a:cubicBezTo>
                  <a:pt x="245" y="249"/>
                  <a:pt x="245" y="249"/>
                  <a:pt x="245" y="249"/>
                </a:cubicBezTo>
                <a:cubicBezTo>
                  <a:pt x="274" y="261"/>
                  <a:pt x="274" y="261"/>
                  <a:pt x="274" y="261"/>
                </a:cubicBezTo>
                <a:cubicBezTo>
                  <a:pt x="274" y="262"/>
                  <a:pt x="274" y="262"/>
                  <a:pt x="274" y="262"/>
                </a:cubicBezTo>
                <a:cubicBezTo>
                  <a:pt x="282" y="253"/>
                  <a:pt x="289" y="243"/>
                  <a:pt x="295" y="233"/>
                </a:cubicBezTo>
                <a:cubicBezTo>
                  <a:pt x="295" y="233"/>
                  <a:pt x="295" y="233"/>
                  <a:pt x="295" y="233"/>
                </a:cubicBezTo>
                <a:cubicBezTo>
                  <a:pt x="274" y="209"/>
                  <a:pt x="274" y="209"/>
                  <a:pt x="274" y="209"/>
                </a:cubicBezTo>
                <a:cubicBezTo>
                  <a:pt x="284" y="179"/>
                  <a:pt x="284" y="179"/>
                  <a:pt x="284" y="179"/>
                </a:cubicBezTo>
                <a:cubicBezTo>
                  <a:pt x="314" y="173"/>
                  <a:pt x="314" y="173"/>
                  <a:pt x="314" y="173"/>
                </a:cubicBezTo>
                <a:cubicBezTo>
                  <a:pt x="315" y="173"/>
                  <a:pt x="315" y="173"/>
                  <a:pt x="315" y="173"/>
                </a:cubicBezTo>
                <a:cubicBezTo>
                  <a:pt x="315" y="167"/>
                  <a:pt x="316" y="161"/>
                  <a:pt x="316" y="155"/>
                </a:cubicBezTo>
                <a:cubicBezTo>
                  <a:pt x="316" y="149"/>
                  <a:pt x="315" y="143"/>
                  <a:pt x="315" y="137"/>
                </a:cubicBezTo>
                <a:close/>
                <a:moveTo>
                  <a:pt x="158" y="248"/>
                </a:moveTo>
                <a:cubicBezTo>
                  <a:pt x="107" y="248"/>
                  <a:pt x="65" y="206"/>
                  <a:pt x="65" y="155"/>
                </a:cubicBezTo>
                <a:cubicBezTo>
                  <a:pt x="65" y="103"/>
                  <a:pt x="107" y="62"/>
                  <a:pt x="158" y="62"/>
                </a:cubicBezTo>
                <a:cubicBezTo>
                  <a:pt x="210" y="62"/>
                  <a:pt x="251" y="103"/>
                  <a:pt x="251" y="155"/>
                </a:cubicBezTo>
                <a:cubicBezTo>
                  <a:pt x="251" y="206"/>
                  <a:pt x="210" y="248"/>
                  <a:pt x="158" y="248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Freeform 13"/>
          <p:cNvSpPr>
            <a:spLocks noEditPoints="1"/>
          </p:cNvSpPr>
          <p:nvPr/>
        </p:nvSpPr>
        <p:spPr bwMode="auto">
          <a:xfrm>
            <a:off x="2824314" y="2138246"/>
            <a:ext cx="1412257" cy="1438654"/>
          </a:xfrm>
          <a:custGeom>
            <a:avLst/>
            <a:gdLst>
              <a:gd name="T0" fmla="*/ 404 w 407"/>
              <a:gd name="T1" fmla="*/ 254 h 414"/>
              <a:gd name="T2" fmla="*/ 370 w 407"/>
              <a:gd name="T3" fmla="*/ 192 h 414"/>
              <a:gd name="T4" fmla="*/ 407 w 407"/>
              <a:gd name="T5" fmla="*/ 172 h 414"/>
              <a:gd name="T6" fmla="*/ 393 w 407"/>
              <a:gd name="T7" fmla="*/ 127 h 414"/>
              <a:gd name="T8" fmla="*/ 329 w 407"/>
              <a:gd name="T9" fmla="*/ 96 h 414"/>
              <a:gd name="T10" fmla="*/ 347 w 407"/>
              <a:gd name="T11" fmla="*/ 59 h 414"/>
              <a:gd name="T12" fmla="*/ 311 w 407"/>
              <a:gd name="T13" fmla="*/ 32 h 414"/>
              <a:gd name="T14" fmla="*/ 241 w 407"/>
              <a:gd name="T15" fmla="*/ 44 h 414"/>
              <a:gd name="T16" fmla="*/ 234 w 407"/>
              <a:gd name="T17" fmla="*/ 3 h 414"/>
              <a:gd name="T18" fmla="*/ 187 w 407"/>
              <a:gd name="T19" fmla="*/ 2 h 414"/>
              <a:gd name="T20" fmla="*/ 137 w 407"/>
              <a:gd name="T21" fmla="*/ 53 h 414"/>
              <a:gd name="T22" fmla="*/ 108 w 407"/>
              <a:gd name="T23" fmla="*/ 24 h 414"/>
              <a:gd name="T24" fmla="*/ 69 w 407"/>
              <a:gd name="T25" fmla="*/ 51 h 414"/>
              <a:gd name="T26" fmla="*/ 59 w 407"/>
              <a:gd name="T27" fmla="*/ 122 h 414"/>
              <a:gd name="T28" fmla="*/ 18 w 407"/>
              <a:gd name="T29" fmla="*/ 115 h 414"/>
              <a:gd name="T30" fmla="*/ 2 w 407"/>
              <a:gd name="T31" fmla="*/ 160 h 414"/>
              <a:gd name="T32" fmla="*/ 38 w 407"/>
              <a:gd name="T33" fmla="*/ 182 h 414"/>
              <a:gd name="T34" fmla="*/ 0 w 407"/>
              <a:gd name="T35" fmla="*/ 242 h 414"/>
              <a:gd name="T36" fmla="*/ 13 w 407"/>
              <a:gd name="T37" fmla="*/ 288 h 414"/>
              <a:gd name="T38" fmla="*/ 54 w 407"/>
              <a:gd name="T39" fmla="*/ 284 h 414"/>
              <a:gd name="T40" fmla="*/ 59 w 407"/>
              <a:gd name="T41" fmla="*/ 355 h 414"/>
              <a:gd name="T42" fmla="*/ 96 w 407"/>
              <a:gd name="T43" fmla="*/ 384 h 414"/>
              <a:gd name="T44" fmla="*/ 128 w 407"/>
              <a:gd name="T45" fmla="*/ 357 h 414"/>
              <a:gd name="T46" fmla="*/ 174 w 407"/>
              <a:gd name="T47" fmla="*/ 411 h 414"/>
              <a:gd name="T48" fmla="*/ 221 w 407"/>
              <a:gd name="T49" fmla="*/ 413 h 414"/>
              <a:gd name="T50" fmla="*/ 230 w 407"/>
              <a:gd name="T51" fmla="*/ 373 h 414"/>
              <a:gd name="T52" fmla="*/ 299 w 407"/>
              <a:gd name="T53" fmla="*/ 390 h 414"/>
              <a:gd name="T54" fmla="*/ 339 w 407"/>
              <a:gd name="T55" fmla="*/ 363 h 414"/>
              <a:gd name="T56" fmla="*/ 322 w 407"/>
              <a:gd name="T57" fmla="*/ 325 h 414"/>
              <a:gd name="T58" fmla="*/ 388 w 407"/>
              <a:gd name="T59" fmla="*/ 298 h 414"/>
              <a:gd name="T60" fmla="*/ 398 w 407"/>
              <a:gd name="T61" fmla="*/ 276 h 414"/>
              <a:gd name="T62" fmla="*/ 162 w 407"/>
              <a:gd name="T63" fmla="*/ 322 h 414"/>
              <a:gd name="T64" fmla="*/ 244 w 407"/>
              <a:gd name="T65" fmla="*/ 92 h 414"/>
              <a:gd name="T66" fmla="*/ 162 w 407"/>
              <a:gd name="T67" fmla="*/ 322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7" h="414">
                <a:moveTo>
                  <a:pt x="404" y="254"/>
                </a:moveTo>
                <a:cubicBezTo>
                  <a:pt x="404" y="254"/>
                  <a:pt x="404" y="254"/>
                  <a:pt x="404" y="254"/>
                </a:cubicBezTo>
                <a:cubicBezTo>
                  <a:pt x="369" y="233"/>
                  <a:pt x="369" y="233"/>
                  <a:pt x="369" y="233"/>
                </a:cubicBezTo>
                <a:cubicBezTo>
                  <a:pt x="370" y="192"/>
                  <a:pt x="370" y="192"/>
                  <a:pt x="370" y="192"/>
                </a:cubicBezTo>
                <a:cubicBezTo>
                  <a:pt x="406" y="172"/>
                  <a:pt x="406" y="172"/>
                  <a:pt x="406" y="172"/>
                </a:cubicBezTo>
                <a:cubicBezTo>
                  <a:pt x="407" y="172"/>
                  <a:pt x="407" y="172"/>
                  <a:pt x="407" y="172"/>
                </a:cubicBezTo>
                <a:cubicBezTo>
                  <a:pt x="404" y="157"/>
                  <a:pt x="399" y="141"/>
                  <a:pt x="393" y="127"/>
                </a:cubicBezTo>
                <a:cubicBezTo>
                  <a:pt x="393" y="127"/>
                  <a:pt x="393" y="127"/>
                  <a:pt x="393" y="127"/>
                </a:cubicBezTo>
                <a:cubicBezTo>
                  <a:pt x="352" y="130"/>
                  <a:pt x="352" y="130"/>
                  <a:pt x="352" y="130"/>
                </a:cubicBezTo>
                <a:cubicBezTo>
                  <a:pt x="329" y="96"/>
                  <a:pt x="329" y="96"/>
                  <a:pt x="329" y="96"/>
                </a:cubicBezTo>
                <a:cubicBezTo>
                  <a:pt x="346" y="59"/>
                  <a:pt x="346" y="59"/>
                  <a:pt x="346" y="59"/>
                </a:cubicBezTo>
                <a:cubicBezTo>
                  <a:pt x="347" y="59"/>
                  <a:pt x="347" y="59"/>
                  <a:pt x="347" y="59"/>
                </a:cubicBezTo>
                <a:cubicBezTo>
                  <a:pt x="336" y="49"/>
                  <a:pt x="324" y="39"/>
                  <a:pt x="311" y="31"/>
                </a:cubicBezTo>
                <a:cubicBezTo>
                  <a:pt x="311" y="32"/>
                  <a:pt x="311" y="32"/>
                  <a:pt x="311" y="32"/>
                </a:cubicBezTo>
                <a:cubicBezTo>
                  <a:pt x="279" y="58"/>
                  <a:pt x="279" y="58"/>
                  <a:pt x="279" y="58"/>
                </a:cubicBezTo>
                <a:cubicBezTo>
                  <a:pt x="241" y="44"/>
                  <a:pt x="241" y="44"/>
                  <a:pt x="241" y="44"/>
                </a:cubicBezTo>
                <a:cubicBezTo>
                  <a:pt x="233" y="4"/>
                  <a:pt x="233" y="4"/>
                  <a:pt x="233" y="4"/>
                </a:cubicBezTo>
                <a:cubicBezTo>
                  <a:pt x="234" y="3"/>
                  <a:pt x="234" y="3"/>
                  <a:pt x="234" y="3"/>
                </a:cubicBezTo>
                <a:cubicBezTo>
                  <a:pt x="218" y="1"/>
                  <a:pt x="202" y="0"/>
                  <a:pt x="186" y="2"/>
                </a:cubicBezTo>
                <a:cubicBezTo>
                  <a:pt x="187" y="2"/>
                  <a:pt x="187" y="2"/>
                  <a:pt x="187" y="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37" y="53"/>
                  <a:pt x="137" y="53"/>
                  <a:pt x="137" y="53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94" y="32"/>
                  <a:pt x="81" y="40"/>
                  <a:pt x="68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85" y="89"/>
                  <a:pt x="85" y="89"/>
                  <a:pt x="85" y="89"/>
                </a:cubicBezTo>
                <a:cubicBezTo>
                  <a:pt x="59" y="122"/>
                  <a:pt x="59" y="122"/>
                  <a:pt x="59" y="122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18" y="115"/>
                  <a:pt x="18" y="115"/>
                  <a:pt x="18" y="115"/>
                </a:cubicBezTo>
                <a:cubicBezTo>
                  <a:pt x="15" y="123"/>
                  <a:pt x="11" y="130"/>
                  <a:pt x="9" y="138"/>
                </a:cubicBezTo>
                <a:cubicBezTo>
                  <a:pt x="6" y="146"/>
                  <a:pt x="4" y="153"/>
                  <a:pt x="2" y="160"/>
                </a:cubicBezTo>
                <a:cubicBezTo>
                  <a:pt x="3" y="160"/>
                  <a:pt x="3" y="160"/>
                  <a:pt x="3" y="160"/>
                </a:cubicBezTo>
                <a:cubicBezTo>
                  <a:pt x="38" y="182"/>
                  <a:pt x="38" y="182"/>
                  <a:pt x="38" y="182"/>
                </a:cubicBezTo>
                <a:cubicBezTo>
                  <a:pt x="36" y="223"/>
                  <a:pt x="36" y="223"/>
                  <a:pt x="36" y="22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2" y="257"/>
                  <a:pt x="7" y="273"/>
                  <a:pt x="13" y="288"/>
                </a:cubicBezTo>
                <a:cubicBezTo>
                  <a:pt x="13" y="287"/>
                  <a:pt x="13" y="287"/>
                  <a:pt x="13" y="287"/>
                </a:cubicBezTo>
                <a:cubicBezTo>
                  <a:pt x="54" y="284"/>
                  <a:pt x="54" y="284"/>
                  <a:pt x="54" y="284"/>
                </a:cubicBezTo>
                <a:cubicBezTo>
                  <a:pt x="77" y="318"/>
                  <a:pt x="77" y="318"/>
                  <a:pt x="77" y="318"/>
                </a:cubicBezTo>
                <a:cubicBezTo>
                  <a:pt x="59" y="355"/>
                  <a:pt x="59" y="355"/>
                  <a:pt x="59" y="355"/>
                </a:cubicBezTo>
                <a:cubicBezTo>
                  <a:pt x="59" y="355"/>
                  <a:pt x="59" y="355"/>
                  <a:pt x="59" y="355"/>
                </a:cubicBezTo>
                <a:cubicBezTo>
                  <a:pt x="70" y="366"/>
                  <a:pt x="83" y="376"/>
                  <a:pt x="96" y="384"/>
                </a:cubicBezTo>
                <a:cubicBezTo>
                  <a:pt x="96" y="383"/>
                  <a:pt x="96" y="383"/>
                  <a:pt x="96" y="383"/>
                </a:cubicBezTo>
                <a:cubicBezTo>
                  <a:pt x="128" y="357"/>
                  <a:pt x="128" y="357"/>
                  <a:pt x="128" y="357"/>
                </a:cubicBezTo>
                <a:cubicBezTo>
                  <a:pt x="166" y="371"/>
                  <a:pt x="166" y="371"/>
                  <a:pt x="166" y="371"/>
                </a:cubicBezTo>
                <a:cubicBezTo>
                  <a:pt x="174" y="411"/>
                  <a:pt x="174" y="411"/>
                  <a:pt x="174" y="411"/>
                </a:cubicBezTo>
                <a:cubicBezTo>
                  <a:pt x="173" y="412"/>
                  <a:pt x="173" y="412"/>
                  <a:pt x="173" y="412"/>
                </a:cubicBezTo>
                <a:cubicBezTo>
                  <a:pt x="189" y="414"/>
                  <a:pt x="205" y="414"/>
                  <a:pt x="221" y="413"/>
                </a:cubicBezTo>
                <a:cubicBezTo>
                  <a:pt x="220" y="413"/>
                  <a:pt x="220" y="413"/>
                  <a:pt x="220" y="413"/>
                </a:cubicBezTo>
                <a:cubicBezTo>
                  <a:pt x="230" y="373"/>
                  <a:pt x="230" y="373"/>
                  <a:pt x="230" y="373"/>
                </a:cubicBezTo>
                <a:cubicBezTo>
                  <a:pt x="270" y="361"/>
                  <a:pt x="270" y="361"/>
                  <a:pt x="270" y="361"/>
                </a:cubicBezTo>
                <a:cubicBezTo>
                  <a:pt x="299" y="390"/>
                  <a:pt x="299" y="390"/>
                  <a:pt x="299" y="390"/>
                </a:cubicBezTo>
                <a:cubicBezTo>
                  <a:pt x="299" y="390"/>
                  <a:pt x="299" y="390"/>
                  <a:pt x="299" y="390"/>
                </a:cubicBezTo>
                <a:cubicBezTo>
                  <a:pt x="313" y="383"/>
                  <a:pt x="326" y="374"/>
                  <a:pt x="339" y="363"/>
                </a:cubicBezTo>
                <a:cubicBezTo>
                  <a:pt x="338" y="363"/>
                  <a:pt x="338" y="363"/>
                  <a:pt x="338" y="363"/>
                </a:cubicBezTo>
                <a:cubicBezTo>
                  <a:pt x="322" y="325"/>
                  <a:pt x="322" y="325"/>
                  <a:pt x="322" y="325"/>
                </a:cubicBezTo>
                <a:cubicBezTo>
                  <a:pt x="347" y="293"/>
                  <a:pt x="347" y="293"/>
                  <a:pt x="347" y="293"/>
                </a:cubicBezTo>
                <a:cubicBezTo>
                  <a:pt x="388" y="298"/>
                  <a:pt x="388" y="298"/>
                  <a:pt x="388" y="298"/>
                </a:cubicBezTo>
                <a:cubicBezTo>
                  <a:pt x="388" y="299"/>
                  <a:pt x="388" y="299"/>
                  <a:pt x="388" y="299"/>
                </a:cubicBezTo>
                <a:cubicBezTo>
                  <a:pt x="392" y="292"/>
                  <a:pt x="395" y="284"/>
                  <a:pt x="398" y="276"/>
                </a:cubicBezTo>
                <a:cubicBezTo>
                  <a:pt x="400" y="269"/>
                  <a:pt x="403" y="261"/>
                  <a:pt x="404" y="254"/>
                </a:cubicBezTo>
                <a:close/>
                <a:moveTo>
                  <a:pt x="162" y="322"/>
                </a:moveTo>
                <a:cubicBezTo>
                  <a:pt x="99" y="300"/>
                  <a:pt x="66" y="230"/>
                  <a:pt x="88" y="166"/>
                </a:cubicBezTo>
                <a:cubicBezTo>
                  <a:pt x="111" y="103"/>
                  <a:pt x="181" y="70"/>
                  <a:pt x="244" y="92"/>
                </a:cubicBezTo>
                <a:cubicBezTo>
                  <a:pt x="308" y="115"/>
                  <a:pt x="341" y="185"/>
                  <a:pt x="318" y="248"/>
                </a:cubicBezTo>
                <a:cubicBezTo>
                  <a:pt x="296" y="312"/>
                  <a:pt x="226" y="345"/>
                  <a:pt x="162" y="322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Freeform 14"/>
          <p:cNvSpPr>
            <a:spLocks noEditPoints="1"/>
          </p:cNvSpPr>
          <p:nvPr/>
        </p:nvSpPr>
        <p:spPr bwMode="auto">
          <a:xfrm>
            <a:off x="3880207" y="1023692"/>
            <a:ext cx="1831681" cy="1802351"/>
          </a:xfrm>
          <a:custGeom>
            <a:avLst/>
            <a:gdLst>
              <a:gd name="T0" fmla="*/ 497 w 528"/>
              <a:gd name="T1" fmla="*/ 380 h 519"/>
              <a:gd name="T2" fmla="*/ 475 w 528"/>
              <a:gd name="T3" fmla="*/ 292 h 519"/>
              <a:gd name="T4" fmla="*/ 527 w 528"/>
              <a:gd name="T5" fmla="*/ 280 h 519"/>
              <a:gd name="T6" fmla="*/ 524 w 528"/>
              <a:gd name="T7" fmla="*/ 220 h 519"/>
              <a:gd name="T8" fmla="*/ 454 w 528"/>
              <a:gd name="T9" fmla="*/ 161 h 519"/>
              <a:gd name="T10" fmla="*/ 488 w 528"/>
              <a:gd name="T11" fmla="*/ 121 h 519"/>
              <a:gd name="T12" fmla="*/ 452 w 528"/>
              <a:gd name="T13" fmla="*/ 76 h 519"/>
              <a:gd name="T14" fmla="*/ 361 w 528"/>
              <a:gd name="T15" fmla="*/ 69 h 519"/>
              <a:gd name="T16" fmla="*/ 366 w 528"/>
              <a:gd name="T17" fmla="*/ 16 h 519"/>
              <a:gd name="T18" fmla="*/ 308 w 528"/>
              <a:gd name="T19" fmla="*/ 0 h 519"/>
              <a:gd name="T20" fmla="*/ 231 w 528"/>
              <a:gd name="T21" fmla="*/ 48 h 519"/>
              <a:gd name="T22" fmla="*/ 204 w 528"/>
              <a:gd name="T23" fmla="*/ 3 h 519"/>
              <a:gd name="T24" fmla="*/ 147 w 528"/>
              <a:gd name="T25" fmla="*/ 24 h 519"/>
              <a:gd name="T26" fmla="*/ 113 w 528"/>
              <a:gd name="T27" fmla="*/ 108 h 519"/>
              <a:gd name="T28" fmla="*/ 65 w 528"/>
              <a:gd name="T29" fmla="*/ 88 h 519"/>
              <a:gd name="T30" fmla="*/ 30 w 528"/>
              <a:gd name="T31" fmla="*/ 138 h 519"/>
              <a:gd name="T32" fmla="*/ 68 w 528"/>
              <a:gd name="T33" fmla="*/ 175 h 519"/>
              <a:gd name="T34" fmla="*/ 2 w 528"/>
              <a:gd name="T35" fmla="*/ 238 h 519"/>
              <a:gd name="T36" fmla="*/ 4 w 528"/>
              <a:gd name="T37" fmla="*/ 299 h 519"/>
              <a:gd name="T38" fmla="*/ 56 w 528"/>
              <a:gd name="T39" fmla="*/ 307 h 519"/>
              <a:gd name="T40" fmla="*/ 40 w 528"/>
              <a:gd name="T41" fmla="*/ 396 h 519"/>
              <a:gd name="T42" fmla="*/ 77 w 528"/>
              <a:gd name="T43" fmla="*/ 444 h 519"/>
              <a:gd name="T44" fmla="*/ 124 w 528"/>
              <a:gd name="T45" fmla="*/ 420 h 519"/>
              <a:gd name="T46" fmla="*/ 164 w 528"/>
              <a:gd name="T47" fmla="*/ 502 h 519"/>
              <a:gd name="T48" fmla="*/ 221 w 528"/>
              <a:gd name="T49" fmla="*/ 519 h 519"/>
              <a:gd name="T50" fmla="*/ 246 w 528"/>
              <a:gd name="T51" fmla="*/ 472 h 519"/>
              <a:gd name="T52" fmla="*/ 326 w 528"/>
              <a:gd name="T53" fmla="*/ 514 h 519"/>
              <a:gd name="T54" fmla="*/ 383 w 528"/>
              <a:gd name="T55" fmla="*/ 494 h 519"/>
              <a:gd name="T56" fmla="*/ 374 w 528"/>
              <a:gd name="T57" fmla="*/ 442 h 519"/>
              <a:gd name="T58" fmla="*/ 464 w 528"/>
              <a:gd name="T59" fmla="*/ 429 h 519"/>
              <a:gd name="T60" fmla="*/ 483 w 528"/>
              <a:gd name="T61" fmla="*/ 406 h 519"/>
              <a:gd name="T62" fmla="*/ 178 w 528"/>
              <a:gd name="T63" fmla="*/ 389 h 519"/>
              <a:gd name="T64" fmla="*/ 351 w 528"/>
              <a:gd name="T65" fmla="*/ 130 h 519"/>
              <a:gd name="T66" fmla="*/ 178 w 528"/>
              <a:gd name="T67" fmla="*/ 38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8" h="519">
                <a:moveTo>
                  <a:pt x="498" y="380"/>
                </a:moveTo>
                <a:cubicBezTo>
                  <a:pt x="497" y="380"/>
                  <a:pt x="497" y="380"/>
                  <a:pt x="497" y="380"/>
                </a:cubicBezTo>
                <a:cubicBezTo>
                  <a:pt x="461" y="342"/>
                  <a:pt x="461" y="342"/>
                  <a:pt x="461" y="342"/>
                </a:cubicBezTo>
                <a:cubicBezTo>
                  <a:pt x="475" y="292"/>
                  <a:pt x="475" y="292"/>
                  <a:pt x="475" y="292"/>
                </a:cubicBezTo>
                <a:cubicBezTo>
                  <a:pt x="526" y="279"/>
                  <a:pt x="526" y="279"/>
                  <a:pt x="526" y="279"/>
                </a:cubicBezTo>
                <a:cubicBezTo>
                  <a:pt x="527" y="280"/>
                  <a:pt x="527" y="280"/>
                  <a:pt x="527" y="280"/>
                </a:cubicBezTo>
                <a:cubicBezTo>
                  <a:pt x="528" y="259"/>
                  <a:pt x="527" y="239"/>
                  <a:pt x="524" y="219"/>
                </a:cubicBezTo>
                <a:cubicBezTo>
                  <a:pt x="524" y="220"/>
                  <a:pt x="524" y="220"/>
                  <a:pt x="524" y="220"/>
                </a:cubicBezTo>
                <a:cubicBezTo>
                  <a:pt x="472" y="211"/>
                  <a:pt x="472" y="211"/>
                  <a:pt x="472" y="211"/>
                </a:cubicBezTo>
                <a:cubicBezTo>
                  <a:pt x="454" y="161"/>
                  <a:pt x="454" y="161"/>
                  <a:pt x="454" y="161"/>
                </a:cubicBezTo>
                <a:cubicBezTo>
                  <a:pt x="488" y="121"/>
                  <a:pt x="488" y="121"/>
                  <a:pt x="488" y="121"/>
                </a:cubicBezTo>
                <a:cubicBezTo>
                  <a:pt x="488" y="121"/>
                  <a:pt x="488" y="121"/>
                  <a:pt x="488" y="121"/>
                </a:cubicBezTo>
                <a:cubicBezTo>
                  <a:pt x="478" y="105"/>
                  <a:pt x="466" y="89"/>
                  <a:pt x="452" y="75"/>
                </a:cubicBezTo>
                <a:cubicBezTo>
                  <a:pt x="452" y="76"/>
                  <a:pt x="452" y="76"/>
                  <a:pt x="452" y="76"/>
                </a:cubicBezTo>
                <a:cubicBezTo>
                  <a:pt x="405" y="99"/>
                  <a:pt x="405" y="99"/>
                  <a:pt x="405" y="99"/>
                </a:cubicBezTo>
                <a:cubicBezTo>
                  <a:pt x="361" y="69"/>
                  <a:pt x="361" y="69"/>
                  <a:pt x="361" y="69"/>
                </a:cubicBezTo>
                <a:cubicBezTo>
                  <a:pt x="365" y="17"/>
                  <a:pt x="365" y="17"/>
                  <a:pt x="365" y="17"/>
                </a:cubicBezTo>
                <a:cubicBezTo>
                  <a:pt x="366" y="16"/>
                  <a:pt x="366" y="16"/>
                  <a:pt x="366" y="16"/>
                </a:cubicBezTo>
                <a:cubicBezTo>
                  <a:pt x="347" y="8"/>
                  <a:pt x="327" y="3"/>
                  <a:pt x="30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283" y="47"/>
                  <a:pt x="283" y="47"/>
                  <a:pt x="283" y="47"/>
                </a:cubicBezTo>
                <a:cubicBezTo>
                  <a:pt x="231" y="48"/>
                  <a:pt x="231" y="48"/>
                  <a:pt x="231" y="48"/>
                </a:cubicBezTo>
                <a:cubicBezTo>
                  <a:pt x="203" y="4"/>
                  <a:pt x="203" y="4"/>
                  <a:pt x="203" y="4"/>
                </a:cubicBezTo>
                <a:cubicBezTo>
                  <a:pt x="204" y="3"/>
                  <a:pt x="204" y="3"/>
                  <a:pt x="204" y="3"/>
                </a:cubicBezTo>
                <a:cubicBezTo>
                  <a:pt x="184" y="8"/>
                  <a:pt x="165" y="15"/>
                  <a:pt x="147" y="24"/>
                </a:cubicBezTo>
                <a:cubicBezTo>
                  <a:pt x="147" y="24"/>
                  <a:pt x="147" y="24"/>
                  <a:pt x="147" y="24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13" y="108"/>
                  <a:pt x="113" y="108"/>
                  <a:pt x="113" y="108"/>
                </a:cubicBezTo>
                <a:cubicBezTo>
                  <a:pt x="65" y="88"/>
                  <a:pt x="65" y="88"/>
                  <a:pt x="65" y="88"/>
                </a:cubicBezTo>
                <a:cubicBezTo>
                  <a:pt x="65" y="88"/>
                  <a:pt x="65" y="88"/>
                  <a:pt x="65" y="88"/>
                </a:cubicBezTo>
                <a:cubicBezTo>
                  <a:pt x="58" y="95"/>
                  <a:pt x="51" y="104"/>
                  <a:pt x="45" y="113"/>
                </a:cubicBezTo>
                <a:cubicBezTo>
                  <a:pt x="40" y="121"/>
                  <a:pt x="35" y="129"/>
                  <a:pt x="30" y="138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68" y="175"/>
                  <a:pt x="68" y="175"/>
                  <a:pt x="68" y="175"/>
                </a:cubicBezTo>
                <a:cubicBezTo>
                  <a:pt x="53" y="226"/>
                  <a:pt x="53" y="226"/>
                  <a:pt x="53" y="226"/>
                </a:cubicBezTo>
                <a:cubicBezTo>
                  <a:pt x="2" y="238"/>
                  <a:pt x="2" y="238"/>
                  <a:pt x="2" y="238"/>
                </a:cubicBezTo>
                <a:cubicBezTo>
                  <a:pt x="2" y="238"/>
                  <a:pt x="2" y="238"/>
                  <a:pt x="2" y="238"/>
                </a:cubicBezTo>
                <a:cubicBezTo>
                  <a:pt x="0" y="258"/>
                  <a:pt x="1" y="279"/>
                  <a:pt x="4" y="299"/>
                </a:cubicBezTo>
                <a:cubicBezTo>
                  <a:pt x="4" y="298"/>
                  <a:pt x="4" y="298"/>
                  <a:pt x="4" y="298"/>
                </a:cubicBezTo>
                <a:cubicBezTo>
                  <a:pt x="56" y="307"/>
                  <a:pt x="56" y="307"/>
                  <a:pt x="56" y="307"/>
                </a:cubicBezTo>
                <a:cubicBezTo>
                  <a:pt x="74" y="356"/>
                  <a:pt x="74" y="356"/>
                  <a:pt x="74" y="356"/>
                </a:cubicBezTo>
                <a:cubicBezTo>
                  <a:pt x="40" y="396"/>
                  <a:pt x="40" y="396"/>
                  <a:pt x="40" y="396"/>
                </a:cubicBezTo>
                <a:cubicBezTo>
                  <a:pt x="39" y="396"/>
                  <a:pt x="39" y="396"/>
                  <a:pt x="39" y="396"/>
                </a:cubicBezTo>
                <a:cubicBezTo>
                  <a:pt x="50" y="413"/>
                  <a:pt x="62" y="430"/>
                  <a:pt x="77" y="444"/>
                </a:cubicBezTo>
                <a:cubicBezTo>
                  <a:pt x="77" y="443"/>
                  <a:pt x="77" y="443"/>
                  <a:pt x="77" y="443"/>
                </a:cubicBezTo>
                <a:cubicBezTo>
                  <a:pt x="124" y="420"/>
                  <a:pt x="124" y="420"/>
                  <a:pt x="124" y="420"/>
                </a:cubicBezTo>
                <a:cubicBezTo>
                  <a:pt x="167" y="450"/>
                  <a:pt x="167" y="450"/>
                  <a:pt x="167" y="450"/>
                </a:cubicBezTo>
                <a:cubicBezTo>
                  <a:pt x="164" y="502"/>
                  <a:pt x="164" y="502"/>
                  <a:pt x="164" y="502"/>
                </a:cubicBezTo>
                <a:cubicBezTo>
                  <a:pt x="163" y="502"/>
                  <a:pt x="163" y="502"/>
                  <a:pt x="163" y="502"/>
                </a:cubicBezTo>
                <a:cubicBezTo>
                  <a:pt x="182" y="510"/>
                  <a:pt x="202" y="516"/>
                  <a:pt x="221" y="519"/>
                </a:cubicBezTo>
                <a:cubicBezTo>
                  <a:pt x="221" y="518"/>
                  <a:pt x="221" y="518"/>
                  <a:pt x="221" y="518"/>
                </a:cubicBezTo>
                <a:cubicBezTo>
                  <a:pt x="246" y="472"/>
                  <a:pt x="246" y="472"/>
                  <a:pt x="246" y="472"/>
                </a:cubicBezTo>
                <a:cubicBezTo>
                  <a:pt x="298" y="470"/>
                  <a:pt x="298" y="470"/>
                  <a:pt x="298" y="470"/>
                </a:cubicBezTo>
                <a:cubicBezTo>
                  <a:pt x="326" y="514"/>
                  <a:pt x="326" y="514"/>
                  <a:pt x="326" y="514"/>
                </a:cubicBezTo>
                <a:cubicBezTo>
                  <a:pt x="325" y="515"/>
                  <a:pt x="325" y="515"/>
                  <a:pt x="325" y="515"/>
                </a:cubicBezTo>
                <a:cubicBezTo>
                  <a:pt x="345" y="511"/>
                  <a:pt x="364" y="504"/>
                  <a:pt x="383" y="494"/>
                </a:cubicBezTo>
                <a:cubicBezTo>
                  <a:pt x="382" y="494"/>
                  <a:pt x="382" y="494"/>
                  <a:pt x="382" y="494"/>
                </a:cubicBezTo>
                <a:cubicBezTo>
                  <a:pt x="374" y="442"/>
                  <a:pt x="374" y="442"/>
                  <a:pt x="374" y="442"/>
                </a:cubicBezTo>
                <a:cubicBezTo>
                  <a:pt x="416" y="410"/>
                  <a:pt x="416" y="410"/>
                  <a:pt x="416" y="410"/>
                </a:cubicBezTo>
                <a:cubicBezTo>
                  <a:pt x="464" y="429"/>
                  <a:pt x="464" y="429"/>
                  <a:pt x="464" y="429"/>
                </a:cubicBezTo>
                <a:cubicBezTo>
                  <a:pt x="464" y="430"/>
                  <a:pt x="464" y="430"/>
                  <a:pt x="464" y="430"/>
                </a:cubicBezTo>
                <a:cubicBezTo>
                  <a:pt x="471" y="422"/>
                  <a:pt x="477" y="414"/>
                  <a:pt x="483" y="406"/>
                </a:cubicBezTo>
                <a:cubicBezTo>
                  <a:pt x="489" y="397"/>
                  <a:pt x="494" y="389"/>
                  <a:pt x="498" y="380"/>
                </a:cubicBezTo>
                <a:close/>
                <a:moveTo>
                  <a:pt x="178" y="389"/>
                </a:moveTo>
                <a:cubicBezTo>
                  <a:pt x="106" y="341"/>
                  <a:pt x="87" y="244"/>
                  <a:pt x="135" y="173"/>
                </a:cubicBezTo>
                <a:cubicBezTo>
                  <a:pt x="182" y="101"/>
                  <a:pt x="279" y="82"/>
                  <a:pt x="351" y="130"/>
                </a:cubicBezTo>
                <a:cubicBezTo>
                  <a:pt x="422" y="177"/>
                  <a:pt x="441" y="274"/>
                  <a:pt x="394" y="346"/>
                </a:cubicBezTo>
                <a:cubicBezTo>
                  <a:pt x="346" y="417"/>
                  <a:pt x="249" y="436"/>
                  <a:pt x="178" y="389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Freeform 15"/>
          <p:cNvSpPr>
            <a:spLocks noEditPoints="1"/>
          </p:cNvSpPr>
          <p:nvPr/>
        </p:nvSpPr>
        <p:spPr bwMode="auto">
          <a:xfrm>
            <a:off x="5041689" y="2211572"/>
            <a:ext cx="2089788" cy="2067790"/>
          </a:xfrm>
          <a:custGeom>
            <a:avLst/>
            <a:gdLst>
              <a:gd name="T0" fmla="*/ 552 w 602"/>
              <a:gd name="T1" fmla="*/ 461 h 595"/>
              <a:gd name="T2" fmla="*/ 537 w 602"/>
              <a:gd name="T3" fmla="*/ 359 h 595"/>
              <a:gd name="T4" fmla="*/ 597 w 602"/>
              <a:gd name="T5" fmla="*/ 351 h 595"/>
              <a:gd name="T6" fmla="*/ 600 w 602"/>
              <a:gd name="T7" fmla="*/ 282 h 595"/>
              <a:gd name="T8" fmla="*/ 528 w 602"/>
              <a:gd name="T9" fmla="*/ 208 h 595"/>
              <a:gd name="T10" fmla="*/ 572 w 602"/>
              <a:gd name="T11" fmla="*/ 167 h 595"/>
              <a:gd name="T12" fmla="*/ 535 w 602"/>
              <a:gd name="T13" fmla="*/ 111 h 595"/>
              <a:gd name="T14" fmla="*/ 433 w 602"/>
              <a:gd name="T15" fmla="*/ 93 h 595"/>
              <a:gd name="T16" fmla="*/ 445 w 602"/>
              <a:gd name="T17" fmla="*/ 34 h 595"/>
              <a:gd name="T18" fmla="*/ 381 w 602"/>
              <a:gd name="T19" fmla="*/ 9 h 595"/>
              <a:gd name="T20" fmla="*/ 288 w 602"/>
              <a:gd name="T21" fmla="*/ 55 h 595"/>
              <a:gd name="T22" fmla="*/ 262 w 602"/>
              <a:gd name="T23" fmla="*/ 0 h 595"/>
              <a:gd name="T24" fmla="*/ 196 w 602"/>
              <a:gd name="T25" fmla="*/ 18 h 595"/>
              <a:gd name="T26" fmla="*/ 147 w 602"/>
              <a:gd name="T27" fmla="*/ 109 h 595"/>
              <a:gd name="T28" fmla="*/ 94 w 602"/>
              <a:gd name="T29" fmla="*/ 80 h 595"/>
              <a:gd name="T30" fmla="*/ 50 w 602"/>
              <a:gd name="T31" fmla="*/ 134 h 595"/>
              <a:gd name="T32" fmla="*/ 88 w 602"/>
              <a:gd name="T33" fmla="*/ 180 h 595"/>
              <a:gd name="T34" fmla="*/ 7 w 602"/>
              <a:gd name="T35" fmla="*/ 244 h 595"/>
              <a:gd name="T36" fmla="*/ 1 w 602"/>
              <a:gd name="T37" fmla="*/ 313 h 595"/>
              <a:gd name="T38" fmla="*/ 60 w 602"/>
              <a:gd name="T39" fmla="*/ 328 h 595"/>
              <a:gd name="T40" fmla="*/ 32 w 602"/>
              <a:gd name="T41" fmla="*/ 428 h 595"/>
              <a:gd name="T42" fmla="*/ 68 w 602"/>
              <a:gd name="T43" fmla="*/ 487 h 595"/>
              <a:gd name="T44" fmla="*/ 124 w 602"/>
              <a:gd name="T45" fmla="*/ 465 h 595"/>
              <a:gd name="T46" fmla="*/ 160 w 602"/>
              <a:gd name="T47" fmla="*/ 562 h 595"/>
              <a:gd name="T48" fmla="*/ 223 w 602"/>
              <a:gd name="T49" fmla="*/ 588 h 595"/>
              <a:gd name="T50" fmla="*/ 256 w 602"/>
              <a:gd name="T51" fmla="*/ 537 h 595"/>
              <a:gd name="T52" fmla="*/ 342 w 602"/>
              <a:gd name="T53" fmla="*/ 594 h 595"/>
              <a:gd name="T54" fmla="*/ 409 w 602"/>
              <a:gd name="T55" fmla="*/ 578 h 595"/>
              <a:gd name="T56" fmla="*/ 406 w 602"/>
              <a:gd name="T57" fmla="*/ 518 h 595"/>
              <a:gd name="T58" fmla="*/ 509 w 602"/>
              <a:gd name="T59" fmla="*/ 514 h 595"/>
              <a:gd name="T60" fmla="*/ 533 w 602"/>
              <a:gd name="T61" fmla="*/ 489 h 595"/>
              <a:gd name="T62" fmla="*/ 188 w 602"/>
              <a:gd name="T63" fmla="*/ 435 h 595"/>
              <a:gd name="T64" fmla="*/ 414 w 602"/>
              <a:gd name="T65" fmla="*/ 161 h 595"/>
              <a:gd name="T66" fmla="*/ 188 w 602"/>
              <a:gd name="T67" fmla="*/ 43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2" h="595">
                <a:moveTo>
                  <a:pt x="553" y="461"/>
                </a:moveTo>
                <a:cubicBezTo>
                  <a:pt x="552" y="461"/>
                  <a:pt x="552" y="461"/>
                  <a:pt x="552" y="461"/>
                </a:cubicBezTo>
                <a:cubicBezTo>
                  <a:pt x="515" y="414"/>
                  <a:pt x="515" y="414"/>
                  <a:pt x="515" y="414"/>
                </a:cubicBezTo>
                <a:cubicBezTo>
                  <a:pt x="537" y="359"/>
                  <a:pt x="537" y="359"/>
                  <a:pt x="537" y="359"/>
                </a:cubicBezTo>
                <a:cubicBezTo>
                  <a:pt x="596" y="350"/>
                  <a:pt x="596" y="350"/>
                  <a:pt x="596" y="350"/>
                </a:cubicBezTo>
                <a:cubicBezTo>
                  <a:pt x="597" y="351"/>
                  <a:pt x="597" y="351"/>
                  <a:pt x="597" y="351"/>
                </a:cubicBezTo>
                <a:cubicBezTo>
                  <a:pt x="601" y="328"/>
                  <a:pt x="602" y="305"/>
                  <a:pt x="601" y="282"/>
                </a:cubicBezTo>
                <a:cubicBezTo>
                  <a:pt x="600" y="282"/>
                  <a:pt x="600" y="282"/>
                  <a:pt x="600" y="282"/>
                </a:cubicBezTo>
                <a:cubicBezTo>
                  <a:pt x="543" y="266"/>
                  <a:pt x="543" y="266"/>
                  <a:pt x="543" y="266"/>
                </a:cubicBezTo>
                <a:cubicBezTo>
                  <a:pt x="528" y="208"/>
                  <a:pt x="528" y="208"/>
                  <a:pt x="528" y="208"/>
                </a:cubicBezTo>
                <a:cubicBezTo>
                  <a:pt x="571" y="167"/>
                  <a:pt x="571" y="167"/>
                  <a:pt x="571" y="167"/>
                </a:cubicBezTo>
                <a:cubicBezTo>
                  <a:pt x="572" y="167"/>
                  <a:pt x="572" y="167"/>
                  <a:pt x="572" y="167"/>
                </a:cubicBezTo>
                <a:cubicBezTo>
                  <a:pt x="562" y="147"/>
                  <a:pt x="550" y="128"/>
                  <a:pt x="536" y="110"/>
                </a:cubicBezTo>
                <a:cubicBezTo>
                  <a:pt x="535" y="111"/>
                  <a:pt x="535" y="111"/>
                  <a:pt x="535" y="111"/>
                </a:cubicBezTo>
                <a:cubicBezTo>
                  <a:pt x="479" y="132"/>
                  <a:pt x="479" y="132"/>
                  <a:pt x="479" y="132"/>
                </a:cubicBezTo>
                <a:cubicBezTo>
                  <a:pt x="433" y="93"/>
                  <a:pt x="433" y="93"/>
                  <a:pt x="433" y="93"/>
                </a:cubicBezTo>
                <a:cubicBezTo>
                  <a:pt x="444" y="34"/>
                  <a:pt x="444" y="34"/>
                  <a:pt x="444" y="34"/>
                </a:cubicBezTo>
                <a:cubicBezTo>
                  <a:pt x="445" y="34"/>
                  <a:pt x="445" y="34"/>
                  <a:pt x="445" y="34"/>
                </a:cubicBezTo>
                <a:cubicBezTo>
                  <a:pt x="424" y="23"/>
                  <a:pt x="402" y="14"/>
                  <a:pt x="380" y="8"/>
                </a:cubicBezTo>
                <a:cubicBezTo>
                  <a:pt x="381" y="9"/>
                  <a:pt x="381" y="9"/>
                  <a:pt x="381" y="9"/>
                </a:cubicBezTo>
                <a:cubicBezTo>
                  <a:pt x="347" y="59"/>
                  <a:pt x="347" y="59"/>
                  <a:pt x="347" y="59"/>
                </a:cubicBezTo>
                <a:cubicBezTo>
                  <a:pt x="288" y="55"/>
                  <a:pt x="288" y="55"/>
                  <a:pt x="288" y="55"/>
                </a:cubicBezTo>
                <a:cubicBezTo>
                  <a:pt x="261" y="1"/>
                  <a:pt x="261" y="1"/>
                  <a:pt x="261" y="1"/>
                </a:cubicBezTo>
                <a:cubicBezTo>
                  <a:pt x="262" y="0"/>
                  <a:pt x="262" y="0"/>
                  <a:pt x="262" y="0"/>
                </a:cubicBezTo>
                <a:cubicBezTo>
                  <a:pt x="239" y="3"/>
                  <a:pt x="216" y="9"/>
                  <a:pt x="195" y="17"/>
                </a:cubicBezTo>
                <a:cubicBezTo>
                  <a:pt x="196" y="18"/>
                  <a:pt x="196" y="18"/>
                  <a:pt x="196" y="18"/>
                </a:cubicBezTo>
                <a:cubicBezTo>
                  <a:pt x="198" y="77"/>
                  <a:pt x="198" y="77"/>
                  <a:pt x="198" y="77"/>
                </a:cubicBezTo>
                <a:cubicBezTo>
                  <a:pt x="147" y="109"/>
                  <a:pt x="147" y="109"/>
                  <a:pt x="147" y="109"/>
                </a:cubicBezTo>
                <a:cubicBezTo>
                  <a:pt x="94" y="81"/>
                  <a:pt x="94" y="81"/>
                  <a:pt x="94" y="81"/>
                </a:cubicBezTo>
                <a:cubicBezTo>
                  <a:pt x="94" y="80"/>
                  <a:pt x="94" y="80"/>
                  <a:pt x="94" y="80"/>
                </a:cubicBezTo>
                <a:cubicBezTo>
                  <a:pt x="86" y="89"/>
                  <a:pt x="77" y="97"/>
                  <a:pt x="70" y="107"/>
                </a:cubicBezTo>
                <a:cubicBezTo>
                  <a:pt x="62" y="115"/>
                  <a:pt x="56" y="124"/>
                  <a:pt x="50" y="134"/>
                </a:cubicBezTo>
                <a:cubicBezTo>
                  <a:pt x="51" y="133"/>
                  <a:pt x="51" y="133"/>
                  <a:pt x="51" y="133"/>
                </a:cubicBezTo>
                <a:cubicBezTo>
                  <a:pt x="88" y="180"/>
                  <a:pt x="88" y="180"/>
                  <a:pt x="88" y="180"/>
                </a:cubicBezTo>
                <a:cubicBezTo>
                  <a:pt x="66" y="236"/>
                  <a:pt x="66" y="236"/>
                  <a:pt x="66" y="236"/>
                </a:cubicBezTo>
                <a:cubicBezTo>
                  <a:pt x="7" y="244"/>
                  <a:pt x="7" y="244"/>
                  <a:pt x="7" y="244"/>
                </a:cubicBezTo>
                <a:cubicBezTo>
                  <a:pt x="6" y="244"/>
                  <a:pt x="6" y="244"/>
                  <a:pt x="6" y="244"/>
                </a:cubicBezTo>
                <a:cubicBezTo>
                  <a:pt x="2" y="267"/>
                  <a:pt x="0" y="290"/>
                  <a:pt x="1" y="313"/>
                </a:cubicBezTo>
                <a:cubicBezTo>
                  <a:pt x="2" y="312"/>
                  <a:pt x="2" y="312"/>
                  <a:pt x="2" y="312"/>
                </a:cubicBezTo>
                <a:cubicBezTo>
                  <a:pt x="60" y="328"/>
                  <a:pt x="60" y="328"/>
                  <a:pt x="60" y="328"/>
                </a:cubicBezTo>
                <a:cubicBezTo>
                  <a:pt x="74" y="386"/>
                  <a:pt x="74" y="386"/>
                  <a:pt x="74" y="386"/>
                </a:cubicBezTo>
                <a:cubicBezTo>
                  <a:pt x="32" y="428"/>
                  <a:pt x="32" y="428"/>
                  <a:pt x="32" y="428"/>
                </a:cubicBezTo>
                <a:cubicBezTo>
                  <a:pt x="31" y="428"/>
                  <a:pt x="31" y="428"/>
                  <a:pt x="31" y="428"/>
                </a:cubicBezTo>
                <a:cubicBezTo>
                  <a:pt x="41" y="449"/>
                  <a:pt x="53" y="468"/>
                  <a:pt x="68" y="487"/>
                </a:cubicBezTo>
                <a:cubicBezTo>
                  <a:pt x="68" y="485"/>
                  <a:pt x="68" y="485"/>
                  <a:pt x="68" y="485"/>
                </a:cubicBezTo>
                <a:cubicBezTo>
                  <a:pt x="124" y="465"/>
                  <a:pt x="124" y="465"/>
                  <a:pt x="124" y="465"/>
                </a:cubicBezTo>
                <a:cubicBezTo>
                  <a:pt x="170" y="503"/>
                  <a:pt x="170" y="503"/>
                  <a:pt x="170" y="503"/>
                </a:cubicBezTo>
                <a:cubicBezTo>
                  <a:pt x="160" y="562"/>
                  <a:pt x="160" y="562"/>
                  <a:pt x="160" y="562"/>
                </a:cubicBezTo>
                <a:cubicBezTo>
                  <a:pt x="159" y="562"/>
                  <a:pt x="159" y="562"/>
                  <a:pt x="159" y="562"/>
                </a:cubicBezTo>
                <a:cubicBezTo>
                  <a:pt x="180" y="573"/>
                  <a:pt x="201" y="582"/>
                  <a:pt x="223" y="588"/>
                </a:cubicBezTo>
                <a:cubicBezTo>
                  <a:pt x="223" y="587"/>
                  <a:pt x="223" y="587"/>
                  <a:pt x="223" y="587"/>
                </a:cubicBezTo>
                <a:cubicBezTo>
                  <a:pt x="256" y="537"/>
                  <a:pt x="256" y="537"/>
                  <a:pt x="256" y="537"/>
                </a:cubicBezTo>
                <a:cubicBezTo>
                  <a:pt x="316" y="541"/>
                  <a:pt x="316" y="541"/>
                  <a:pt x="316" y="541"/>
                </a:cubicBezTo>
                <a:cubicBezTo>
                  <a:pt x="342" y="594"/>
                  <a:pt x="342" y="594"/>
                  <a:pt x="342" y="594"/>
                </a:cubicBezTo>
                <a:cubicBezTo>
                  <a:pt x="342" y="595"/>
                  <a:pt x="342" y="595"/>
                  <a:pt x="342" y="595"/>
                </a:cubicBezTo>
                <a:cubicBezTo>
                  <a:pt x="365" y="592"/>
                  <a:pt x="387" y="586"/>
                  <a:pt x="409" y="578"/>
                </a:cubicBezTo>
                <a:cubicBezTo>
                  <a:pt x="408" y="578"/>
                  <a:pt x="408" y="578"/>
                  <a:pt x="408" y="578"/>
                </a:cubicBezTo>
                <a:cubicBezTo>
                  <a:pt x="406" y="518"/>
                  <a:pt x="406" y="518"/>
                  <a:pt x="406" y="518"/>
                </a:cubicBezTo>
                <a:cubicBezTo>
                  <a:pt x="456" y="486"/>
                  <a:pt x="456" y="486"/>
                  <a:pt x="456" y="486"/>
                </a:cubicBezTo>
                <a:cubicBezTo>
                  <a:pt x="509" y="514"/>
                  <a:pt x="509" y="514"/>
                  <a:pt x="509" y="514"/>
                </a:cubicBezTo>
                <a:cubicBezTo>
                  <a:pt x="509" y="515"/>
                  <a:pt x="509" y="515"/>
                  <a:pt x="509" y="515"/>
                </a:cubicBezTo>
                <a:cubicBezTo>
                  <a:pt x="517" y="506"/>
                  <a:pt x="526" y="498"/>
                  <a:pt x="533" y="489"/>
                </a:cubicBezTo>
                <a:cubicBezTo>
                  <a:pt x="540" y="480"/>
                  <a:pt x="547" y="471"/>
                  <a:pt x="553" y="461"/>
                </a:cubicBezTo>
                <a:close/>
                <a:moveTo>
                  <a:pt x="188" y="435"/>
                </a:moveTo>
                <a:cubicBezTo>
                  <a:pt x="113" y="372"/>
                  <a:pt x="102" y="261"/>
                  <a:pt x="164" y="185"/>
                </a:cubicBezTo>
                <a:cubicBezTo>
                  <a:pt x="227" y="109"/>
                  <a:pt x="339" y="98"/>
                  <a:pt x="414" y="161"/>
                </a:cubicBezTo>
                <a:cubicBezTo>
                  <a:pt x="490" y="223"/>
                  <a:pt x="501" y="335"/>
                  <a:pt x="439" y="411"/>
                </a:cubicBezTo>
                <a:cubicBezTo>
                  <a:pt x="376" y="486"/>
                  <a:pt x="264" y="497"/>
                  <a:pt x="188" y="435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319463" y="1852640"/>
            <a:ext cx="578545" cy="578545"/>
          </a:xfrm>
          <a:prstGeom prst="ellipse">
            <a:avLst/>
          </a:prstGeom>
          <a:solidFill>
            <a:srgbClr val="2E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3155345" y="2482475"/>
            <a:ext cx="750194" cy="750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329910" y="1458730"/>
            <a:ext cx="932274" cy="932275"/>
          </a:xfrm>
          <a:prstGeom prst="ellipse">
            <a:avLst/>
          </a:prstGeom>
          <a:solidFill>
            <a:srgbClr val="C51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5529812" y="2688697"/>
            <a:ext cx="1113540" cy="11135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3202142" y="2521692"/>
            <a:ext cx="666706" cy="666706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B8BBBC"/>
              </a:gs>
            </a:gsLst>
            <a:lin ang="18900000" scaled="0"/>
            <a:tileRect/>
          </a:gradFill>
          <a:ln w="12700" cap="flat" cmpd="sng" algn="ctr">
            <a:gradFill>
              <a:gsLst>
                <a:gs pos="100000">
                  <a:sysClr val="window" lastClr="FFFFFF"/>
                </a:gs>
                <a:gs pos="0">
                  <a:srgbClr val="BFC2C3"/>
                </a:gs>
              </a:gsLst>
              <a:lin ang="18900000" scaled="0"/>
            </a:gradFill>
            <a:prstDash val="solid"/>
            <a:miter lim="800000"/>
          </a:ln>
          <a:effectLst>
            <a:outerShdw blurRad="203200" dist="762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4387885" y="1509711"/>
            <a:ext cx="830314" cy="830314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B8BBBC"/>
              </a:gs>
            </a:gsLst>
            <a:lin ang="18900000" scaled="0"/>
            <a:tileRect/>
          </a:gradFill>
          <a:ln w="12700" cap="flat" cmpd="sng" algn="ctr">
            <a:gradFill>
              <a:gsLst>
                <a:gs pos="100000">
                  <a:sysClr val="window" lastClr="FFFFFF"/>
                </a:gs>
                <a:gs pos="0">
                  <a:srgbClr val="BFC2C3"/>
                </a:gs>
              </a:gsLst>
              <a:lin ang="18900000" scaled="0"/>
            </a:gradFill>
            <a:prstDash val="solid"/>
            <a:miter lim="800000"/>
          </a:ln>
          <a:effectLst>
            <a:outerShdw blurRad="203200" dist="762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5596280" y="2755166"/>
            <a:ext cx="980601" cy="980601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B8BBBC"/>
              </a:gs>
            </a:gsLst>
            <a:lin ang="18900000" scaled="0"/>
            <a:tileRect/>
          </a:gradFill>
          <a:ln w="12700" cap="flat" cmpd="sng" algn="ctr">
            <a:gradFill>
              <a:gsLst>
                <a:gs pos="100000">
                  <a:sysClr val="window" lastClr="FFFFFF"/>
                </a:gs>
                <a:gs pos="0">
                  <a:srgbClr val="BFC2C3"/>
                </a:gs>
              </a:gsLst>
              <a:lin ang="18900000" scaled="0"/>
            </a:gradFill>
            <a:prstDash val="solid"/>
            <a:miter lim="800000"/>
          </a:ln>
          <a:effectLst>
            <a:outerShdw blurRad="203200" dist="762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1052" y="126929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 smtClean="0">
                <a:solidFill>
                  <a:srgbClr val="2E56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信用額度</a:t>
            </a:r>
            <a:r>
              <a:rPr lang="en-US" altLang="zh-TW" sz="1800" b="1" dirty="0" smtClean="0">
                <a:solidFill>
                  <a:srgbClr val="2E56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TW" sz="1800" b="1" dirty="0" smtClean="0">
                <a:solidFill>
                  <a:srgbClr val="2E56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1800" b="1" dirty="0" smtClean="0">
                <a:solidFill>
                  <a:srgbClr val="2E56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endParaRPr lang="zh-CN" altLang="en-US" sz="1800" b="1" dirty="0" smtClean="0">
              <a:solidFill>
                <a:srgbClr val="2E56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69153" y="3798391"/>
            <a:ext cx="2057709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en-US" altLang="zh-CN" sz="1000" dirty="0" smtClean="0">
                <a:solidFill>
                  <a:srgbClr val="613620"/>
                </a:solidFill>
                <a:cs typeface="Arial" panose="020B0604020202020204" pitchFamily="34" charset="0"/>
              </a:rPr>
              <a:t>. </a:t>
            </a:r>
            <a:endParaRPr lang="zh-CN" altLang="en-US" sz="1000" dirty="0">
              <a:solidFill>
                <a:srgbClr val="61362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902134" y="4077984"/>
            <a:ext cx="14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 smtClean="0">
                <a:solidFill>
                  <a:srgbClr val="6136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婚姻狀況</a:t>
            </a:r>
            <a:endParaRPr lang="en-US" altLang="zh-TW" sz="1800" b="1" dirty="0" smtClean="0">
              <a:solidFill>
                <a:srgbClr val="6136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1800" b="1" dirty="0" smtClean="0">
                <a:solidFill>
                  <a:srgbClr val="6136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MARRIAGE</a:t>
            </a:r>
            <a:endParaRPr lang="zh-CN" altLang="en-US" sz="1800" b="1" dirty="0" smtClean="0">
              <a:solidFill>
                <a:srgbClr val="6136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698673" y="797384"/>
            <a:ext cx="168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solidFill>
                  <a:srgbClr val="C517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教育程度</a:t>
            </a:r>
            <a:endParaRPr lang="en-US" altLang="zh-TW" sz="1800" b="1" dirty="0" smtClean="0">
              <a:solidFill>
                <a:srgbClr val="C517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1800" b="1" dirty="0" smtClean="0">
                <a:solidFill>
                  <a:srgbClr val="C517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</a:t>
            </a:r>
            <a:endParaRPr lang="zh-CN" altLang="en-US" sz="1800" b="1" dirty="0" smtClean="0">
              <a:solidFill>
                <a:srgbClr val="C517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7936595" y="2361511"/>
            <a:ext cx="119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 smtClean="0">
                <a:solidFill>
                  <a:srgbClr val="CAA8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年齡 </a:t>
            </a:r>
            <a:r>
              <a:rPr lang="en-US" altLang="zh-TW" sz="1800" b="1" dirty="0" smtClean="0">
                <a:solidFill>
                  <a:srgbClr val="CAA8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endParaRPr lang="zh-CN" altLang="en-US" sz="1800" b="1" dirty="0" smtClean="0">
              <a:solidFill>
                <a:srgbClr val="CAA88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2500202" y="1992396"/>
            <a:ext cx="191792" cy="279576"/>
            <a:chOff x="2612963" y="2767277"/>
            <a:chExt cx="251543" cy="366676"/>
          </a:xfrm>
          <a:solidFill>
            <a:srgbClr val="2E5660"/>
          </a:solidFill>
        </p:grpSpPr>
        <p:sp>
          <p:nvSpPr>
            <p:cNvPr id="136" name="AutoShape 113"/>
            <p:cNvSpPr>
              <a:spLocks/>
            </p:cNvSpPr>
            <p:nvPr/>
          </p:nvSpPr>
          <p:spPr bwMode="auto">
            <a:xfrm>
              <a:off x="2612963" y="2767277"/>
              <a:ext cx="251543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7" name="AutoShape 114"/>
            <p:cNvSpPr>
              <a:spLocks/>
            </p:cNvSpPr>
            <p:nvPr/>
          </p:nvSpPr>
          <p:spPr bwMode="auto">
            <a:xfrm>
              <a:off x="2669904" y="2824844"/>
              <a:ext cx="74461" cy="744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1" name="Freeform 12"/>
          <p:cNvSpPr>
            <a:spLocks noEditPoints="1"/>
          </p:cNvSpPr>
          <p:nvPr/>
        </p:nvSpPr>
        <p:spPr bwMode="auto">
          <a:xfrm rot="311364">
            <a:off x="1861120" y="2626674"/>
            <a:ext cx="1054100" cy="1024540"/>
          </a:xfrm>
          <a:custGeom>
            <a:avLst/>
            <a:gdLst>
              <a:gd name="T0" fmla="*/ 314 w 316"/>
              <a:gd name="T1" fmla="*/ 137 h 310"/>
              <a:gd name="T2" fmla="*/ 274 w 316"/>
              <a:gd name="T3" fmla="*/ 101 h 310"/>
              <a:gd name="T4" fmla="*/ 296 w 316"/>
              <a:gd name="T5" fmla="*/ 78 h 310"/>
              <a:gd name="T6" fmla="*/ 274 w 316"/>
              <a:gd name="T7" fmla="*/ 49 h 310"/>
              <a:gd name="T8" fmla="*/ 220 w 316"/>
              <a:gd name="T9" fmla="*/ 43 h 310"/>
              <a:gd name="T10" fmla="*/ 224 w 316"/>
              <a:gd name="T11" fmla="*/ 12 h 310"/>
              <a:gd name="T12" fmla="*/ 191 w 316"/>
              <a:gd name="T13" fmla="*/ 1 h 310"/>
              <a:gd name="T14" fmla="*/ 143 w 316"/>
              <a:gd name="T15" fmla="*/ 28 h 310"/>
              <a:gd name="T16" fmla="*/ 128 w 316"/>
              <a:gd name="T17" fmla="*/ 0 h 310"/>
              <a:gd name="T18" fmla="*/ 94 w 316"/>
              <a:gd name="T19" fmla="*/ 11 h 310"/>
              <a:gd name="T20" fmla="*/ 71 w 316"/>
              <a:gd name="T21" fmla="*/ 61 h 310"/>
              <a:gd name="T22" fmla="*/ 43 w 316"/>
              <a:gd name="T23" fmla="*/ 47 h 310"/>
              <a:gd name="T24" fmla="*/ 22 w 316"/>
              <a:gd name="T25" fmla="*/ 77 h 310"/>
              <a:gd name="T26" fmla="*/ 33 w 316"/>
              <a:gd name="T27" fmla="*/ 130 h 310"/>
              <a:gd name="T28" fmla="*/ 2 w 316"/>
              <a:gd name="T29" fmla="*/ 136 h 310"/>
              <a:gd name="T30" fmla="*/ 1 w 316"/>
              <a:gd name="T31" fmla="*/ 172 h 310"/>
              <a:gd name="T32" fmla="*/ 32 w 316"/>
              <a:gd name="T33" fmla="*/ 179 h 310"/>
              <a:gd name="T34" fmla="*/ 21 w 316"/>
              <a:gd name="T35" fmla="*/ 232 h 310"/>
              <a:gd name="T36" fmla="*/ 42 w 316"/>
              <a:gd name="T37" fmla="*/ 261 h 310"/>
              <a:gd name="T38" fmla="*/ 70 w 316"/>
              <a:gd name="T39" fmla="*/ 248 h 310"/>
              <a:gd name="T40" fmla="*/ 92 w 316"/>
              <a:gd name="T41" fmla="*/ 298 h 310"/>
              <a:gd name="T42" fmla="*/ 126 w 316"/>
              <a:gd name="T43" fmla="*/ 309 h 310"/>
              <a:gd name="T44" fmla="*/ 142 w 316"/>
              <a:gd name="T45" fmla="*/ 282 h 310"/>
              <a:gd name="T46" fmla="*/ 189 w 316"/>
              <a:gd name="T47" fmla="*/ 309 h 310"/>
              <a:gd name="T48" fmla="*/ 223 w 316"/>
              <a:gd name="T49" fmla="*/ 299 h 310"/>
              <a:gd name="T50" fmla="*/ 220 w 316"/>
              <a:gd name="T51" fmla="*/ 267 h 310"/>
              <a:gd name="T52" fmla="*/ 274 w 316"/>
              <a:gd name="T53" fmla="*/ 261 h 310"/>
              <a:gd name="T54" fmla="*/ 295 w 316"/>
              <a:gd name="T55" fmla="*/ 233 h 310"/>
              <a:gd name="T56" fmla="*/ 274 w 316"/>
              <a:gd name="T57" fmla="*/ 209 h 310"/>
              <a:gd name="T58" fmla="*/ 314 w 316"/>
              <a:gd name="T59" fmla="*/ 173 h 310"/>
              <a:gd name="T60" fmla="*/ 316 w 316"/>
              <a:gd name="T61" fmla="*/ 155 h 310"/>
              <a:gd name="T62" fmla="*/ 158 w 316"/>
              <a:gd name="T63" fmla="*/ 248 h 310"/>
              <a:gd name="T64" fmla="*/ 158 w 316"/>
              <a:gd name="T65" fmla="*/ 62 h 310"/>
              <a:gd name="T66" fmla="*/ 158 w 316"/>
              <a:gd name="T67" fmla="*/ 248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310">
                <a:moveTo>
                  <a:pt x="315" y="137"/>
                </a:moveTo>
                <a:cubicBezTo>
                  <a:pt x="314" y="137"/>
                  <a:pt x="314" y="137"/>
                  <a:pt x="314" y="137"/>
                </a:cubicBezTo>
                <a:cubicBezTo>
                  <a:pt x="284" y="131"/>
                  <a:pt x="284" y="131"/>
                  <a:pt x="284" y="131"/>
                </a:cubicBezTo>
                <a:cubicBezTo>
                  <a:pt x="274" y="101"/>
                  <a:pt x="274" y="101"/>
                  <a:pt x="274" y="101"/>
                </a:cubicBezTo>
                <a:cubicBezTo>
                  <a:pt x="295" y="78"/>
                  <a:pt x="295" y="78"/>
                  <a:pt x="295" y="78"/>
                </a:cubicBezTo>
                <a:cubicBezTo>
                  <a:pt x="296" y="78"/>
                  <a:pt x="296" y="78"/>
                  <a:pt x="296" y="78"/>
                </a:cubicBezTo>
                <a:cubicBezTo>
                  <a:pt x="290" y="67"/>
                  <a:pt x="282" y="57"/>
                  <a:pt x="274" y="48"/>
                </a:cubicBezTo>
                <a:cubicBezTo>
                  <a:pt x="274" y="49"/>
                  <a:pt x="274" y="49"/>
                  <a:pt x="274" y="49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20" y="43"/>
                  <a:pt x="220" y="43"/>
                  <a:pt x="220" y="43"/>
                </a:cubicBezTo>
                <a:cubicBezTo>
                  <a:pt x="223" y="12"/>
                  <a:pt x="223" y="12"/>
                  <a:pt x="223" y="12"/>
                </a:cubicBezTo>
                <a:cubicBezTo>
                  <a:pt x="224" y="12"/>
                  <a:pt x="224" y="12"/>
                  <a:pt x="224" y="12"/>
                </a:cubicBezTo>
                <a:cubicBezTo>
                  <a:pt x="213" y="7"/>
                  <a:pt x="202" y="3"/>
                  <a:pt x="190" y="0"/>
                </a:cubicBezTo>
                <a:cubicBezTo>
                  <a:pt x="191" y="1"/>
                  <a:pt x="191" y="1"/>
                  <a:pt x="191" y="1"/>
                </a:cubicBezTo>
                <a:cubicBezTo>
                  <a:pt x="175" y="28"/>
                  <a:pt x="175" y="28"/>
                  <a:pt x="175" y="28"/>
                </a:cubicBezTo>
                <a:cubicBezTo>
                  <a:pt x="143" y="28"/>
                  <a:pt x="143" y="28"/>
                  <a:pt x="143" y="28"/>
                </a:cubicBezTo>
                <a:cubicBezTo>
                  <a:pt x="128" y="1"/>
                  <a:pt x="128" y="1"/>
                  <a:pt x="128" y="1"/>
                </a:cubicBezTo>
                <a:cubicBezTo>
                  <a:pt x="128" y="0"/>
                  <a:pt x="128" y="0"/>
                  <a:pt x="128" y="0"/>
                </a:cubicBezTo>
                <a:cubicBezTo>
                  <a:pt x="116" y="2"/>
                  <a:pt x="104" y="6"/>
                  <a:pt x="93" y="11"/>
                </a:cubicBezTo>
                <a:cubicBezTo>
                  <a:pt x="94" y="11"/>
                  <a:pt x="94" y="11"/>
                  <a:pt x="94" y="11"/>
                </a:cubicBezTo>
                <a:cubicBezTo>
                  <a:pt x="97" y="43"/>
                  <a:pt x="97" y="43"/>
                  <a:pt x="97" y="43"/>
                </a:cubicBezTo>
                <a:cubicBezTo>
                  <a:pt x="71" y="61"/>
                  <a:pt x="71" y="61"/>
                  <a:pt x="71" y="61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47"/>
                  <a:pt x="43" y="47"/>
                  <a:pt x="43" y="47"/>
                </a:cubicBezTo>
                <a:cubicBezTo>
                  <a:pt x="34" y="56"/>
                  <a:pt x="27" y="66"/>
                  <a:pt x="21" y="77"/>
                </a:cubicBezTo>
                <a:cubicBezTo>
                  <a:pt x="22" y="77"/>
                  <a:pt x="22" y="77"/>
                  <a:pt x="22" y="77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33" y="130"/>
                  <a:pt x="33" y="130"/>
                  <a:pt x="33" y="130"/>
                </a:cubicBezTo>
                <a:cubicBezTo>
                  <a:pt x="2" y="136"/>
                  <a:pt x="2" y="136"/>
                  <a:pt x="2" y="136"/>
                </a:cubicBezTo>
                <a:cubicBezTo>
                  <a:pt x="2" y="136"/>
                  <a:pt x="2" y="136"/>
                  <a:pt x="2" y="136"/>
                </a:cubicBezTo>
                <a:cubicBezTo>
                  <a:pt x="1" y="142"/>
                  <a:pt x="0" y="148"/>
                  <a:pt x="0" y="155"/>
                </a:cubicBezTo>
                <a:cubicBezTo>
                  <a:pt x="0" y="161"/>
                  <a:pt x="1" y="167"/>
                  <a:pt x="1" y="172"/>
                </a:cubicBezTo>
                <a:cubicBezTo>
                  <a:pt x="2" y="172"/>
                  <a:pt x="2" y="172"/>
                  <a:pt x="2" y="172"/>
                </a:cubicBezTo>
                <a:cubicBezTo>
                  <a:pt x="32" y="179"/>
                  <a:pt x="32" y="179"/>
                  <a:pt x="32" y="179"/>
                </a:cubicBezTo>
                <a:cubicBezTo>
                  <a:pt x="42" y="208"/>
                  <a:pt x="42" y="208"/>
                  <a:pt x="42" y="208"/>
                </a:cubicBezTo>
                <a:cubicBezTo>
                  <a:pt x="21" y="232"/>
                  <a:pt x="21" y="232"/>
                  <a:pt x="21" y="232"/>
                </a:cubicBezTo>
                <a:cubicBezTo>
                  <a:pt x="20" y="232"/>
                  <a:pt x="20" y="232"/>
                  <a:pt x="20" y="232"/>
                </a:cubicBezTo>
                <a:cubicBezTo>
                  <a:pt x="26" y="242"/>
                  <a:pt x="33" y="252"/>
                  <a:pt x="42" y="261"/>
                </a:cubicBezTo>
                <a:cubicBezTo>
                  <a:pt x="42" y="261"/>
                  <a:pt x="42" y="261"/>
                  <a:pt x="42" y="261"/>
                </a:cubicBezTo>
                <a:cubicBezTo>
                  <a:pt x="70" y="248"/>
                  <a:pt x="70" y="248"/>
                  <a:pt x="70" y="248"/>
                </a:cubicBezTo>
                <a:cubicBezTo>
                  <a:pt x="96" y="267"/>
                  <a:pt x="96" y="267"/>
                  <a:pt x="96" y="267"/>
                </a:cubicBezTo>
                <a:cubicBezTo>
                  <a:pt x="92" y="298"/>
                  <a:pt x="92" y="298"/>
                  <a:pt x="92" y="298"/>
                </a:cubicBezTo>
                <a:cubicBezTo>
                  <a:pt x="92" y="298"/>
                  <a:pt x="92" y="298"/>
                  <a:pt x="92" y="298"/>
                </a:cubicBezTo>
                <a:cubicBezTo>
                  <a:pt x="103" y="303"/>
                  <a:pt x="114" y="307"/>
                  <a:pt x="126" y="309"/>
                </a:cubicBezTo>
                <a:cubicBezTo>
                  <a:pt x="126" y="309"/>
                  <a:pt x="126" y="309"/>
                  <a:pt x="126" y="309"/>
                </a:cubicBezTo>
                <a:cubicBezTo>
                  <a:pt x="142" y="282"/>
                  <a:pt x="142" y="282"/>
                  <a:pt x="142" y="282"/>
                </a:cubicBezTo>
                <a:cubicBezTo>
                  <a:pt x="173" y="282"/>
                  <a:pt x="173" y="282"/>
                  <a:pt x="173" y="282"/>
                </a:cubicBezTo>
                <a:cubicBezTo>
                  <a:pt x="189" y="309"/>
                  <a:pt x="189" y="309"/>
                  <a:pt x="189" y="309"/>
                </a:cubicBezTo>
                <a:cubicBezTo>
                  <a:pt x="189" y="310"/>
                  <a:pt x="189" y="310"/>
                  <a:pt x="189" y="310"/>
                </a:cubicBezTo>
                <a:cubicBezTo>
                  <a:pt x="201" y="307"/>
                  <a:pt x="212" y="304"/>
                  <a:pt x="223" y="299"/>
                </a:cubicBezTo>
                <a:cubicBezTo>
                  <a:pt x="223" y="298"/>
                  <a:pt x="223" y="298"/>
                  <a:pt x="223" y="298"/>
                </a:cubicBezTo>
                <a:cubicBezTo>
                  <a:pt x="220" y="267"/>
                  <a:pt x="220" y="267"/>
                  <a:pt x="220" y="267"/>
                </a:cubicBezTo>
                <a:cubicBezTo>
                  <a:pt x="245" y="249"/>
                  <a:pt x="245" y="249"/>
                  <a:pt x="245" y="249"/>
                </a:cubicBezTo>
                <a:cubicBezTo>
                  <a:pt x="274" y="261"/>
                  <a:pt x="274" y="261"/>
                  <a:pt x="274" y="261"/>
                </a:cubicBezTo>
                <a:cubicBezTo>
                  <a:pt x="274" y="262"/>
                  <a:pt x="274" y="262"/>
                  <a:pt x="274" y="262"/>
                </a:cubicBezTo>
                <a:cubicBezTo>
                  <a:pt x="282" y="253"/>
                  <a:pt x="289" y="243"/>
                  <a:pt x="295" y="233"/>
                </a:cubicBezTo>
                <a:cubicBezTo>
                  <a:pt x="295" y="233"/>
                  <a:pt x="295" y="233"/>
                  <a:pt x="295" y="233"/>
                </a:cubicBezTo>
                <a:cubicBezTo>
                  <a:pt x="274" y="209"/>
                  <a:pt x="274" y="209"/>
                  <a:pt x="274" y="209"/>
                </a:cubicBezTo>
                <a:cubicBezTo>
                  <a:pt x="284" y="179"/>
                  <a:pt x="284" y="179"/>
                  <a:pt x="284" y="179"/>
                </a:cubicBezTo>
                <a:cubicBezTo>
                  <a:pt x="314" y="173"/>
                  <a:pt x="314" y="173"/>
                  <a:pt x="314" y="173"/>
                </a:cubicBezTo>
                <a:cubicBezTo>
                  <a:pt x="315" y="173"/>
                  <a:pt x="315" y="173"/>
                  <a:pt x="315" y="173"/>
                </a:cubicBezTo>
                <a:cubicBezTo>
                  <a:pt x="315" y="167"/>
                  <a:pt x="316" y="161"/>
                  <a:pt x="316" y="155"/>
                </a:cubicBezTo>
                <a:cubicBezTo>
                  <a:pt x="316" y="149"/>
                  <a:pt x="315" y="143"/>
                  <a:pt x="315" y="137"/>
                </a:cubicBezTo>
                <a:close/>
                <a:moveTo>
                  <a:pt x="158" y="248"/>
                </a:moveTo>
                <a:cubicBezTo>
                  <a:pt x="107" y="248"/>
                  <a:pt x="65" y="206"/>
                  <a:pt x="65" y="155"/>
                </a:cubicBezTo>
                <a:cubicBezTo>
                  <a:pt x="65" y="103"/>
                  <a:pt x="107" y="62"/>
                  <a:pt x="158" y="62"/>
                </a:cubicBezTo>
                <a:cubicBezTo>
                  <a:pt x="210" y="62"/>
                  <a:pt x="251" y="103"/>
                  <a:pt x="251" y="155"/>
                </a:cubicBezTo>
                <a:cubicBezTo>
                  <a:pt x="251" y="206"/>
                  <a:pt x="210" y="248"/>
                  <a:pt x="158" y="248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椭圆 71"/>
          <p:cNvSpPr/>
          <p:nvPr/>
        </p:nvSpPr>
        <p:spPr>
          <a:xfrm>
            <a:off x="2350663" y="1883605"/>
            <a:ext cx="524156" cy="516614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B8BBBC"/>
              </a:gs>
            </a:gsLst>
            <a:lin ang="18900000" scaled="0"/>
            <a:tileRect/>
          </a:gradFill>
          <a:ln w="12700" cap="flat" cmpd="sng" algn="ctr">
            <a:gradFill>
              <a:gsLst>
                <a:gs pos="100000">
                  <a:sysClr val="window" lastClr="FFFFFF"/>
                </a:gs>
                <a:gs pos="0">
                  <a:srgbClr val="BFC2C3"/>
                </a:gs>
              </a:gsLst>
              <a:lin ang="18900000" scaled="0"/>
            </a:gradFill>
            <a:prstDash val="solid"/>
            <a:miter lim="800000"/>
          </a:ln>
          <a:effectLst>
            <a:outerShdw blurRad="203200" dist="762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43" name="椭圆 71"/>
          <p:cNvSpPr/>
          <p:nvPr/>
        </p:nvSpPr>
        <p:spPr>
          <a:xfrm>
            <a:off x="2158347" y="2865280"/>
            <a:ext cx="479460" cy="496662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B8BBBC"/>
              </a:gs>
            </a:gsLst>
            <a:lin ang="18900000" scaled="0"/>
            <a:tileRect/>
          </a:gradFill>
          <a:ln w="12700" cap="flat" cmpd="sng" algn="ctr">
            <a:gradFill>
              <a:gsLst>
                <a:gs pos="100000">
                  <a:sysClr val="window" lastClr="FFFFFF"/>
                </a:gs>
                <a:gs pos="0">
                  <a:srgbClr val="BFC2C3"/>
                </a:gs>
              </a:gsLst>
              <a:lin ang="18900000" scaled="0"/>
            </a:gradFill>
            <a:prstDash val="solid"/>
            <a:miter lim="800000"/>
          </a:ln>
          <a:effectLst>
            <a:outerShdw blurRad="203200" dist="762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38" y="2934608"/>
            <a:ext cx="313079" cy="31307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31" y="2546177"/>
            <a:ext cx="505405" cy="54518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40" y="1796916"/>
            <a:ext cx="660044" cy="66258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32" y="2808021"/>
            <a:ext cx="860714" cy="86071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644" y="1626378"/>
            <a:ext cx="509223" cy="596977"/>
          </a:xfrm>
          <a:prstGeom prst="rect">
            <a:avLst/>
          </a:prstGeom>
        </p:spPr>
      </p:pic>
      <p:sp>
        <p:nvSpPr>
          <p:cNvPr id="54" name="文本框 74"/>
          <p:cNvSpPr txBox="1"/>
          <p:nvPr/>
        </p:nvSpPr>
        <p:spPr>
          <a:xfrm>
            <a:off x="469516" y="227197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性別</a:t>
            </a:r>
            <a:endParaRPr lang="en-US" altLang="zh-TW" sz="1800" b="1" dirty="0" smtClean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18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SEX</a:t>
            </a:r>
            <a:endParaRPr lang="zh-CN" altLang="en-US" sz="1400" b="1" dirty="0" smtClean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肘形接點 21"/>
          <p:cNvCxnSpPr/>
          <p:nvPr/>
        </p:nvCxnSpPr>
        <p:spPr>
          <a:xfrm>
            <a:off x="1163653" y="1475804"/>
            <a:ext cx="930959" cy="515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29507" y="2482475"/>
            <a:ext cx="838520" cy="42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0800000" flipV="1">
            <a:off x="5825837" y="994380"/>
            <a:ext cx="872837" cy="716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30" idx="1"/>
          </p:cNvCxnSpPr>
          <p:nvPr/>
        </p:nvCxnSpPr>
        <p:spPr>
          <a:xfrm flipH="1">
            <a:off x="6996546" y="2546177"/>
            <a:ext cx="940049" cy="45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/>
          <p:nvPr/>
        </p:nvCxnSpPr>
        <p:spPr>
          <a:xfrm rot="16200000" flipV="1">
            <a:off x="3963930" y="3428325"/>
            <a:ext cx="927149" cy="348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06214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資料範例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03" y="789709"/>
            <a:ext cx="5741306" cy="1898082"/>
          </a:xfrm>
          <a:prstGeom prst="rect">
            <a:avLst/>
          </a:prstGeom>
        </p:spPr>
      </p:pic>
      <p:sp>
        <p:nvSpPr>
          <p:cNvPr id="4" name="文本框 74"/>
          <p:cNvSpPr txBox="1"/>
          <p:nvPr/>
        </p:nvSpPr>
        <p:spPr>
          <a:xfrm>
            <a:off x="534803" y="2846881"/>
            <a:ext cx="831599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SEX </a:t>
            </a:r>
            <a:r>
              <a:rPr lang="en-US" altLang="zh-TW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0﹕male, 1﹕female</a:t>
            </a:r>
            <a:r>
              <a:rPr lang="zh-TW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EDUCATION</a:t>
            </a:r>
            <a:r>
              <a:rPr lang="en-US" altLang="zh-TW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0﹕graduate school, 1﹕university, 2﹕high school…</a:t>
            </a:r>
            <a:r>
              <a:rPr lang="zh-TW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MARRIAGE</a:t>
            </a:r>
            <a:r>
              <a:rPr lang="en-US" altLang="zh-TW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0﹕married, 1﹕single, 2﹕others</a:t>
            </a:r>
            <a:r>
              <a:rPr lang="zh-TW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5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32073" y="962891"/>
            <a:ext cx="2979163" cy="2784762"/>
            <a:chOff x="4034254" y="-1"/>
            <a:chExt cx="5109746" cy="5133109"/>
          </a:xfrm>
        </p:grpSpPr>
        <p:sp>
          <p:nvSpPr>
            <p:cNvPr id="9" name="Oval 2"/>
            <p:cNvSpPr/>
            <p:nvPr/>
          </p:nvSpPr>
          <p:spPr>
            <a:xfrm>
              <a:off x="4034254" y="-1"/>
              <a:ext cx="5109746" cy="513310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val 3"/>
            <p:cNvSpPr/>
            <p:nvPr/>
          </p:nvSpPr>
          <p:spPr>
            <a:xfrm>
              <a:off x="4683265" y="552947"/>
              <a:ext cx="3896530" cy="3896530"/>
            </a:xfrm>
            <a:prstGeom prst="ellipse">
              <a:avLst/>
            </a:prstGeom>
            <a:solidFill>
              <a:srgbClr val="C5172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文本框 14"/>
          <p:cNvSpPr txBox="1">
            <a:spLocks noChangeArrowheads="1"/>
          </p:cNvSpPr>
          <p:nvPr/>
        </p:nvSpPr>
        <p:spPr bwMode="auto">
          <a:xfrm>
            <a:off x="709850" y="2067986"/>
            <a:ext cx="2108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 Light"/>
                <a:ea typeface="微软雅黑 Light"/>
              </a:rPr>
              <a:t>02.</a:t>
            </a:r>
            <a:r>
              <a:rPr lang="zh-TW" altLang="en-US" sz="2800" b="1" dirty="0">
                <a:solidFill>
                  <a:prstClr val="white"/>
                </a:solidFill>
                <a:latin typeface="微软雅黑 Light"/>
                <a:ea typeface="微软雅黑 Light"/>
              </a:rPr>
              <a:t>程式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 Light"/>
                <a:ea typeface="微软雅黑 Light"/>
              </a:rPr>
              <a:t>分析</a:t>
            </a:r>
            <a:endParaRPr lang="en-US" altLang="zh-CN" sz="2800" b="1" dirty="0" smtClean="0">
              <a:solidFill>
                <a:prstClr val="white"/>
              </a:solidFill>
              <a:latin typeface="微软雅黑 Light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57122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程式內容</a:t>
            </a:r>
            <a:r>
              <a:rPr lang="en-US" altLang="zh-TW" dirty="0" smtClean="0"/>
              <a:t>(R Lasso)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0957" y="554182"/>
            <a:ext cx="7688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install.packages</a:t>
            </a:r>
            <a:r>
              <a:rPr lang="en-US" altLang="zh-TW" sz="1200" dirty="0"/>
              <a:t>("</a:t>
            </a:r>
            <a:r>
              <a:rPr lang="en-US" altLang="zh-TW" sz="1200" dirty="0" err="1"/>
              <a:t>readr</a:t>
            </a:r>
            <a:r>
              <a:rPr lang="en-US" altLang="zh-TW" sz="1200" dirty="0"/>
              <a:t>")</a:t>
            </a:r>
          </a:p>
          <a:p>
            <a:r>
              <a:rPr lang="en-US" altLang="zh-TW" sz="1200" dirty="0"/>
              <a:t>library(</a:t>
            </a:r>
            <a:r>
              <a:rPr lang="en-US" altLang="zh-TW" sz="1200" dirty="0" err="1"/>
              <a:t>readr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 err="1"/>
              <a:t>install.packages</a:t>
            </a:r>
            <a:r>
              <a:rPr lang="en-US" altLang="zh-TW" sz="1200" dirty="0"/>
              <a:t>("</a:t>
            </a:r>
            <a:r>
              <a:rPr lang="en-US" altLang="zh-TW" sz="1200" dirty="0" err="1"/>
              <a:t>glmnet</a:t>
            </a:r>
            <a:r>
              <a:rPr lang="en-US" altLang="zh-TW" sz="1200" dirty="0"/>
              <a:t>")</a:t>
            </a:r>
          </a:p>
          <a:p>
            <a:r>
              <a:rPr lang="en-US" altLang="zh-TW" sz="1200" dirty="0"/>
              <a:t>library(</a:t>
            </a:r>
            <a:r>
              <a:rPr lang="en-US" altLang="zh-TW" sz="1200" dirty="0" err="1"/>
              <a:t>glmnet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 err="1"/>
              <a:t>install.packages</a:t>
            </a:r>
            <a:r>
              <a:rPr lang="en-US" altLang="zh-TW" sz="1200" dirty="0"/>
              <a:t>("</a:t>
            </a:r>
            <a:r>
              <a:rPr lang="en-US" altLang="zh-TW" sz="1200" dirty="0" err="1"/>
              <a:t>aod</a:t>
            </a:r>
            <a:r>
              <a:rPr lang="en-US" altLang="zh-TW" sz="1200" dirty="0"/>
              <a:t>")</a:t>
            </a:r>
          </a:p>
          <a:p>
            <a:r>
              <a:rPr lang="en-US" altLang="zh-TW" sz="1200" dirty="0"/>
              <a:t>library(</a:t>
            </a:r>
            <a:r>
              <a:rPr lang="en-US" altLang="zh-TW" sz="1200" dirty="0" err="1"/>
              <a:t>aod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X1&lt;-read.csv("C:\\Users\\User\\Downloads\\default of credit card clients.csv", header=TRUE)</a:t>
            </a:r>
          </a:p>
          <a:p>
            <a:r>
              <a:rPr lang="en-US" altLang="zh-TW" sz="1200" dirty="0" smtClean="0"/>
              <a:t>X1$LIMIT_BAL</a:t>
            </a:r>
            <a:r>
              <a:rPr lang="en-US" altLang="zh-TW" sz="1200" dirty="0"/>
              <a:t>&lt;-scale(X1$LIMIT_BAL,center=</a:t>
            </a:r>
            <a:r>
              <a:rPr lang="en-US" altLang="zh-TW" sz="1200" dirty="0" err="1"/>
              <a:t>TRUE,scale</a:t>
            </a:r>
            <a:r>
              <a:rPr lang="en-US" altLang="zh-TW" sz="1200" dirty="0"/>
              <a:t>=TRUE)</a:t>
            </a:r>
          </a:p>
          <a:p>
            <a:r>
              <a:rPr lang="en-US" altLang="zh-TW" sz="1200" dirty="0"/>
              <a:t>X1$SEX&lt;-scale(X1$SEX,center=</a:t>
            </a:r>
            <a:r>
              <a:rPr lang="en-US" altLang="zh-TW" sz="1200" dirty="0" err="1"/>
              <a:t>TRUE,scale</a:t>
            </a:r>
            <a:r>
              <a:rPr lang="en-US" altLang="zh-TW" sz="1200" dirty="0"/>
              <a:t>=TRUE)</a:t>
            </a:r>
          </a:p>
          <a:p>
            <a:r>
              <a:rPr lang="en-US" altLang="zh-TW" sz="1200" dirty="0"/>
              <a:t>X1$EDUCATION&lt;-scale(X1$EDUCATION,center=</a:t>
            </a:r>
            <a:r>
              <a:rPr lang="en-US" altLang="zh-TW" sz="1200" dirty="0" err="1"/>
              <a:t>TRUE,scale</a:t>
            </a:r>
            <a:r>
              <a:rPr lang="en-US" altLang="zh-TW" sz="1200" dirty="0"/>
              <a:t>=TRUE)</a:t>
            </a:r>
          </a:p>
          <a:p>
            <a:r>
              <a:rPr lang="en-US" altLang="zh-TW" sz="1200" dirty="0"/>
              <a:t>X1$MARRIAGE&lt;-scale(X1$MARRIAGE,center=</a:t>
            </a:r>
            <a:r>
              <a:rPr lang="en-US" altLang="zh-TW" sz="1200" dirty="0" err="1"/>
              <a:t>TRUE,scale</a:t>
            </a:r>
            <a:r>
              <a:rPr lang="en-US" altLang="zh-TW" sz="1200" dirty="0"/>
              <a:t>=TRUE)</a:t>
            </a:r>
          </a:p>
          <a:p>
            <a:r>
              <a:rPr lang="en-US" altLang="zh-TW" sz="1200" dirty="0"/>
              <a:t>X1$AGE&lt;-scale(X1$AGE,center=</a:t>
            </a:r>
            <a:r>
              <a:rPr lang="en-US" altLang="zh-TW" sz="1200" dirty="0" err="1"/>
              <a:t>TRUE,scale</a:t>
            </a:r>
            <a:r>
              <a:rPr lang="en-US" altLang="zh-TW" sz="1200" dirty="0"/>
              <a:t>=TRUE</a:t>
            </a:r>
            <a:r>
              <a:rPr lang="en-US" altLang="zh-TW" sz="1200" dirty="0" smtClean="0"/>
              <a:t>)</a:t>
            </a:r>
            <a:endParaRPr lang="en-US" altLang="zh-TW" sz="1200" dirty="0"/>
          </a:p>
          <a:p>
            <a:r>
              <a:rPr lang="en-US" altLang="zh-TW" sz="1200" dirty="0" err="1"/>
              <a:t>cv.lasso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cv.glmnet</a:t>
            </a:r>
            <a:r>
              <a:rPr lang="en-US" altLang="zh-TW" sz="1200" dirty="0"/>
              <a:t>(x = </a:t>
            </a:r>
            <a:r>
              <a:rPr lang="en-US" altLang="zh-TW" sz="1200" dirty="0" err="1"/>
              <a:t>as.matrix</a:t>
            </a:r>
            <a:r>
              <a:rPr lang="en-US" altLang="zh-TW" sz="1200" dirty="0"/>
              <a:t>(X1[, -6]), </a:t>
            </a:r>
          </a:p>
          <a:p>
            <a:r>
              <a:rPr lang="en-US" altLang="zh-TW" sz="1200" dirty="0"/>
              <a:t>                     y = X1[, 6], </a:t>
            </a:r>
          </a:p>
          <a:p>
            <a:r>
              <a:rPr lang="en-US" altLang="zh-TW" sz="1200" dirty="0"/>
              <a:t>                     alpha = 1,  </a:t>
            </a:r>
          </a:p>
          <a:p>
            <a:r>
              <a:rPr lang="en-US" altLang="zh-TW" sz="1200" dirty="0"/>
              <a:t>                     family = "binomial")</a:t>
            </a:r>
          </a:p>
          <a:p>
            <a:r>
              <a:rPr lang="en-US" altLang="zh-TW" sz="1200" dirty="0"/>
              <a:t>par(</a:t>
            </a:r>
            <a:r>
              <a:rPr lang="en-US" altLang="zh-TW" sz="1200" dirty="0" err="1"/>
              <a:t>mfcol</a:t>
            </a:r>
            <a:r>
              <a:rPr lang="en-US" altLang="zh-TW" sz="1200" dirty="0"/>
              <a:t> = c(1, 2))</a:t>
            </a:r>
          </a:p>
          <a:p>
            <a:r>
              <a:rPr lang="en-US" altLang="zh-TW" sz="1200" dirty="0"/>
              <a:t>plot(</a:t>
            </a:r>
            <a:r>
              <a:rPr lang="en-US" altLang="zh-TW" sz="1200" dirty="0" err="1"/>
              <a:t>cv.lasso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xvar</a:t>
            </a:r>
            <a:r>
              <a:rPr lang="en-US" altLang="zh-TW" sz="1200" dirty="0"/>
              <a:t>='lambda', main="Lasso")</a:t>
            </a:r>
          </a:p>
          <a:p>
            <a:r>
              <a:rPr lang="en-US" altLang="zh-TW" sz="1200" dirty="0" err="1"/>
              <a:t>best.lambda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cv.lasso$lambda.min</a:t>
            </a:r>
            <a:endParaRPr lang="en-US" altLang="zh-TW" sz="1200" dirty="0"/>
          </a:p>
          <a:p>
            <a:r>
              <a:rPr lang="en-US" altLang="zh-TW" sz="1200" dirty="0" err="1"/>
              <a:t>best.lambda</a:t>
            </a:r>
            <a:endParaRPr lang="en-US" altLang="zh-TW" sz="1200" dirty="0"/>
          </a:p>
          <a:p>
            <a:r>
              <a:rPr lang="en-US" altLang="zh-TW" sz="1200" dirty="0" err="1"/>
              <a:t>abline</a:t>
            </a:r>
            <a:r>
              <a:rPr lang="en-US" altLang="zh-TW" sz="1200" dirty="0"/>
              <a:t>(v=log(</a:t>
            </a:r>
            <a:r>
              <a:rPr lang="en-US" altLang="zh-TW" sz="1200" dirty="0" err="1"/>
              <a:t>best.lambda</a:t>
            </a:r>
            <a:r>
              <a:rPr lang="en-US" altLang="zh-TW" sz="1200" dirty="0"/>
              <a:t>), col="blue", </a:t>
            </a:r>
            <a:r>
              <a:rPr lang="en-US" altLang="zh-TW" sz="1200" dirty="0" err="1"/>
              <a:t>lty</a:t>
            </a:r>
            <a:r>
              <a:rPr lang="en-US" altLang="zh-TW" sz="1200" dirty="0"/>
              <a:t>=5.5 )</a:t>
            </a:r>
          </a:p>
          <a:p>
            <a:r>
              <a:rPr lang="en-US" altLang="zh-TW" sz="1200" dirty="0" err="1"/>
              <a:t>coef</a:t>
            </a:r>
            <a:r>
              <a:rPr lang="en-US" altLang="zh-TW" sz="1200" dirty="0"/>
              <a:t>(</a:t>
            </a:r>
            <a:r>
              <a:rPr lang="en-US" altLang="zh-TW" sz="1200" dirty="0" err="1"/>
              <a:t>cv.lasso</a:t>
            </a:r>
            <a:r>
              <a:rPr lang="en-US" altLang="zh-TW" sz="1200" dirty="0"/>
              <a:t>, s = "</a:t>
            </a:r>
            <a:r>
              <a:rPr lang="en-US" altLang="zh-TW" sz="1200" dirty="0" err="1"/>
              <a:t>lambda.min</a:t>
            </a:r>
            <a:r>
              <a:rPr lang="en-US" altLang="zh-TW" sz="1200" dirty="0"/>
              <a:t>")</a:t>
            </a:r>
          </a:p>
          <a:p>
            <a:endParaRPr lang="en-US" altLang="zh-TW" sz="1200" dirty="0"/>
          </a:p>
          <a:p>
            <a:endParaRPr lang="en-US" altLang="zh-TW" sz="12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21" y="3187412"/>
            <a:ext cx="2887806" cy="1428750"/>
          </a:xfrm>
          <a:prstGeom prst="rect">
            <a:avLst/>
          </a:prstGeom>
        </p:spPr>
      </p:pic>
      <p:cxnSp>
        <p:nvCxnSpPr>
          <p:cNvPr id="11" name="肘形接點 10"/>
          <p:cNvCxnSpPr/>
          <p:nvPr/>
        </p:nvCxnSpPr>
        <p:spPr>
          <a:xfrm flipV="1">
            <a:off x="2583873" y="3771034"/>
            <a:ext cx="2389909" cy="789709"/>
          </a:xfrm>
          <a:prstGeom prst="bentConnector3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0957" y="274636"/>
            <a:ext cx="3068098" cy="355983"/>
          </a:xfrm>
        </p:spPr>
        <p:txBody>
          <a:bodyPr/>
          <a:lstStyle/>
          <a:p>
            <a:r>
              <a:rPr lang="zh-TW" altLang="en-US" dirty="0" smtClean="0"/>
              <a:t>程式內容</a:t>
            </a:r>
            <a:r>
              <a:rPr lang="en-US" altLang="zh-TW" dirty="0" smtClean="0"/>
              <a:t>(R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Logistic Regression)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05691" y="630619"/>
            <a:ext cx="6282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X2&lt;-read.csv("C:\\Users\\User\\Downloads\\default of credit card clients.csv", header=TRUE)</a:t>
            </a:r>
          </a:p>
          <a:p>
            <a:r>
              <a:rPr lang="en-US" altLang="zh-TW" sz="1200" dirty="0"/>
              <a:t>X2$SEX&lt;-</a:t>
            </a:r>
            <a:r>
              <a:rPr lang="en-US" altLang="zh-TW" sz="1200" dirty="0" err="1"/>
              <a:t>as.factor</a:t>
            </a:r>
            <a:r>
              <a:rPr lang="en-US" altLang="zh-TW" sz="1200" dirty="0"/>
              <a:t>(X2$SEX)</a:t>
            </a:r>
          </a:p>
          <a:p>
            <a:r>
              <a:rPr lang="en-US" altLang="zh-TW" sz="1200" dirty="0"/>
              <a:t>X2$EDUCATION&lt;-</a:t>
            </a:r>
            <a:r>
              <a:rPr lang="en-US" altLang="zh-TW" sz="1200" dirty="0" err="1"/>
              <a:t>as.factor</a:t>
            </a:r>
            <a:r>
              <a:rPr lang="en-US" altLang="zh-TW" sz="1200" dirty="0"/>
              <a:t>(X2$EDUCATION)</a:t>
            </a:r>
          </a:p>
          <a:p>
            <a:r>
              <a:rPr lang="en-US" altLang="zh-TW" sz="1200" dirty="0"/>
              <a:t>X2$MARRIAGE&lt;-</a:t>
            </a:r>
            <a:r>
              <a:rPr lang="en-US" altLang="zh-TW" sz="1200" dirty="0" err="1"/>
              <a:t>as.factor</a:t>
            </a:r>
            <a:r>
              <a:rPr lang="en-US" altLang="zh-TW" sz="1200" dirty="0"/>
              <a:t>(X2$MARRIAGE)</a:t>
            </a:r>
          </a:p>
          <a:p>
            <a:r>
              <a:rPr lang="en-US" altLang="zh-TW" sz="1200" dirty="0"/>
              <a:t>contrasts(X2$EDUCATION)&lt;-</a:t>
            </a:r>
            <a:r>
              <a:rPr lang="en-US" altLang="zh-TW" sz="1200" dirty="0" err="1"/>
              <a:t>contr.treatment</a:t>
            </a:r>
            <a:r>
              <a:rPr lang="en-US" altLang="zh-TW" sz="1200" dirty="0"/>
              <a:t>(6,base = 6)</a:t>
            </a:r>
          </a:p>
          <a:p>
            <a:r>
              <a:rPr lang="en-US" altLang="zh-TW" sz="1200" dirty="0"/>
              <a:t>contrasts(X2$MARRIAGE)&lt;-</a:t>
            </a:r>
            <a:r>
              <a:rPr lang="en-US" altLang="zh-TW" sz="1200" dirty="0" err="1"/>
              <a:t>contr.treatment</a:t>
            </a:r>
            <a:r>
              <a:rPr lang="en-US" altLang="zh-TW" sz="1200" dirty="0"/>
              <a:t>(3,base=3</a:t>
            </a:r>
            <a:r>
              <a:rPr lang="en-US" altLang="zh-TW" sz="1200" dirty="0" smtClean="0"/>
              <a:t>)</a:t>
            </a:r>
            <a:endParaRPr lang="en-US" altLang="zh-TW" sz="1200" dirty="0"/>
          </a:p>
          <a:p>
            <a:r>
              <a:rPr lang="en-US" altLang="zh-TW" sz="1200" dirty="0" err="1"/>
              <a:t>mylogit</a:t>
            </a:r>
            <a:r>
              <a:rPr lang="en-US" altLang="zh-TW" sz="1200" dirty="0"/>
              <a:t>&lt;-</a:t>
            </a:r>
            <a:r>
              <a:rPr lang="en-US" altLang="zh-TW" sz="1200" dirty="0" err="1"/>
              <a:t>glm</a:t>
            </a:r>
            <a:r>
              <a:rPr lang="en-US" altLang="zh-TW" sz="1200" dirty="0"/>
              <a:t>(DPNM ~ LIMIT_BAL+SEX+EDUCATION+MARRIAGE+AGE , data = X2 ,family = binomial)</a:t>
            </a:r>
          </a:p>
          <a:p>
            <a:r>
              <a:rPr lang="en-US" altLang="zh-TW" sz="1200" dirty="0"/>
              <a:t>summary(</a:t>
            </a:r>
            <a:r>
              <a:rPr lang="en-US" altLang="zh-TW" sz="1200" dirty="0" err="1"/>
              <a:t>mylogit</a:t>
            </a:r>
            <a:r>
              <a:rPr lang="en-US" altLang="zh-TW" sz="1200" dirty="0" smtClean="0"/>
              <a:t>)</a:t>
            </a:r>
            <a:endParaRPr lang="en-US" altLang="zh-TW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60" y="2018765"/>
            <a:ext cx="4073239" cy="2936156"/>
          </a:xfrm>
          <a:prstGeom prst="rect">
            <a:avLst/>
          </a:prstGeom>
        </p:spPr>
      </p:pic>
      <p:cxnSp>
        <p:nvCxnSpPr>
          <p:cNvPr id="9" name="肘形接點 8"/>
          <p:cNvCxnSpPr/>
          <p:nvPr/>
        </p:nvCxnSpPr>
        <p:spPr>
          <a:xfrm>
            <a:off x="1828797" y="2082614"/>
            <a:ext cx="1627912" cy="12824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程式內容</a:t>
            </a:r>
            <a:r>
              <a:rPr lang="en-US" altLang="zh-TW" dirty="0" smtClean="0"/>
              <a:t>(R</a:t>
            </a:r>
            <a:r>
              <a:rPr lang="zh-TW" altLang="en-US" dirty="0" smtClean="0"/>
              <a:t> </a:t>
            </a:r>
            <a:r>
              <a:rPr lang="en-US" altLang="zh-TW" dirty="0" smtClean="0"/>
              <a:t>Wald Test)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0957" y="775855"/>
            <a:ext cx="471674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wald.test</a:t>
            </a:r>
            <a:r>
              <a:rPr lang="en-US" altLang="zh-TW" dirty="0"/>
              <a:t>(Sigma = </a:t>
            </a:r>
            <a:r>
              <a:rPr lang="en-US" altLang="zh-TW" dirty="0" err="1"/>
              <a:t>vcov</a:t>
            </a:r>
            <a:r>
              <a:rPr lang="en-US" altLang="zh-TW" dirty="0"/>
              <a:t>(</a:t>
            </a:r>
            <a:r>
              <a:rPr lang="en-US" altLang="zh-TW" dirty="0" err="1"/>
              <a:t>mylogit</a:t>
            </a:r>
            <a:r>
              <a:rPr lang="en-US" altLang="zh-TW" dirty="0"/>
              <a:t>) , b = </a:t>
            </a:r>
            <a:r>
              <a:rPr lang="en-US" altLang="zh-TW" dirty="0" err="1"/>
              <a:t>coef</a:t>
            </a:r>
            <a:r>
              <a:rPr lang="en-US" altLang="zh-TW" dirty="0"/>
              <a:t>(</a:t>
            </a:r>
            <a:r>
              <a:rPr lang="en-US" altLang="zh-TW" dirty="0" err="1"/>
              <a:t>mylogit</a:t>
            </a:r>
            <a:r>
              <a:rPr lang="en-US" altLang="zh-TW" dirty="0"/>
              <a:t>) , Terms = 9:10)</a:t>
            </a:r>
          </a:p>
          <a:p>
            <a:r>
              <a:rPr lang="en-US" altLang="zh-TW" dirty="0" err="1"/>
              <a:t>wald.test</a:t>
            </a:r>
            <a:r>
              <a:rPr lang="en-US" altLang="zh-TW" dirty="0"/>
              <a:t>(Sigma = </a:t>
            </a:r>
            <a:r>
              <a:rPr lang="en-US" altLang="zh-TW" dirty="0" err="1"/>
              <a:t>vcov</a:t>
            </a:r>
            <a:r>
              <a:rPr lang="en-US" altLang="zh-TW" dirty="0"/>
              <a:t>(</a:t>
            </a:r>
            <a:r>
              <a:rPr lang="en-US" altLang="zh-TW" dirty="0" err="1"/>
              <a:t>mylogit</a:t>
            </a:r>
            <a:r>
              <a:rPr lang="en-US" altLang="zh-TW" dirty="0"/>
              <a:t>) , b = </a:t>
            </a:r>
            <a:r>
              <a:rPr lang="en-US" altLang="zh-TW" dirty="0" err="1"/>
              <a:t>coef</a:t>
            </a:r>
            <a:r>
              <a:rPr lang="en-US" altLang="zh-TW" dirty="0"/>
              <a:t>(</a:t>
            </a:r>
            <a:r>
              <a:rPr lang="en-US" altLang="zh-TW" dirty="0" err="1"/>
              <a:t>mylogit</a:t>
            </a:r>
            <a:r>
              <a:rPr lang="en-US" altLang="zh-TW" dirty="0"/>
              <a:t>) , Terms = 4:8)</a:t>
            </a:r>
          </a:p>
          <a:p>
            <a:r>
              <a:rPr lang="en-US" altLang="zh-TW" dirty="0" err="1"/>
              <a:t>wald.test</a:t>
            </a:r>
            <a:r>
              <a:rPr lang="en-US" altLang="zh-TW" dirty="0"/>
              <a:t>(Sigma = </a:t>
            </a:r>
            <a:r>
              <a:rPr lang="en-US" altLang="zh-TW" dirty="0" err="1"/>
              <a:t>vcov</a:t>
            </a:r>
            <a:r>
              <a:rPr lang="en-US" altLang="zh-TW" dirty="0"/>
              <a:t>(</a:t>
            </a:r>
            <a:r>
              <a:rPr lang="en-US" altLang="zh-TW" dirty="0" err="1"/>
              <a:t>mylogit</a:t>
            </a:r>
            <a:r>
              <a:rPr lang="en-US" altLang="zh-TW" dirty="0"/>
              <a:t>) , b = </a:t>
            </a:r>
            <a:r>
              <a:rPr lang="en-US" altLang="zh-TW" dirty="0" err="1"/>
              <a:t>coef</a:t>
            </a:r>
            <a:r>
              <a:rPr lang="en-US" altLang="zh-TW" dirty="0"/>
              <a:t>(</a:t>
            </a:r>
            <a:r>
              <a:rPr lang="en-US" altLang="zh-TW" dirty="0" err="1"/>
              <a:t>mylogit</a:t>
            </a:r>
            <a:r>
              <a:rPr lang="en-US" altLang="zh-TW" dirty="0"/>
              <a:t>) , Terms = 3)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7" y="1636672"/>
            <a:ext cx="49053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890A531-3E16-4555-A31D-E47ECDB6D5E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Mto1k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LaNZIqok5BfEDAAAsEQAAJwAAAHVuaXZlcnNhbC9mbGFzaF9wdWJsaXNoaW5nX3NldHRpbmdzLnhtbNVY727aSBD/zlOsfOrHYtImTYoMUZQYBZUABeeu1ekULfaAt1nvut41lH7q0/TB7klu1gsECmlNe5xyQhF4duY3/2e88c4/JZxMIVNMioZzVK05BEQoIyYmDec2aD0/c4jSVESUSwENR0iHnDcrXpqPOFPxELRGVkUQRqh6qhtOrHVad93ZbFZlKs3MqeS5RnxVDWXiphkoEBoyN+V0jl96noJyFgglAPAvkWIh1qxUCPEs0o2Mcg6ERWi5YMYpylucqthxLduIhveTTOYiupRcZiSbjBrOb2cX5rPksVBXLAFhYqKaSDRkXadRxIwVlA/ZZyAxsEmM5p4eO2TGIh03nJe1FwYG2d1tmALc+k4NzKXEIAi9wE9A04hqah+tQg2ftFoSLCmaC5qwMMATYgLQcK6Cu2GnfeXfdXuBP7y7Dm461oY9hAL/XbCHUNAOOv4+/GXhr9/3/UGn3X1zF/R6naDdf5DCiG4ExHM3I+ZhZGWehbAKmKfjPBkJyjgW6TdhVKCxzDnNJhDIFsMsjilX4JAPKUze5pQzPcduqGE33AOkFyqFUA9M2hqOznJwHuAsIBqGuVzVxMnrVU2cnm247lrtD27ttNKjWtMwxuJBWmGa566TlmxjKTZcM89kJHm0cgiSEURdmsBaTwzvmWgh55FDxpgEjq5eZIxyhzCNrocrYZWPlGa66L3WOidBLBwSQG6GW6EIY5qpjYivom4KP2z+2ZUa1F82FJb0GOsfMucRmcuccHYPREuCac4T/BUDWW8mMs5kUlCx3zVRnKFxUwYziM7LKHqPKpIcJXG4pBy01fAxZ5/JCMYyQ1ygUxxFSGfK4lf3Ak6pUg+gdGnjM9si7e6V/+6ZcZBGUyrCPcGxNiBJ9UHw6ZwIqZdyGI6Q5gqKpEQsKs7K+Fb9+TQoluTcpvnfTsYa9AFTchgt+yTmhxaUVhvTadGIprkKaGxBhimxmHgQ4mRhIoeygCEVRAo+JzTE6a1MW0+ZzBVSbANbaPXzFlp5wkTxNMEpiBqzCLJSkLWjFy+PT16dnr2uV92/v3x9/l2hxV7rc2rU2cV2+ejiLCf1zfr8gdB3luiWbEtmiSnUaEvp7heDxQLbHvGea1bP7k1ULMynuIiG/sXg8poM/OFtJxjWyxRDV2Lf6TDGchqb98gyMr3bANPhl4I3US/D2B/4v5cCxASW6ptyaru9Ug6/KcM1sJu8v7bFS5mAk39iJxnOfs4ShuX7v+jjx1rq10fAf9LGv/RCaWfAgdoYaBbGmNGDVcGTH5OHDO9Tiph9Wl0BN+58nrvzdm1OEiZYgnE07wGrK3nz5LiGt8idR5UKom3+h6NZ+QdQSwMEFAACAAgAy2jWSCyqiduxAgAAVAoAACEAAAB1bml2ZXJzYWwvZmxhc2hfc2tpbl9zZXR0aW5ncy54bWyVVm1P2zAQ/r5fUXXfCXstk0wlKJ2ExAYaiO9Ock2sOnZkO2X99/MrsdukzXpCqu+ex3e+t4LklrDlh9kMFZxy8QxKEVZJowm6GSmv53mnFGcXBWcKmLpgXDSYzpcff9oPyizyHIvvQEzlbHABvZuF/UyheB/fFkbGCAVvWsz2D7ziFzkutpXgHSvPhlbvWxCUsK1GXv5YrNajDiiR6l5Bk8S0vjIyjdIKkBJMSN/XRs6yKM6BBk+X9jOR07s6/foD2o5Ioizt5pORMVqLK0iTfHVjZBzP9O1pVRZGThMU/FUa+uWzkVEoxXsQ6eV3X42MMnjbtf/TI63glUloyjldxHcO5bjU42eiujRylmAeZBydrYJPj33rXQTyX+O5R2ZcBadPJq8HC8EUPaewVKIDlIWTs8mavz12Ss8HLDeYSg2IVT3oSQf9hDsZrkl1Pe4PvBFWRiCv6BGvnHYNrFy8ETDV9/jV6tauiji+d10UoICdV0YR9soe+Vun9QgZKXvkMyUlPDK6P4IfWhwnlPgW+2Kezr62AsP6GPIVTsFqPD2YwZWRa68ImIaXsJQmnBfSgKkayqzOhZQdxYQY3pEKK8LZL4PL9/YxEmUHBt9pw32FFFEUhtrNxqiXdFwve0670VvTdnQ/Cv3j3Hmm9A6/nmOlcFE3+kdJzmeedz2398yzYYpZkxoP4p5t+FRSg8UWxAvndLIfxhVMBnM3XGNwlEVZQNlwnpG/ZKgArGtyEGtdNwKhcVKdw9Wkqqn+U68E3qBMCSNGx1S1vo5h8t6XkcI3AWBR1KFr3cFZmo4qQmEHYfYjhX3w2MuQ1F061nA36gE2Km45r5nUk35V9K0S41LDAOFVxzXMcJbzW1jhXNqXJZMflnA/+slaDtvMtF7s3Sl8KyU3a/txCrXS/Df5D1BLAwQUAAIACADLaNZImMCOJccDAAA9EAAAJgAAAHVuaXZlcnNhbC9odG1sX3B1Ymxpc2hpbmdfc2V0dGluZ3MueG1s1Vdtbxo5EP7Or7D21I9lk75cUrQQRclGQaXAwaYvOp0isx5YX7z2du2F0k/3a+6H3S+5MQYSSpKaNmnvhCKy45lnZp6Z8bDR0adckCmUmivZDPbrewEBmSrG5aQZXCRnTw8Dog2VjAoloRlIFZCjVi0qqpHgOhuCMaiqCcJI3ShMM8iMKRphOJvN6lwXpT1VojKIr+upysOiBA3SQBkWgs7xy8wL0MESwQMA/3Ill2atWo2QyCG9UawSQDjDyCW3SVFxbnIRhE5rRNOrSakqyU6UUCUpJ6Nm8Mvhsf2sdBzSKc9BWkp0C4VWbBqUMW6DoGLIPwPJgE8yjPbgRUBmnJmsGTzfe2ZhUD3chlmAu9SphTlRyIE0S/wcDGXUUPfoHBr4ZPRK4ERsLmnO0wRPiM2/GZwml8NO+zS+7PaSeHh5nrzpuBh2MEri98kORkk76cS76PvCn3/ox4NOu/v6Mun1Okm7f22FjG4QEoWbjEXIrKrKFNaERSar8pGkXGCPfkGjBoNdLmg5gUSdcazimAoNAfmzgMlvFRXczHEY9nAYrgCKY11Aaga2bM3AlBUE13AOEAPDWq574uWrdU8cHG6kHjrv12ndGmVEjaFphs2DskVoUXhTtFIbK7mRmn0mIyXYOqExsiwwl+OSUxEQbjC3dH1qLAPmjAvk39ru18fSbCWXZrTUGxyuebStnLZ+7yoD+g+XnBPdpfpOVYKRuaqI4FdAjCJYuCrH/zIgN8eDjEuVL6SCakO04AzIlMMM2JGPow/oIq/QEm+LQoBxHj5W/DMZwViViAt0incLyrl2+PWdgAuq9TUoXcX4xDV9u3sav39iE6RsSmW6IzhWG/LCPAo+nROpzMoO6UhppWFRFMbZ4swnt/q3l0HzvBKuzA9djBvQj1iSx/GyS2G+GoG324xOF4Noh2sBjSPIsSQOEw9SvBm4rMAXMKWSKCnmhKZ4H2s71lOuKo0SN8AOWn97hM6ecLl4muCqR48lg9ILcm//2fMXL389OHzVqIf//PX303uNlpuqL6h151bVyZ2r0M/qi4X4FaN71uKW7Zkqc9uobMvp7at+uZK2r/gotAvh9t2yWIE/ZrUM4+PByTkZxMOLTjJs+JS3q3CSTJphg4ztbz0fm95FggTHXvCWRx/F/iB+6wWIJfGaBD+33Z5Xwq99tAZuN/dv7GWvEPAun7i7CW9zwXOODfm/mMy7huT7h/qHDOb9P/rc2D7UYAIt0wxr9Gh1/flX2YMS9l/iwD2tX6U23p2i8Na31BrKN1/5W7V/AVBLAwQUAAIACADLaNZI+GKxa4QBAAD/BQAAHwAAAHVuaXZlcnNhbC9odG1sX3NraW5fc2V0dGluZ3MuanONlE1vwjAMhu/8iqq7Toh9lu2GBpMmcZi03aYdQjGlIk2iJO3oEP99OOWjad1BfGnePn0du3I2vWC3wjgMnoONe3b7d3/vNEDN6hyufZ136BnqoeHpHD7TDHgqIGwgxeHTo7w9EZRxKJzprPxAW1PzCyW+WTBu6rgiLDShGUIrCO2H0NZU4l+vsn1VVUW1Ns9ya6Xox1JYELYvpM6YY8KrV7fqBTZgWYA+gy5YDJ5p5FYXeXJ8iDDqXCwzxUQ5lYnsz1i8SrTMxbwr/7JUoHc/fFUBg6foZeLZ8dTYNwtZM/FkiNFNKg3GwD7v4wSDhDmbAa/5Dtz6B/WM2wU16CI1qT3QoxuMOq1YAq0uDUcYPiZ2Xq1uRhhtzsLaVsTdLYZHcFaCblmN7zE8UKpcXfADlZYJdqSFtnt+RLlk81Qk+9QDDJLDw6JtV/dOhbrjj0NvhGRjhJbERGZdF8cFU2/JwTWNrFNq5jklCkqURGJFgQV5Gtu8RnD/FXyfO0txFCu73vYPUEsDBBQAAgAIAMto1k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Mto1kibbXtbYAAAAGUAAAAcAAAAdW5pdmVyc2FsL2xvY2FsX3NldHRpbmdzLnhtbA3KOw6DMAwA0J1TWN5bYOtAYGNkAQ5gBQsh+YNIhMrtyfaG1w1/Fbj5SodbwPbbILBF3w7bA67L+PkhpEy2kbhxQHOEoa868Ugyc84lJjiFHr4W1oLME2mZ0VXZsO6rF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LaNZIYv5fY8oIAADwPQAAKQAAAHVuaXZlcnNhbC9za2luX2N1c3RvbWl6YXRpb25fc2V0dGluZ3MueG1s7Rtrb6PK9fv9FSNXV7qVqviBX6m8rjCME7QO9jUk2W1VWdhMYhRgfGHsXV/5Q39Nf1h/Sc8MEINjO5CklbYlbFbLmfOa85zhaHvhk+Mr65BRz/ndYg71DcKY4z+G/Z8Q6i2oS4NJQELCwuoecu/4Nv2m+Q+UwwAaMsu3rcBW+GrYr6Gh+EHdjtxVu/DWHDQbqNPEDdxFKm4psHYpqZeSAmtqo670qgcsIr4BWRCfHefaq2ZWXxJofkgCpvk2+d6XstjppewOrgLLdgAv7Leb/NklUndqkz+oWW91WnjXkCVJaiOlpdbV2q7TuezIdYRrzVZN2g26DakhoXqrVb9s7+qdRkuCt+FlG7g08WUbNTvNZkPdNXADqJEsD9SGsutIl/W6DNJw91LZDYeDTq2G6vW61FR3rbY0HNQQYEvAQ5a63ICSKg2k9k4eyPWuhIbKcDBs7rCK20oLdRu4XavtmoOBVKvtjbvfXdpce2ju7STmfIXhURccXeWxVT0SXL3FOggA2STeyrUYQb7lkU+VBfU84lfimBTxm2AkqmShERDAnL4vQtpnIuDRLwu62v6xVxUrCZpQJZ0LaThy7E+V+Zox6l8sqM+A1YVPA89yK/0/ROESbyYPJd2QoAjdg7Uge3Ed8ZOXLJYFIQzPOSIw8MrytyP6SC/m1uLpMaBr386l5nK7IoHr+E+AXbvsKPisINcJmcaIl9EPd/mTn2wF/gwJV6+N+ZOL0rXmxE0k1sRPAbq9yNctckC6cUKHCVK5zp9zpCvrkWQd0JX5c57GBylZr3X48zoRI98ZoEs84xtn0V1rS4KskKhCnqWiq/WqaDytAvrIjZ2le93Rz3QuhYLjP3INa/zJRcQ3yAXm8lJsNrF/9QAxfj2sJT0PpIBz08UlBgmWk8FMGd9MZP3rbDS+Gs8G2lWlr0RZiXha/tJod7/XW22oXDFdTk7GjTwaZXkhwaxVy8dLN6fj0QwY4tFMx1/MSp//XZh0fGuONB1X+vE/CjOYTPFdpc//zkN6O51i3ZwZI03FM82Y6WNT2GWETaxW+l/pGi2tDUGMoo1DviG2JAjKsxMQFLqOLRZ4yXb8NckhTx3fyJo+m2LDnGqKqY31St+gQbD9k+BsrdkSgmdphch2QmvuEluIhRAR66t0h4I/bOkAJvUsx7/II30q32v61cwcj0fGDOtqAqn0sW8jNbC4pOKMprKBp8AjsKB1v418JqJPcECy6xZmcq1dXY/g1+SKXDuPSxd+2Ru0mWBwyYT4OQghcPAUos4w7sdTldsQBCILraww/EYDOxM0adfl4K3pyhhCUzFT/E3OJuENjnf8BYQOWbAc/G6wYchXeDYYf4EYh9wcFyQaf4aU/FyQ6Cs2IIewkYNMl++0K5lnBE/DJEGSHFxYPN7dLbIWC6Dj1tw4dB0ChFsY0kRkY3hRWJKBf70FR2ry6ES2R4zB2OLt0dkQUCWwoc3lkAVlSMEqj65fb7W/zoayNsLqDMJNHd/PTFEluVDP2iKfMmTZG8tfEDQnC2sNmbCFNduxxRr3vFDht7XzO7JYXH9+jkuXruIvP79BpUzBO6IZnJdBGBxTVuw16dxs8Q7eqAiP9ZNa5DHAm1UwFKzLU238MS4KHW/tRlX6Ixz1rFxRZ72qx/vtld9t/wFljKgEDzSoaAOHFiLC0Il5y4Hm6RYi1PQhiIsvi1Dw+aW0EAN9HPPQKXoHmzuwXEaRO7BoMRb3eGBoJhy27smc3z5yEItcjbx23N/8jugSuJM/p+qcPFA4L7nE2kQHGehdwv15vJw6KmVai6mZI1BcB56PUVABV9fx+B0qH9vbG5yYIuoGmf3c07Vri+x2nSfREcDOa4+8PIc9BNQTUNcKk7iOmtJf3qlItMVpJHdS7ADxnKC5fZXKz3d5zMDyVLmeKbKuYH6j4Pns5qeD7OA2GZnGbCQPOAdIE89iiyV04Qd+z8vPK7oRqHgoA7948waxgsXyX//4Z342B/pEUBRD/1yUDyQ/r5r4md/fdMpI+PccfEx5kCUVLzkJ4wtVQpr/fmVqEKAfcmWxorbkUY9/4solGlIgdqNsmrJyfQNZYoikoOsAzoIFmdzI089Q+MRZv9K/sYInKJwmpW5RRsLyPDZZYR32V9w1cx2fFCR/dyfimze1yUxWVXH3hxx1ncVT1H5tuMDEn/mQSx+L8FOuZR2q8wFLYjusOE/R3JKqBSUhet8XhM3RXvcM2H9QcS2o4SzzfcZnAXUn/MvWy0+5gMA/xEEY91nAr/TJWxojXNJvse/6D5YbAloadIg6AR0m/LAYs8zCDrGnPHfsNN8Ycoh4R13oC0q0nRTrLPyQSlEG4stvWsAz7IXmcM2Kl1Kq74GH+Dr5zl7gp4CH+AbvKWO4173U6XApTZp8jhtYQRqex3eAQ3xRpWKc5C2LwzUY8c+yYWojMSCL6VGb9EVvNB2PxOnMYWmFqyc07vnPx5cbTjPfim2HfOyQWdiHb/V8/PaYw1xyOrjFPiAF06YW78cyIMY5lgLR+ODQGBEUse2KfKrARcRaLHmlDyso5vGpws0ZTWhO0a2SesbLWYpSaHOe1BP1XJTzQiJ9XsWLiaJRsp8n6lVf2KlXPeehXsz2tAP9tTcnAYYYcKDKxR7KAtPoy+RT2J04kR7QnVhNM2BL4O3DHSnJhBQgE1jiWJVkS/SSXoezJXNcsiFJqUoBUsY5v/9eCNlxPrhlNiIPLB3eMaRwFsS1bh+L2RqYgp+kEjeytJCDlYJJx6x5KHZ/pFolzWev45F2lJRpHu7pCk3ZgderR0QB7inr96rpNgs16siU9ezoNZrcltPWctpaTlvLaesPM239qRy3luPWctxajlvLcWs5bi3HreW4tRy3luPWctxajlvLcWs5bi3HreW4tRy3/iDj1j3q/8+0dU9UDlv/N4etOeaYHz5tzUH4w45bo/AsPG2NyMpha6Fh67Gp6cdPW093nY8dtqa0+i9MWw9hQAr8Tv6n7n8DUEsDBBQAAgAIAMxo1kgugG8OhCsAAGRrAAAXAAAAdW5pdmVyc2FsL3VuaXZlcnNhbC5wbmftfQk0lO3/dwpJCnnIFEaJnpIwKmSPqCx5kn03RAlNU9YZE8qSyShPRhEtjyTrlPWxjMIM0Uxa7FlmkixjGjJjmeWdaVXx+7/nvO857++8R+fEcc99X9f3+n6++3Xd30mwtjJbJ7xJeMWKFesOHzI5tmIFP2jFipVXhAS5V14Omf/L/cUHPWZ2YEUhQWaE+we/r5Gl0YoVGNRapqcA9+81Zw45QlesWF/P+8+HD3rgvWLFqdnDJkbHQ90obwPyYB2OBh+rldwvqBp+SBHe1LD9mu9W2tXYh6HpL6X+7tz6x71G4S2SpX4KDpfbhPr+8bqz6bJi9x7R7m4naExZgmV+a//YR3eIb8gJust8/hjzRMGU9plDkb7tfRrzN4naHY79pScIxnGN+PSg2rCZUXts+MwkGgubmr2kCnuSs0mtbsUqkYU/6m5t8qs08f7jqu0uA7lTnJkOBKtDB259YMMW8Z9v5P5w8ZIHJdIhEt7V9G7/AyIjm36/oyCqaTeJfKe8L3zsFPCdYi5S/aWOoLTHBb4FPybioprU5C53pIc+peIlJsLouho/j4I8LQ9CxrnBaAeNYguMf51D7cy04Nb6UL9323Bg9DbQrx9iRYRA2wLtsypm75zDRv4ZVqvX/9PnhAvyxslbmn4mSdrDQ3pVtIhD3JOd168/+2VMIRA/IFrk11XEqss3XTgvnX/Nvln5Zz78NsHt13Xo2k/Z9f5FNcEz9HIs/OOdlTtvr6Q9lo9UaiDG6j35W974VbeAr+g+/CErwNcHo+Z9B7LYI1nrg2qmU2+kCz+4IAw7KkDyNWYim+iCRrHyCleUEltn5hlrE4d7oYSv0z+vQzDxiLTa3AvCD+qahRuI8aeJYt5CoJd+j5qQjESR72xArEvDfr7JTuCR3gEuvWLeC9ZgfcLDfyU5WNKaT1LM2++Aj+WfiS0z81WTpEpG71ewDDU8Lt/nLcNZsokuogPiB0aLLmDPM5HTlh69hbwbokUsH+Sv8YEAghRjv/Ok7g9LgeOGAmU7kymSwd5C+vzABTz8G9B5s67ClXcDP+CmtaPEMxKoT1jkh9AG5Pj1z+A016tWf3z63JfJmSQ798+1P+9wDx/JfuyO6unRTmJpEl5N+MKBLRLl4J6Odo7+9DSUAZ9gBzrr4PPq/uQSLbwI0eO3DsFHbbL26zI/1scxqof1qHOwyebt/do+/PyQ+fk+Rm3I2+dzY5D5Od0WBH4mJyty7oQFk/HaTOf+2z42a/wxsXYs2YacpBcLZZSXByfZRLXtlG96cfHZTWspNM3O48dcdIsHWxviDyP4AeptQVkqnX5PnmQbmSKDhkPfXTULJLAaJI5WT5V2SkLS5RXk7MdHHVbLjCFUi7JZCJcYUckK6hIL8N7uJ76zpI40O5yF6BikUYW2bEXGo8xjkEOHuyeQ5y+c4Q336mxOU64soMtJumglI3sBQAI/AJLXEfevUndywOjXUh74USMgzebmD2OQ9LTuedcMYVBSjb1pmT4urw65JCGuAb4Nc3DV7rBUnZ2FPmamPTteykHf64EeTau7CZzI56qJxE7/A44uOOcoz+/K0mT1r6kIiLQJiGDS0tE1JdYKbARLDhDs7b1XGuG+hLQ0WTU4iRVHrnqudbT6zokIDpKeY180mK1I6+yOiChB35BZC3pUquYmMGG+hDxlJnROqibuQqGwex6t393dokXS0+g22xwyfjTdrrrLt6q/LL0hHT4R1i4LzVJeQmI1tBOt71KqQz+1mYmK6zcgerK8XWOlVNL8+PCT/Xh2yYhdctuB+CFEed+8V9gVCkSu5ypkojdi9J20ZNoSGHhQTZTd9j8SUXSyFnd3R+SHHDBJO7OrIZ5MIv6DC0N7HoKxunyzambnMER6jm1PAIXdwUkqwrMyN4VwRx57pyWZdmdll5unWeyA8ccnPyyU4Y0ogJJjoZHA8dtli898O3iOPM7VXY3j8j3K401iMCH9BfbvTw21+m0te7km6bWdYfKdNdf33tm1m1xQ94Mfr60QGVz99YgV9o64JAuIFn2yeoGR9BE8keZdKShpHdUtLATac+eR0t+NPtWS0t8FKKp7BPU474Jwq3XU6aJiBeOPW2YW2tPWOpGUXR23V+60duYzilU63n7xUQWyfGX9D/ulw4JwrVcUYAmBSfO8NrSJa11OKS+unKdyDAhc26VmLPCo5mmSyJO4gZgftj8KtErD4pFLjPADw4DF5cmQ8gnfZWsocOKBYZl959UtM2Kwn41r7OFUf65tfVCwuBI8uMXWquLaZpEldKtVrfnsOi46pT+sc6iy2o8Vlr4C+trz/T8DPyOdXc2i98R1uCNYH7v9i2TZlH72c27woXYjaqYviUqbcTNgXF0UGC3NsFkGgsOo3xxUDQkdKyg/hY64xRWkgajj8rXl5Ajd2g4BwCZLx3vNSp44Z58fLNPyHeh9pxjsOcNlaxp2pXP/WJe+l1mstcmfTxcunc8Ix0w5bv+A67W4rAP5WCqlRwOCpi/9ULmWC/Jg/8vDwbxRokW4fnYh8p7cYOB91j//HpDsfMiF7tWm+ycDsqcCy6O/i15rkGEyZm8jtEq41Z0rm9xQYAHr69QE+QFTR4+53hE+bcvl3cl1r0ryi1uxT0nadJmvfrUulUtj+x9Eys4zbyVnCCG10NDBSxvXIya3IyYJw776UzfqE1VrQ2mrNnrzApMF3BMBD+yORhbBKf5x9DBa60MPD93YtE+z1lGOOz9mcWaz4lAIJjluexZs8sMwkD0IdDuXy4XfP+1+6XVC1Vvh9d/IVMNGPZRXWBmDZfVga264NJooKx2n9TtoR4oB1QcT8Rs403d4olGLJ83vdEFMQLMi7A9tJIDtTXvpvVBigFvhr/EPN7ayNTLll1K/6hTZ4K2sZIfRIBUauEXODqXLN8YJtx6LorPO7XzgICjr3A/9QpLPJR+2pBQRM5z2dZQykeMCAFo4q/Mqhh1fpOpeBZTIT0tuHJ7by8I87A1M5OzeDoY4I4Pw5T3d8wL5xI2cpPnIoev2fdrD7e8CU9cUjaU9XnnUgPXJUitkYuiYJ/OaK2AReLmTYBQUlKxp/TYSBUL7vUDtTy9LA42M5+MDpmiA8nIMpUwrKN8Eb7J75WWhfV4vpbj2tvzNaGeCOFBdifBmoqhGnZRh42J/HrhTrF91MHSMfA3yH5hMqIKhkOdvi/PVz+kpe8EitI+Mlzlg9ygeiC9L3Pr08kxIBDFRyHxrg9+Tg72IjHsU4YSeVB2T7iPT7dtecAWkQLJi2+14fGSz1iKStjMGqRUSkWt2cT1G4S6lwmEiyU8H1F61LVVVxxGLNZXBwnYcYXJysS9e9H2AVvYoEEJG3M9VtCfk489jlbnXpnrNzZ08Qsd93FpG14D2FHjeTJVMnbV30MVngr+yrBNkLe5tcujMeFFMCRpeYkuib0gGU2PEy0vR1xu882uOZ19SwDyrzqhrnLFJKdXSj/57CJ/L+FjRbwO2NzgmAAqiV4rQklzvLSIwkkamEUHI6UqFND+EpycLlCyk6LTi7K5Qv6B2wPBp6iXMeiUvi/l4ecWnl4P7pt2D4/EVMMCzQxIOKFsBJ4HuQuSJGrhedKIQ9WkYDFcB1dHkGup2NUt/5VshVZIy3yeK/DyRBIFuf3BrqJ/Ozu4Il4Z595Jm23mNqyqn4zHi50ps380EWeCcrDEie7vJ7rUAv7Xq3bNe18pFtLtnUyWqQvPHNK2Q0N2oRBpFNSvtSF7d3uPyFjjGsbW7CCyGSxovshYCLbCf0jjDg8niKXlSJ3bZX0TryLdLFPt4iKF2JAXhTW+LDZrCcHiMwZvuA7HBFhYTXMfPwTJt8mha7Tp7SBljRQf9MLBWSJI5+0jDXoszerHztlFnuvvASuzNqQoZiYZnAIEZwhpf1toi3MJU3pUJJqp/FYvTgAdCoImOP16+eVg3bScfDFSpRw5Z5Qzdk/rdlBgmQ2pSrFEWAuHHb18C5BxAVogaxd7fa/Gq+8jw20CBuG+rSeu/IH8Pf7xN+7jHuPBvmRIvSZKOWDnalmeI4nn6xYVIvumD+rpz6yWlqxa3uLjMC+Gfdr64t3IJTeIzMkWdvA19UNcpKbbYStTp/K/v2UfJ8Uy+U/0eFeVdU0XFoUl6+K/3FfsM9G77UNrhplNNw23We3+YwM3PzmRLxn/xVJhpqDd83rhrFbIjf2ESOHBs1bCSahCWRR9M72e+32LnD3/Itwq66fNjG707r3vaCy4IeoylK14e9BI15zqzyzvPnFTrxnVdvcO3vm3F4+Ir5UcavqfQcVHKN5XD/uT6X3unqHGi/6+qzfXfyrc0wxx4Nxz/Ef5gk2zFiDHDUV/Jk/vn52H+XCSMcBmpbq4/xidZcXdBFPYG+IP5C0ZYPAy7TkjX3cWNs5QfLh7IVNytvBZ39zMzF49kFiVhYSD4X0BCQeXLz8WUKQPOVH0Qhx4EjJy2R0x/hBowoPpvLkQ9WdfAOAs7imcEw1BB8MXjXYKlh1vY0PV6MEovmJch8CQlZdNXAduyaAxKsHTLDB/dkdJxeHvR0x2DvS8NYUVrQRclnwovVDC1M4GTXpqxzYV15EjpeOp5npKavHq0ErwgnuNGRo3b6JEWXnrEzGE1+d8M0tML8vXb7JKfcBlYv+mupyMcM/cjaBITpPMDqHBqhKj+cGHUGTL70mZu3KZx8Scl8/QISqaN5hXJwQiOMb6ZYbj06r56zTBJrr4Z71HJU7Pz/DEfPwAaK16+5gY/gBGkGYtOFVK/KP2Lwm5pcoiT45oC3NzwgX2fIv+MuEA7dn5hAabi9ZciS0XWk8Y5uHV1iclKA4uViJMxGgTV7wWjugxB/i8+vt7c/KL0gV8N0xdb8TXesPUh2EoS84avf70B9O1Z419rI2pIvu+XeeakwOJYUP512e8uxWrVgud+sfwXvl/+bAptr2vb2+oWZdp/S36lv9G0aOT49fLnsBF0uAZjF/xdRrXXLXjuV1/6/fKLktiTTna2711sadXhbl8rTfKfGf594oUmq34BPTzb/2zbNM6p67tuvd/zg4mLmO1v9PCiZEfbG1DbxqnRMJ+vNyxg4iIW+9tlnhtTTnm92d/nh8N5dWHBc9HLoC6D+n8EqilRnpybk7m/wdcCWa7PTZM4s8Vs2ETlcGBSYlGQLLaWpQCcPTSaVlEkCv9g7EtVhepRaLr0TjA1IySMqcomqcqRNHAU7aAyuS7acKSUN4Jt8Lde3Yz2ZuTwm6lnP7J+Tx4HPkh6wyZTsqoHP+Ug5nI2Cgir73saN+S7VurRHZOev5JvVJs5vJwYfs1qLHUJ16PUovG76hOHWNzR33fTkZKLxBQ81oTzAzgzKE7ozDP72rPxHLf9NNGIHKVeiow4f8PEpf65gv5/18h2B8ZJ8Tdge9bH2Ww5gkyANqhDMoOzxjzuwPUmNCaUD1w/PyDm7v/EvIo6tLcBE4Bu3v8P12HZr89ijfsGBfvkE6tkqrZf/ABB8rC/e9J22xzhZHb8dy1o4QHYptDkp7MDpLMuidLkN2i4VtsrGshnCDM1FNtSx0voJfgbzI1JHLI/hEOBjR2GX1yt4pFQ7DM7eb1M4t5b917EWhlShY/WBh0rEps0U8HRsq+aGGo5Qqo47yGOUsfhtUn6qecv46UYXbVSHMSubSPidhk6cb8ph9BnXFHy5M6WnWVKfZ5BLDmAirSDIIDGCfACGhlaMHsqe3ZfgaqqJHy8c6v8khwFrtVuZHpxTQtjJt7wLmV9wgVPuHNvbS3B5xCGyQFz78NLACk1GiSXsfmuh+CiHgGuEItZtpxqdshTzFQlbvwKyfHPcMh5J0NObagVAaUGMQFRphdXi1s1dKCfPM1FP2xoOeyl2TCZLZsTjfTpFAOnGjVgqNfBQUdurgFtPaRNh4y0QMMvSasI7Z+ekp9/jE+HCx+8uPWnCglvBlNhUKoEQ4hv620/T1wlozee7NVhPP4h3pB8PFl8S/MkfE+7EU7xidG+ps6pjU67w2S61IO9/fb4XFFKvwgIGloQGWTwNOQeqMkv6HTY6WPw3aFapQoK0bFCqt2zJB8lcasSWYExrP5Lt3/bniaEJhwef68l6V2CLixBh5cwCuNpFPi+7haXVGo5prpWCJRUk+vLL4XvU1CQOxoBg0zMOMTu6DL0oob+ZvjEeDqLzDQyHU9yqO1ViI6x0VlPoJj4lTfSKM+1wdFyEiwhsW4zpP+TA/zrWhDla+C6mXTxO0bcUfvofYAW/AZ3FEp6c5TJZiBDgtGmn4ryB8iZCLUdSPTR2zoQX4SntBThwX4dJTBYxKqEGjwvf91yM/UNIE/jBzO/KD+Yuq0bgspk2pSE2G5enFBuIBIjKj6xM18rxIBnhOLv+wjgFpT7vtmumTzFAyJb/pOt/Tku+9820cuPLT+2/Nj/P491bvauZtRQ9WYyHgsaMOsNYPEJBcR52xiowdpHdxi8SgP64cI98bpsXjYoFzGunuIoES44ERXFKzAcGog7PKAacAY36xP/I5Cqq2xusTmq57MhQlQJE+zWW3RrIz6Tyrv/15DMk5sXcj28mzY3qrim/CGtxxCGwjP+/eLff4/toh4/RnNqaMrus88GuSFR/C1A8Ak1tTtfKvoFqFbi39JjeqCLWw+I/0/bwKX/l7aBL+y4ydsWP227+DZF8d4oSBXvhkXTej6bPbzt7c6HS2zR+K+EjtOxzBas7kxGlWCEi9aJviXqA3o2RULqbvBp26yU9oEbvpld9U/VJeyXoMl3QrEpTadB3Ht8tjBtXnrR3ati3zlFruiMQ8hpkCV3G0s3cAGlV0BaK5bYBIq4b8fzXHKaSYDyJfaB9GyUuR4PjNqMRy6xkVbse2qZlGVSlkn57yCl+7lmLe1K/WOifkTo3EhOkD7vwIulE9GAwxyk4YEG1VQ4tWqWd2JFE5UrJ4bSmdJKJZMrbDpkOzQnzRY3dMR3R3gFt6ow3rmTaORGt9BBpaYKbxL7wz1U30VBiAUMxzErpskbkCAuk509YJcklNjn4zZtcZxMRvWwkVt7AdV50Y3g8RuDPKdjrql+A0FK2N538KQ/SU5Hy8uCGTKLERHf+offFnx4jrFMyGgZfXqoUsHlJL6EE8Soqs6CGpnqxpaR/xGQaqGJv9tFfayXJF2Vj5/EFBUhiAyyq0zKEpxcw+MkoTJhDUuxapOXmSkyEZ2Wb+A1CazSJdGFRFOr9nYHiGc2BIgaMD8+t4oXWk/i9HSQZ47CR200c5Lkt0yo4vCFqIoCeAOcmyEDIUwMXi7KuLddzpyJWLute2YmSDd2Jh5CYZNqnZLFPQ8xERFIiEUEMqJ2I3V0KXO+dRtXAjLOSkhMp1W4T8oBxPVL1iAsJsgVUvwm0o9ENqfqaJHSKmrgJmIbGBsH6ybHVDr9jHCTPkAVBweqkrbkU5POYliXuUzH0xSwEY5LEUpBjnyW8WxuPwNm0NeovoRspshzZZOclr5vB3Zbg1YwbDw+/sKdGqIpkzP3uObvewJyY+jsfGzfysRpc9dubI/5we4wq5qSbQcSheS7k65Ipe3Cl8sC8IQ2Lk9kqgr1+uNCwpCL1tg7NQA8trcHenn1uwVCEnKlEeNX9Hpa1Nv56ivrtkbHlKV4zYKuCwFJ6qWygBZoiceWYKddnCPNikF0AJgEKdPUdKU2xb9VgMxj5p1rme+u7XdtSVu83p+ZcI2bbmHOvXLjJoSGETEtZRpbAxOtvVhtB2KnzU2cpB9FJhzh/4NSRgeh6KY3KNxc2D2IGgHZ3eTHeEV4w5YZn6PhKlMHTZD+HRHj2Yo0B+cHGzoqRKxIncEI8bv5xii9/pQ3+CVcvQSPpeARJaVP6jfcEbg0IWGrGppvT+ULt1PiEsyhlmNOoW19BuAwZ/61lIqhpMtDHWQYBa7ejvKcpdKvpWm5Z/iH1QbfgmQKyXTDcTRaaahFAIxZroeTSm6YOa+14QlhTjeiVpQ6udTqm5N5q8dfAeOWODvykzFZ4pDbDac1XLWM6NU60btkTPPDri2x8ZKZe51LCoRgOZ+oOKaeU1uLvw2eWOJEiQfx3KHPRsaRLZlsw+ln84/IQZPCipckUI5HoL9mzgEuBwUAEbU9heSllOsmT7l2vdWdfZcSJ7Sj2wop5ZAxFy4zn8vV6RMwmD57hrxaVadr6lZoCH7xzRm6xSVeOQKqA7KiPPVzR4xkowOjUVJuDVhg5Myg3h+yULOlzPJ7I55ZDohG8k4CfmxSQMmQsBQo4PS4+khat/BS0yF40/UIAmjXrvkki3M4V4JgYFEzfK/RUsfTtHmoQ9LlyV2+WXq6tAYJagaJZ4ItH2xp6px6G6q55MpieFNxjcbcc31wK0aT78oAqc0MWBOWQhRSI1X4FGPw/4CXOgX1ldDS9NB6QugUQWhHKiLq3WuutZxpURT3bli/DtjhupRwjKT8d8npMinLpCyTskzK/zYpeUIgGME5BsuZx/b/h4Rejdbbkp17QfjcEscPPuwhQjZJWkclLBH7p4VODL08biiw33bxs5Tnbg5rXRF+UNewxFosdBlnT+68vfLWEsfM9z+HZpgKHPcgLeGMlDIjKvdw6bNawsPdeq9tdW/lTjXIEidhJYg1LjeFHxjmLMFIqymZnL/4JNMqlkigEobddlsKHL9ts8RJ2pywpFcPLghbuCwhEA1QVfT9lTtf5C5xlPWVLv4kl71KhUuUeUiVaHMbPskPxxfP3l6czCTv4bJ3Gf5l+JfhX4Z/Gf5l+JfhX4Z/Gf5l+JfhX4Z/Gf5l+JfhX4Z/Gf5l+JfhX4Z/Gf5l+JfhX4Z/Gf5l+JfhX4Z/Gf5l+JfhX4Z/Gf5l+P8L4K9lUYKO6rI+j1FeYMhE8qTgJL/jHpyz44KWKV/7lYZg59/2EM7LFHEFwvNL69GKT8OHN/tygf3cfTQU++H74IyeOl5fstCp55rbM2Irt3G5UCMZn7WG9tjzKIL3Hlzwk66Y5+qM+Y3SROxw1sJWquHSv/UL+N40gG9MzSFiWwhhC9+Jn9qv4vb91sfkezuGVe2exUcs8VaWeohMg4UffvA0/LVHwPdGAYL59R6Uq73acfxpPw/Y8z80jN0rq7N3mhnGXvjh7bjfer/96PhQvD6m1OzssMwGj58HPL3q144L39ou6H5y50y7r8469Wv33hWrFHi8O8vvuBTvzA4J6pmu2ffTY9b+/5kN10+13785mlf702fR/3lF5y96vwD/7fFzJ99Swd9efvz+4mTdfhG73BMBD3NrR1t+W9CiwuBhn0ybGysC6rNGjgL159pQcvofo0Rl5CLGMXnzSLwkSlXOV7dP/Jgi6q+55oXPMt7Unc0MuwJtNQfatBqTp1DsD6hj0LYKttZ9WcQIy5VcMVoZur9pZq4DGzlzyX3mUt7a3QS9MFooGdLfARQqdNbwXoiH/76Pky2q7pStswHR0WmJuNKAN/o45D5i7T+7MU8Gro31PyTO0c8l0xKOwrweiN2T1JQLKdNCIznvthuExRPNcexxInt8sMWdPclAstKxs+n1QUxcUC8skkkGYj+4oHuz1Huej17a6BaaQ8+abfXts50fmtpAtnqjkfmYzoRPpffDOirGp8KfHULNd4bvAjIHVosOF06VZYZT33VXjT0jd7JrKyhQSujeE9/f3XQ4V9t+i422aC/HMQlUJuG9jCru9C3f1z3kSkoNRl7WG3lzQyOZANNwBe1TQvcz4P0hGgk13kwFlO6kHnkrf0IR/h9tfcTA6siB91h0BjGtRzP+AZxf+q+pLGZzVvUs54E//wZKZXxP5Ie4yA/eQpL4xjStfbjSYUUXE60XK6/OcAqGx9Ou0jsDocBhOXMXfxdjh8JH9jUpYy9d7eXwFKxvmUiV65Xv3UvkpW5khpISTm6nqcA6HzY/2NKYjdLJJGcGzSavB+2G3+7QClx79D09babxn73siMPJ4jrqSZbeYIFI7bDTee9v4L3Ga0+0rbxsh+28IjZ4kFllyewJEHdqhEpykj7m6vmqCJ0kPzXuuSPxpO5sHI7XcBK4zrgbk4Mcr0FVxJat+tALTvAPzMyLRlZ1Np9vLlRGgfsZl7PUR3FfRcpWkKS3rggy0TmvHvCmiMGVoVlSZd/D+uzytaDgWo2AnmjEyY9iEoPT5huT9A4He/e6pvipdjjoi6oPohBFq+6nDZS/3SB+qLR469OEIdpzY36hsbeSAcPPc4MINqb0PrNed6234btUxjvDYWi2tfa+id3BZ10fcbGtqKIW9YRC8ocTvnaJ9pTv0xnctL1XEnWy5Vwj3K1HWxWOTS5waqREI28ZmSpPZBuZ5ocW9Rt4svgb31UWzLlPvgNAq4Af8ZlVUt7526db5MkOHzH0M6eZdtZnnh2KsIigkl/iH03PBJIphZHxgXqmKHJwv4bz9PmqOdD395FJPoIaWFXcHINQ8G/vG2qu6FwkSVHJubTiXbARTlYAgO+bv61nJH6mgXIAWcV6gggwwu1QiEa2cKqn2kVrquae1AxDZKxgTDaVw564frkAP0ivYt241zf6/MsMHEDa7HMVFItQOd3bzx2/44wBbfuJ8lHM+Sp58vpoZOjh5lxGW7yYQp8/+ZpmdG846G2mfxJtMtkntASGQs7MTRa17epXADsOh+54ManaVsJoii8qZfT4kYk1ZjhthfIalDmwJabvKq0KO18VpwobXBuHdgsfKQ6ZrJ3WO2NvUMHQTQJr4/r2u8zdP+aMekWpzNoxmu32tUnbiYHZ4az+GmuoPZY4XZulsrmGSu0mMmaJCLadJ27VWlA7tkR1LXyirEd3i3MovTey2dycwHJsSVMzS25jnzrMZHRm+b2d6pSBsleffK399BI9cnsLmm4SL04057dUOX3qCW7yuT4a3xCW6nmQX6wF3M69MNsFerkS3Qrf1T8+dQ0/eTsayXMLBjCKv3tERzkri9WVRTkV6PyewWRqTTuQ+LL292fiMezK8nLBFnzJtFZvZJeq8+g/Vl/W8EnDmmX/js6sDdmIPw34NxF/xpIBGXGX1bXVNMKphHg3mJyvPIvIf5HjBnrhdmxDuapBOaF82nKA3oJ4YVpAzt5M64pOtMMKiXYHYF7dhcNnT2SpvPMjpxJd18qSyoS0CKyDyQVouUZwS59ZxGNiaC9aNxXq+SzA8tbcHYBBnVsEpTTk/UcaBx/srTvVqqFJ9op7Wqk53huecQPYBzGgOVgJSL0xwvFar8Unb59Ke1zU2PsQ3aPKcbxrd6rxi5T4CAZO5diB7/iyAFXhPVRD2vz4JH1GdlITMaWJHQ55CB5OKGqk3qTI4INxuEovF6bmvE53Kmp81gumm1qBG8JQ1HHnGzrI+61cg3rlphN70OeRRfgw8hhNh5ZLZrTf1evrqXaPlSenGuGkDpW701dZ3npf+CoX2KryZ7z1QO/6i6HNzZNkaNZ8b9thduo9880mey4IbejGh+MdmFU7m+L9/YE06cAptF3Z6CC9EkvVxWa6f3EiGmLUK2dGqGA87lb4Ucy+G6j+QSt4AzWFkpGDa6DeV7/Pkqtg6+VTtgZuMXrvVJaZ2FrZ3oERsSOFjM74uTuza+Hj10UxZ6SALf06Cq/jUXaolINvZ2TZ1/y75yM/9ywpcEsvmV43Erxuj4jM/BapkTPz8c3zlcBzOZGhhfUolaCICbCsQwnCnh+gMuverrTpfZ8aOE8ukMH65jxDfAYS3ZmkggPIsuTXSh0BHXVnn76NRg5R48X3l8jWqVxwkIOOM+rLikt6KWJ4nBkzMLiZX6/KJpio3UNtgsApMzZGuMqpcjDpXzKDIPUuf1W6Xf8QtHgYUoRas9kxjteAZZOl1A3apncY4JkA9EHmgJ7mX0EJH8+iDzCL9VIvBjlWWSZj1quFrwaMURKvJplJVD43t+CyMrg//Vsje3vBcOb1a2A+kx5Fceyw7FoQaQzBa89X6CrsbGTak10sorKVy56aIFyt7bBeVN1ZTNElzYhoZAXVDl8WQ+4MHHkor3D69BtfeBU3vLlqmnLwRLVgWKC/x55UqEEFWrW088iT8nxXaDJkHHNQoub5vPfpN/WUWs2vrmqgUGT8xoMi1EnsWtzF/frOhuJrDVrkFZTIFLhsO7ibkATWiUSnMMoS77F2tyvN2er4MF7nCIBonXcFKSw90pizqooj9aHfoKVMVe8gBuZia2Taa9Z+R55skUxT5Uyqfu7XK9gwqVErVe6TGFBtCnFfl7EWVMbebxYxdSd1N6NvTZtcTy66KKM74a9prbKbDu/33mC8SR+jP0794iHGNIqndQiK5Vlz8IKav3zS/VT7LfSVZjASobM6xzO218qlzA4Nny0/uNaQhKX4KDqrxumHrHNWUq1kg59Y6bKD30Ju5QR75xedr0mrgHGtLjpJCMTmbB5S2bI76++9L/SOjmLAZR9LehT+EcpH6c99GDQGzr0YrAeyP1bp93PYDGAkE49gnkAakuciD7nN6W4OCSG+DQj2LgE7a+QKi5kKge6GyUXkNue6bkb234KU2vl/7X+4eaZutX7xWI1i+1RDJ/wFlwZOeNNctmLAMWxmSVBNybYJ6KxSGpfkMez41Rs5gbNNGf6VYh0H4soSK2v2eNcogMeYLWi4Gbwdsc6nhuwzBrvRU4+zg1eXeJOztxXVzo0O5kSO5qwXt+N/bZMFnO/EB+IaOrWUnEPJe6vmvQc6RR/Rjemv20un1QN0+is1HbofjlQCHzgb4R55lqgk5BBC0vGQ0YyWkEG3WAClZk+gRF+gnlv5fFjjV/0p3/uxF0o8vwZEqGl7h2E0+WGNCzmnmhWDHCp7uyAj1PyQ2flBULLjxAMt+strUOzqcs2bqJu7VmVMezm+SUIWX50eylbM81AIdme2EpmtXWJgQOA3AmM+E0gYcn/fGR7WPLnOAJVdT2E6763ZA3CrRfrUrPJmHUvR43uajQLrBTo+FtIg9VNcs7k+rSC88i1xx7eE6OTAPSDrQ8FTZMGtP3K4fsm5+FTVH1Y1Jd6ygSW3pNUjx+BvyyKxPQ/J7bScYC1V4NRkyPvpJOS0ubmTn3gRyC9Ird8t8lVhRM0FB3HviwkF3TJVrskYIZBb6OCldDQyoycBMl4GZLUB9Zg0IIc2yOs7DVtvF2MwE2NQEbbmKvHV3vhtwURR9JB6TqSaqs2EjacpjFjaPDdJdabeqPDdZMK8rb9xw/GaBp8x9d31SBtVYtWezkrK1GgotvdrNGKIqxsrwtbOE5/hqZrqs/ob/2ygFqifYKEPenn19a0ouTXc2RAp693QUHulpfqo4zQ1l8LEj4qrqp/cchCZGH7r3/YH9sz1cuVFG9f2hKWq5pycrgl48EoOMb51jQTAOCBfHizu3ZAeiovwyq+/HHqWM1fEmXv/uIY2cLa1iPmsSCZyBB15OF7dIb4tevsWXHDy4+G4FkUj0whHk/Rks9GePs/97B63vI7A/nBXUju5V3hNezletMOmZz3weLI4ClIDfvca3PUwroc1+d3wBnwxvME+3oisqlSa8/naVHwYGkWeyuIwC8UUTs3WcSPTXS+y81IMaBIGkCmcekvy1mu501aJM91nLU7HzV4Fzorz3qXqviXrbBBaHmjAYMmNBEdQSLmM3Phb4mOa0H/z/okgEh/2vAaPsdsHj+Z1ZYaf1rMqnx9K/Zrq7BSBzb3Kqg3xxNnJlkeuzqDQj8JIElXGXM8yylKXC3t3ldp1BTI6tHXMdTMPzj8/5+NW1Tcm2kX7OmfF+AYns5XUjVCIcoOw0vNJFSynTSZvyFqSXp1XB9GtKtBA34ufDWi3CO+FVsbO1s6HHEXsGAGkxD7S3If+W/cjOlU3frvnWpQ8ObIWH8f9qwKd+omtXTyt1zfPtroV9DceM631dgLt9q1tPujjdBGCZUdFQ+yxHdP/ZhXsp/+bJU6Y4qZrQbsNA9+0mJtLKTfh3Zw2FB10pz5zwB6NRaciZS8IgUZjkJ2Qv1jGeyfAY6sz8YNojIrCVwIvRFVxffVVa5YOqTQD0fKmVJcwiqcxp4hBbEKtrbKqivZkjj2qpmvYndnoXi1xooFT5G63IYgOQMS+cVcBaLwQ8369GkDbVDEKvIyuJhC4Iby7xe6ThrjQb7Wlgd2RBnlsvU/XpoIcse9k7qEq3zGmC/ZTIk82u+b72ekaofPbI+mPs2rCUDHjWe4sDHAeU09l9VHXgAS5sS43fsWm0+Eq4QJ7DFivDOBjr0vCxzxgCDz8NGtgSov5qMSngYL86i4Zgl5xEY0yH50IAOoazNBOnEsLuSBUhiYT9EYeGsG1rveUTqDvGxhwpgwQoZz5fgQkTRxMTrNou1IzD0w6xR7wlyu6lOd3DEJoHRvXTVod9IRxb/hbdpwq+HBj+k6l9zegbqCNsucz4Ydld7uea2W6HFoNUNja8sdEnjtrdEufMhmNmEUTYwE/bK7NOTBr4OcKD5touGvflX/nOb3e7JeVH+Knxs2Nka13ydn9EiPyClYupXfDDm95BH6UVwqBi1vAZuqB+g2pczPUuWwlLN0fGzx19mKFZfwdPte55ydklBdUEjL2qb3UnboWdjJ4d3h/kcFUDUa5qan3SRM4K2Kisn61wcwTY6Zj+5AvTCVw82y3brDl379UfkxWRSPfuO8G0A5/SmN99Py5MFSh+rnooWO+VGWqD32u7fyRl4CfajyvBOXmCCG14K3Krb8Wmi5E5WmKAXDGvEbTbwysD/+95xrfr19GtLU+9AOCPYzgBxzT/PUz6YrwVVc9dc/N9ItWgf5xumb56w2FXYbeG2kQCe8GPDcRRrjDJ88+F5juhNX/8rVMatZg3vc/0aySxd1nJkKwEbzvZ+DfVCah/tuXSq3iUnzQW7IFxVnNoHRVKD3EpK3g/jt80Mqk8IBH9P8CUEsDBBQAAgAIAMxo1ki46rdwSQAAAGoAAAAbAAAAdW5pdmVyc2FsL3VuaXZlcnNhbC5wbmcueG1ss7GvyM1RKEstKs7Mz7NVMtQzULK34+WyKShKLctMLVeoAIoZ6RlAgJJCJSq3PDOlJMNWydwcSSwjNTM9o8RWydTcEi6oDzQSAFBLAQIAABQAAgAIAMto1kgVDq0oZAQAAAcRAAAdAAAAAAAAAAEAAAAAAAAAAAB1bml2ZXJzYWwvY29tbW9uX21lc3NhZ2VzLmxuZ1BLAQIAABQAAgAIAMto1kiqiTkF8QMAACwRAAAnAAAAAAAAAAEAAAAAAJ8EAAB1bml2ZXJzYWwvZmxhc2hfcHVibGlzaGluZ19zZXR0aW5ncy54bWxQSwECAAAUAAIACADLaNZILKqJ27ECAABUCgAAIQAAAAAAAAABAAAAAADVCAAAdW5pdmVyc2FsL2ZsYXNoX3NraW5fc2V0dGluZ3MueG1sUEsBAgAAFAACAAgAy2jWSJjAjiXHAwAAPRAAACYAAAAAAAAAAQAAAAAAxQsAAHVuaXZlcnNhbC9odG1sX3B1Ymxpc2hpbmdfc2V0dGluZ3MueG1sUEsBAgAAFAACAAgAy2jWSPhisWuEAQAA/wUAAB8AAAAAAAAAAQAAAAAA0A8AAHVuaXZlcnNhbC9odG1sX3NraW5fc2V0dGluZ3MuanNQSwECAAAUAAIACADLaNZIPTwv0cEAAADlAQAAGgAAAAAAAAABAAAAAACREQAAdW5pdmVyc2FsL2kxOG5fcHJlc2V0cy54bWxQSwECAAAUAAIACADLaNZIm217W2AAAABlAAAAHAAAAAAAAAABAAAAAACKEgAAdW5pdmVyc2FsL2xvY2FsX3NldHRpbmdzLnhtbFBLAQIAABQAAgAIAESUV0cjtE77+wIAALAIAAAUAAAAAAAAAAEAAAAAACQTAAB1bml2ZXJzYWwvcGxheWVyLnhtbFBLAQIAABQAAgAIAMto1khi/l9jyggAAPA9AAApAAAAAAAAAAEAAAAAAFEWAAB1bml2ZXJzYWwvc2tpbl9jdXN0b21pemF0aW9uX3NldHRpbmdzLnhtbFBLAQIAABQAAgAIAMxo1kgugG8OhCsAAGRrAAAXAAAAAAAAAAAAAAAAAGIfAAB1bml2ZXJzYWwvdW5pdmVyc2FsLnBuZ1BLAQIAABQAAgAIAMxo1ki46rdwSQAAAGoAAAAbAAAAAAAAAAEAAAAAABtLAAB1bml2ZXJzYWwvdW5pdmVyc2FsLnBuZy54bWxQSwUGAAAAAAsACwBJAwAAnUsAAAAA"/>
  <p:tag name="ISPRING_PRESENTATION_TITLE" val="08【商业计划书】清新时尚商务策划书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清新配色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51729"/>
      </a:accent1>
      <a:accent2>
        <a:srgbClr val="2E5660"/>
      </a:accent2>
      <a:accent3>
        <a:srgbClr val="613920"/>
      </a:accent3>
      <a:accent4>
        <a:srgbClr val="CAA884"/>
      </a:accent4>
      <a:accent5>
        <a:srgbClr val="EBEBEB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3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</TotalTime>
  <Words>430</Words>
  <Application>Microsoft Office PowerPoint</Application>
  <PresentationFormat>如螢幕大小 (16:9)</PresentationFormat>
  <Paragraphs>83</Paragraphs>
  <Slides>13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微软雅黑</vt:lpstr>
      <vt:lpstr>宋体</vt:lpstr>
      <vt:lpstr>方正兰亭超细黑简体</vt:lpstr>
      <vt:lpstr>方正兰亭黑_GBK</vt:lpstr>
      <vt:lpstr>微软雅黑 Light</vt:lpstr>
      <vt:lpstr>新細明體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1.2 解釋變數介紹</vt:lpstr>
      <vt:lpstr>資料範例</vt:lpstr>
      <vt:lpstr>PowerPoint 簡報</vt:lpstr>
      <vt:lpstr>程式內容(R Lasso)</vt:lpstr>
      <vt:lpstr>程式內容(R Logistic Regression)</vt:lpstr>
      <vt:lpstr>程式內容(R Wald Test)</vt:lpstr>
      <vt:lpstr>程式內容(R ROC curve)</vt:lpstr>
      <vt:lpstr>PowerPoint 簡報</vt:lpstr>
      <vt:lpstr>0.4資料來源 - UCI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636</cp:revision>
  <dcterms:created xsi:type="dcterms:W3CDTF">2015-12-25T01:04:51Z</dcterms:created>
  <dcterms:modified xsi:type="dcterms:W3CDTF">2019-01-02T06:28:45Z</dcterms:modified>
</cp:coreProperties>
</file>