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21"/>
  </p:notesMasterIdLst>
  <p:handoutMasterIdLst>
    <p:handoutMasterId r:id="rId22"/>
  </p:handoutMasterIdLst>
  <p:sldIdLst>
    <p:sldId id="336" r:id="rId2"/>
    <p:sldId id="431" r:id="rId3"/>
    <p:sldId id="424" r:id="rId4"/>
    <p:sldId id="625" r:id="rId5"/>
    <p:sldId id="626" r:id="rId6"/>
    <p:sldId id="627" r:id="rId7"/>
    <p:sldId id="618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483" r:id="rId2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1162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pos="3120">
          <p15:clr>
            <a:srgbClr val="A4A3A4"/>
          </p15:clr>
        </p15:guide>
        <p15:guide id="6" pos="308">
          <p15:clr>
            <a:srgbClr val="A4A3A4"/>
          </p15:clr>
        </p15:guide>
        <p15:guide id="7" pos="5932">
          <p15:clr>
            <a:srgbClr val="A4A3A4"/>
          </p15:clr>
        </p15:guide>
        <p15:guide id="8" pos="22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AEC2DA"/>
    <a:srgbClr val="C4DCF2"/>
    <a:srgbClr val="95B3D7"/>
    <a:srgbClr val="19434F"/>
    <a:srgbClr val="6699E1"/>
    <a:srgbClr val="747474"/>
    <a:srgbClr val="D9D9D9"/>
    <a:srgbClr val="75B6B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3" autoAdjust="0"/>
    <p:restoredTop sz="96366" autoAdjust="0"/>
  </p:normalViewPr>
  <p:slideViewPr>
    <p:cSldViewPr>
      <p:cViewPr varScale="1">
        <p:scale>
          <a:sx n="123" d="100"/>
          <a:sy n="123" d="100"/>
        </p:scale>
        <p:origin x="200" y="376"/>
      </p:cViewPr>
      <p:guideLst>
        <p:guide orient="horz" pos="164"/>
        <p:guide orient="horz" pos="4065"/>
        <p:guide orient="horz" pos="1162"/>
        <p:guide orient="horz" pos="4020"/>
        <p:guide pos="3120"/>
        <p:guide pos="308"/>
        <p:guide pos="5932"/>
        <p:guide pos="22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162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4BC1D-B66D-45A5-83E2-1A30CD5A6720}" type="datetimeFigureOut">
              <a:rPr lang="ko-KR" altLang="en-US" smtClean="0"/>
              <a:pPr/>
              <a:t>2025. 10. 11.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6C0EE-7E8E-44C2-9325-3F325BF7B73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1387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AE7BF-4F2B-4BDF-9D9E-5E9FD43C0E61}" type="datetimeFigureOut">
              <a:rPr lang="ko-KR" altLang="en-US" smtClean="0"/>
              <a:pPr/>
              <a:t>2025. 10. 11.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29668-5CB3-46D3-9214-75A5D98794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37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D29668-5CB3-46D3-9214-75A5D98794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head_발표용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27384"/>
            <a:ext cx="9906000" cy="5486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85189" y="44624"/>
            <a:ext cx="4092536" cy="387785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7"/>
          <p:cNvSpPr txBox="1">
            <a:spLocks/>
          </p:cNvSpPr>
          <p:nvPr userDrawn="1"/>
        </p:nvSpPr>
        <p:spPr>
          <a:xfrm>
            <a:off x="8697416" y="6453336"/>
            <a:ext cx="1208584" cy="364881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/>
          <a:p>
            <a:pPr algn="ctr">
              <a:defRPr/>
            </a:pPr>
            <a:r>
              <a:rPr lang="en-US" altLang="ko-KR" sz="1200" dirty="0">
                <a:solidFill>
                  <a:prstClr val="black">
                    <a:tint val="75000"/>
                  </a:prstClr>
                </a:solidFill>
              </a:rPr>
              <a:t>- </a:t>
            </a:r>
            <a:fld id="{7B4AA7EB-FB04-4F5F-AD19-957AF7CF9E6C}" type="slidenum">
              <a:rPr lang="ko-KR" altLang="en-US" sz="1200" smtClean="0">
                <a:solidFill>
                  <a:prstClr val="black">
                    <a:tint val="75000"/>
                  </a:prstClr>
                </a:solidFill>
              </a:rPr>
              <a:pPr algn="ctr">
                <a:defRPr/>
              </a:pPr>
              <a:t>‹#›</a:t>
            </a:fld>
            <a:r>
              <a:rPr lang="ko-KR" altLang="en-US" sz="1200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sz="1200" dirty="0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ko-KR" alt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blipFill dpi="0" rotWithShape="1">
          <a:blip r:embed="rId2" cstate="print">
            <a:lum/>
          </a:blip>
          <a:srcRect/>
          <a:stretch>
            <a:fillRect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표지최종_가로_0306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704" y="-1874"/>
            <a:ext cx="9903296" cy="68598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405177" y="6454034"/>
            <a:ext cx="3095647" cy="364881"/>
          </a:xfrm>
          <a:prstGeom prst="rect">
            <a:avLst/>
          </a:prstGeo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- </a:t>
            </a:r>
            <a:fld id="{7B4AA7EB-FB04-4F5F-AD19-957AF7CF9E6C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-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4" descr="크레디프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8073347" y="6517160"/>
            <a:ext cx="1560173" cy="25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 descr="head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906000" cy="637305"/>
          </a:xfrm>
          <a:prstGeom prst="rect">
            <a:avLst/>
          </a:prstGeom>
        </p:spPr>
      </p:pic>
      <p:sp>
        <p:nvSpPr>
          <p:cNvPr id="9" name="Rectangle 27"/>
          <p:cNvSpPr>
            <a:spLocks noChangeArrowheads="1"/>
          </p:cNvSpPr>
          <p:nvPr userDrawn="1"/>
        </p:nvSpPr>
        <p:spPr bwMode="auto">
          <a:xfrm>
            <a:off x="64457" y="167614"/>
            <a:ext cx="6328920" cy="46474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 contourW="31750">
              <a:bevelT w="0" h="50800" prst="artDeco"/>
              <a:contourClr>
                <a:srgbClr val="203C3C"/>
              </a:contourClr>
            </a:sp3d>
          </a:bodyPr>
          <a:lstStyle/>
          <a:p>
            <a:pPr latinLnBrk="0">
              <a:lnSpc>
                <a:spcPct val="110000"/>
              </a:lnSpc>
              <a:defRPr/>
            </a:pPr>
            <a:r>
              <a:rPr lang="en-US" altLang="ko-KR" sz="2200" b="1" kern="0" dirty="0">
                <a:solidFill>
                  <a:srgbClr val="FFFFFF"/>
                </a:solidFill>
              </a:rPr>
              <a:t>Ⅰ. </a:t>
            </a:r>
            <a:r>
              <a:rPr lang="ko-KR" altLang="en-US" sz="2200" b="1" kern="0" dirty="0">
                <a:solidFill>
                  <a:srgbClr val="FFFFFF"/>
                </a:solidFill>
              </a:rPr>
              <a:t>타이틀 제목이 들어갑니다</a:t>
            </a:r>
            <a:r>
              <a:rPr lang="en-US" altLang="ko-KR" sz="2200" b="1" kern="0" dirty="0">
                <a:solidFill>
                  <a:srgbClr val="FFFFFF"/>
                </a:solidFill>
              </a:rPr>
              <a:t>.</a:t>
            </a:r>
            <a:endParaRPr lang="ko-KR" altLang="en-US" sz="2200" b="1" kern="0" dirty="0">
              <a:solidFill>
                <a:srgbClr val="FFFFFF"/>
              </a:solidFill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96042" y="1051014"/>
            <a:ext cx="8944994" cy="5261936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0" name="그림 9" descr="logo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039015" y="15254"/>
            <a:ext cx="1835159" cy="388047"/>
          </a:xfrm>
          <a:prstGeom prst="rect">
            <a:avLst/>
          </a:prstGeom>
        </p:spPr>
      </p:pic>
      <p:pic>
        <p:nvPicPr>
          <p:cNvPr id="11" name="그림 10" descr="챕터.jp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4441"/>
            <a:ext cx="9906000" cy="68491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감사합니다.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906000" cy="686987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3146443" y="2225307"/>
            <a:ext cx="3606757" cy="83099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5400" spc="-150" dirty="0">
                <a:ln w="15875">
                  <a:noFill/>
                </a:ln>
                <a:solidFill>
                  <a:srgbClr val="003366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rPr>
              <a:t>감사합니다</a:t>
            </a:r>
            <a:r>
              <a:rPr kumimoji="1" lang="en-US" altLang="ko-KR" sz="5400" spc="-150" dirty="0">
                <a:ln w="15875">
                  <a:noFill/>
                </a:ln>
                <a:solidFill>
                  <a:srgbClr val="003366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rPr>
              <a:t>.</a:t>
            </a:r>
          </a:p>
        </p:txBody>
      </p:sp>
      <p:pic>
        <p:nvPicPr>
          <p:cNvPr id="8" name="Picture 3" descr="D:\2009\0910_고려대구로병원\png\사람들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lum bright="40000"/>
          </a:blip>
          <a:srcRect l="59207" r="25511" b="45877"/>
          <a:stretch>
            <a:fillRect/>
          </a:stretch>
        </p:blipFill>
        <p:spPr bwMode="auto">
          <a:xfrm>
            <a:off x="3224808" y="4863231"/>
            <a:ext cx="653236" cy="63095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9" name="Picture 4" descr="D:\2009\0910_고려대구로병원\png\사람들-1.png"/>
          <p:cNvPicPr>
            <a:picLocks noChangeAspect="1" noChangeArrowheads="1"/>
          </p:cNvPicPr>
          <p:nvPr userDrawn="1"/>
        </p:nvPicPr>
        <p:blipFill>
          <a:blip r:embed="rId4" cstate="print">
            <a:grayscl/>
            <a:lum bright="40000"/>
          </a:blip>
          <a:srcRect l="38208" r="39150"/>
          <a:stretch>
            <a:fillRect/>
          </a:stretch>
        </p:blipFill>
        <p:spPr bwMode="auto">
          <a:xfrm>
            <a:off x="2360712" y="5367287"/>
            <a:ext cx="500066" cy="79801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3" descr="D:\2009\0910_고려대구로병원\png\사람들.png"/>
          <p:cNvPicPr>
            <a:picLocks noChangeAspect="1" noChangeArrowheads="1"/>
          </p:cNvPicPr>
          <p:nvPr userDrawn="1"/>
        </p:nvPicPr>
        <p:blipFill>
          <a:blip r:embed="rId3" cstate="print">
            <a:grayscl/>
            <a:lum bright="40000"/>
          </a:blip>
          <a:srcRect r="88244" b="43950"/>
          <a:stretch>
            <a:fillRect/>
          </a:stretch>
        </p:blipFill>
        <p:spPr bwMode="auto">
          <a:xfrm>
            <a:off x="992560" y="4359175"/>
            <a:ext cx="420604" cy="5469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561950" y="6381328"/>
            <a:ext cx="1359602" cy="432048"/>
          </a:xfrm>
          <a:prstGeom prst="rect">
            <a:avLst/>
          </a:prstGeom>
        </p:spPr>
        <p:txBody>
          <a:bodyPr anchor="b" anchorCtr="0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ko-KR"/>
              <a:t>- </a:t>
            </a:r>
            <a:fld id="{7B4AA7EB-FB04-4F5F-AD19-957AF7CF9E6C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ko-KR" altLang="en-US" dirty="0"/>
          </a:p>
        </p:txBody>
      </p:sp>
      <p:pic>
        <p:nvPicPr>
          <p:cNvPr id="14" name="그림 13" descr="head_발표용.jp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-27384"/>
            <a:ext cx="9906000" cy="548680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 userDrawn="1"/>
        </p:nvSpPr>
        <p:spPr>
          <a:xfrm>
            <a:off x="5785189" y="44624"/>
            <a:ext cx="4092536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6" name="제목 1"/>
          <p:cNvSpPr txBox="1">
            <a:spLocks/>
          </p:cNvSpPr>
          <p:nvPr userDrawn="1"/>
        </p:nvSpPr>
        <p:spPr>
          <a:xfrm>
            <a:off x="356408" y="527056"/>
            <a:ext cx="2940408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+mn-ea"/>
                <a:ea typeface="+mn-ea"/>
              </a:rPr>
              <a:t>마스터 제목 스타일 편집</a:t>
            </a:r>
          </a:p>
        </p:txBody>
      </p:sp>
      <p:cxnSp>
        <p:nvCxnSpPr>
          <p:cNvPr id="17" name="직선 연결선 16"/>
          <p:cNvCxnSpPr/>
          <p:nvPr userDrawn="1"/>
        </p:nvCxnSpPr>
        <p:spPr>
          <a:xfrm>
            <a:off x="344488" y="914841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4" r:id="rId3"/>
    <p:sldLayoutId id="2147483715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D:\2009\0910_고려대구로병원\png\사람들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40000"/>
          </a:blip>
          <a:srcRect l="59207" r="25511" b="45877"/>
          <a:stretch>
            <a:fillRect/>
          </a:stretch>
        </p:blipFill>
        <p:spPr bwMode="auto">
          <a:xfrm>
            <a:off x="3224808" y="4863231"/>
            <a:ext cx="653236" cy="63095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Picture 4" descr="D:\2009\0910_고려대구로병원\png\사람들-1.png"/>
          <p:cNvPicPr>
            <a:picLocks noChangeAspect="1" noChangeArrowheads="1"/>
          </p:cNvPicPr>
          <p:nvPr/>
        </p:nvPicPr>
        <p:blipFill>
          <a:blip r:embed="rId3" cstate="print">
            <a:grayscl/>
            <a:lum bright="40000"/>
          </a:blip>
          <a:srcRect l="38208" r="39150"/>
          <a:stretch>
            <a:fillRect/>
          </a:stretch>
        </p:blipFill>
        <p:spPr bwMode="auto">
          <a:xfrm>
            <a:off x="2360712" y="5367287"/>
            <a:ext cx="500066" cy="79801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pic>
        <p:nvPicPr>
          <p:cNvPr id="18" name="Picture 3" descr="D:\2009\0910_고려대구로병원\png\사람들.png"/>
          <p:cNvPicPr>
            <a:picLocks noChangeAspect="1" noChangeArrowheads="1"/>
          </p:cNvPicPr>
          <p:nvPr/>
        </p:nvPicPr>
        <p:blipFill>
          <a:blip r:embed="rId2" cstate="print">
            <a:grayscl/>
            <a:lum bright="40000"/>
          </a:blip>
          <a:srcRect r="88244" b="43950"/>
          <a:stretch>
            <a:fillRect/>
          </a:stretch>
        </p:blipFill>
        <p:spPr bwMode="auto">
          <a:xfrm>
            <a:off x="992560" y="4359175"/>
            <a:ext cx="420604" cy="546933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</p:pic>
      <p:sp>
        <p:nvSpPr>
          <p:cNvPr id="21" name="직사각형 20"/>
          <p:cNvSpPr/>
          <p:nvPr/>
        </p:nvSpPr>
        <p:spPr bwMode="auto">
          <a:xfrm>
            <a:off x="2270993" y="1628800"/>
            <a:ext cx="57783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0">
              <a:defRPr/>
            </a:pPr>
            <a:r>
              <a:rPr lang="ko-KR" altLang="en-US" sz="4000" b="1" kern="0" spc="-150" dirty="0">
                <a:ln w="19050">
                  <a:solidFill>
                    <a:srgbClr val="FFFFFF"/>
                  </a:solidFill>
                </a:ln>
                <a:gradFill>
                  <a:gsLst>
                    <a:gs pos="0">
                      <a:srgbClr val="303B70"/>
                    </a:gs>
                    <a:gs pos="49000">
                      <a:srgbClr val="33477F"/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253351"/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 scaled="0"/>
                </a:gradFill>
                <a:effectLst>
                  <a:outerShdw blurRad="76200" dist="38100" dir="5400000" algn="tl" rotWithShape="0">
                    <a:srgbClr val="000000">
                      <a:alpha val="65000"/>
                    </a:srgbClr>
                  </a:outerShdw>
                </a:effectLst>
                <a:latin typeface="HY견고딕" pitchFamily="18" charset="-127"/>
                <a:ea typeface="HY견고딕" pitchFamily="18" charset="-127"/>
                <a:cs typeface="Arial" pitchFamily="34" charset="0"/>
              </a:rPr>
              <a:t>졸업프로젝트 수행계획서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6825208" y="4886546"/>
            <a:ext cx="2088232" cy="570135"/>
          </a:xfrm>
          <a:prstGeom prst="round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ea"/>
                <a:ea typeface="+mj-ea"/>
              </a:rPr>
              <a:t>조승우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C4CBCF2-CBD4-A4BE-C08F-46066CB7C991}"/>
              </a:ext>
            </a:extLst>
          </p:cNvPr>
          <p:cNvSpPr txBox="1">
            <a:spLocks/>
          </p:cNvSpPr>
          <p:nvPr/>
        </p:nvSpPr>
        <p:spPr>
          <a:xfrm>
            <a:off x="2133837" y="2564904"/>
            <a:ext cx="6052662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pPr algn="ctr"/>
            <a:r>
              <a:rPr lang="ko-KR" altLang="en-US" sz="2400" dirty="0">
                <a:solidFill>
                  <a:schemeClr val="tx1"/>
                </a:solidFill>
                <a:effectLst/>
                <a:latin typeface="Hana2.0 H" panose="020B0903000000000000" pitchFamily="34" charset="-127"/>
                <a:ea typeface="Hana2.0 H" panose="020B0903000000000000" pitchFamily="34" charset="-127"/>
              </a:rPr>
              <a:t>블록체인 기반 기부 플랫폼</a:t>
            </a:r>
            <a:endParaRPr lang="en-US" altLang="ko-KR" sz="2400" dirty="0">
              <a:solidFill>
                <a:schemeClr val="tx1"/>
              </a:solidFill>
              <a:effectLst/>
              <a:latin typeface="Hana2.0 H" panose="020B0903000000000000" pitchFamily="34" charset="-127"/>
              <a:ea typeface="Hana2.0 H" panose="020B0903000000000000" pitchFamily="34" charset="-127"/>
            </a:endParaRPr>
          </a:p>
          <a:p>
            <a:pPr algn="ctr"/>
            <a:r>
              <a:rPr lang="en-US" altLang="ko-KR" sz="2400" dirty="0" err="1">
                <a:solidFill>
                  <a:schemeClr val="tx1"/>
                </a:solidFill>
                <a:effectLst/>
                <a:latin typeface="Hana2.0 H" panose="020B0903000000000000" pitchFamily="34" charset="-127"/>
                <a:ea typeface="Hana2.0 H" panose="020B0903000000000000" pitchFamily="34" charset="-127"/>
              </a:rPr>
              <a:t>HanaChain</a:t>
            </a:r>
            <a:endParaRPr lang="ko-KR" altLang="en-US" sz="2400" dirty="0">
              <a:solidFill>
                <a:schemeClr val="tx1"/>
              </a:solidFill>
              <a:effectLst/>
              <a:latin typeface="Hana2.0 H" panose="020B0903000000000000" pitchFamily="34" charset="-127"/>
              <a:ea typeface="Hana2.0 H" panose="020B0903000000000000" pitchFamily="34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2-3-1.</a:t>
            </a:r>
            <a:r>
              <a:rPr lang="ko-KR" altLang="en-US" sz="1400" dirty="0"/>
              <a:t> 프론트엔드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관련 기술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C041C-03F0-13EA-E47F-4F1EDC5EFE2F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A8A5E-938D-3A4A-965A-8DE188F8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975438"/>
              </p:ext>
            </p:extLst>
          </p:nvPr>
        </p:nvGraphicFramePr>
        <p:xfrm>
          <a:off x="681038" y="2262864"/>
          <a:ext cx="8543924" cy="2873916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039714">
                  <a:extLst>
                    <a:ext uri="{9D8B030D-6E8A-4147-A177-3AD203B41FA5}">
                      <a16:colId xmlns:a16="http://schemas.microsoft.com/office/drawing/2014/main" val="42781167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16921679"/>
                    </a:ext>
                  </a:extLst>
                </a:gridCol>
                <a:gridCol w="5640114">
                  <a:extLst>
                    <a:ext uri="{9D8B030D-6E8A-4147-A177-3AD203B41FA5}">
                      <a16:colId xmlns:a16="http://schemas.microsoft.com/office/drawing/2014/main" val="2582155129"/>
                    </a:ext>
                  </a:extLst>
                </a:gridCol>
              </a:tblGrid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기술 스택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용도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05414"/>
                  </a:ext>
                </a:extLst>
              </a:tr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 err="1">
                          <a:effectLst/>
                        </a:rPr>
                        <a:t>Next.js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2015.2.4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</a:rPr>
                        <a:t>React </a:t>
                      </a:r>
                      <a:r>
                        <a:rPr lang="ko-KR" altLang="en-US" sz="1200" u="none" strike="noStrike" dirty="0">
                          <a:effectLst/>
                        </a:rPr>
                        <a:t>기반 서버 사이드 렌더링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en" sz="1200" u="none" strike="noStrike" dirty="0">
                          <a:effectLst/>
                        </a:rPr>
                        <a:t>SSR) </a:t>
                      </a:r>
                      <a:r>
                        <a:rPr lang="ko-KR" altLang="en-US" sz="1200" u="none" strike="noStrike" dirty="0">
                          <a:effectLst/>
                        </a:rPr>
                        <a:t>프레임워크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en" sz="1200" u="none" strike="noStrike" dirty="0">
                          <a:effectLst/>
                        </a:rPr>
                        <a:t>App Router, Server Components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4184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>
                          <a:effectLst/>
                        </a:rPr>
                        <a:t>React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</a:rPr>
                        <a:t>19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사용자 인터페이스 구축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en" sz="1200" u="none" strike="noStrike" dirty="0">
                          <a:effectLst/>
                        </a:rPr>
                        <a:t>React Context, Hooks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97998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>
                          <a:effectLst/>
                        </a:rPr>
                        <a:t>TypeScript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</a:rPr>
                        <a:t>5.x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정적 타입 검사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타입 안정성 확보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9510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>
                          <a:effectLst/>
                        </a:rPr>
                        <a:t>Tailwind CSS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2004.1.9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유틸리티 우선 </a:t>
                      </a:r>
                      <a:r>
                        <a:rPr lang="en" sz="1200" u="none" strike="noStrike" dirty="0">
                          <a:effectLst/>
                        </a:rPr>
                        <a:t>CSS </a:t>
                      </a:r>
                      <a:r>
                        <a:rPr lang="ko-KR" altLang="en-US" sz="1200" u="none" strike="noStrike" dirty="0">
                          <a:effectLst/>
                        </a:rPr>
                        <a:t>프레임워크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반응형 디자인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1285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>
                          <a:effectLst/>
                        </a:rPr>
                        <a:t>React Hook Form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7.60.0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폼 상태 관리 및 유효성 검증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9519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>
                          <a:effectLst/>
                        </a:rPr>
                        <a:t>Recharts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2.15.4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데이터 시각화 차트 라이브러리 </a:t>
                      </a:r>
                      <a:r>
                        <a:rPr lang="en-US" altLang="ko-KR" sz="1200" u="none" strike="noStrike" dirty="0">
                          <a:effectLst/>
                        </a:rPr>
                        <a:t>(</a:t>
                      </a:r>
                      <a:r>
                        <a:rPr lang="ko-KR" altLang="en-US" sz="1200" u="none" strike="noStrike" dirty="0">
                          <a:effectLst/>
                        </a:rPr>
                        <a:t>라인 차트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막대 그래프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파이 차트</a:t>
                      </a:r>
                      <a:r>
                        <a:rPr lang="en-US" altLang="ko-KR" sz="1200" u="none" strike="noStrike" dirty="0">
                          <a:effectLst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672591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 err="1">
                          <a:effectLst/>
                        </a:rPr>
                        <a:t>Lucide</a:t>
                      </a:r>
                      <a:r>
                        <a:rPr lang="en" sz="1200" b="1" u="none" strike="noStrike" dirty="0">
                          <a:effectLst/>
                        </a:rPr>
                        <a:t> React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0.454.0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아이콘 라이브러리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4993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 err="1">
                          <a:effectLst/>
                        </a:rPr>
                        <a:t>PortOne</a:t>
                      </a:r>
                      <a:r>
                        <a:rPr lang="en" sz="1200" b="1" u="none" strike="noStrike" dirty="0">
                          <a:effectLst/>
                        </a:rPr>
                        <a:t> SDK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0.1.0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결제 통합 </a:t>
                      </a:r>
                      <a:r>
                        <a:rPr lang="en" sz="1200" u="none" strike="noStrike" dirty="0">
                          <a:effectLst/>
                        </a:rPr>
                        <a:t>SDK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60548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u="none" strike="noStrike" dirty="0">
                          <a:effectLst/>
                        </a:rPr>
                        <a:t>Sonner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u="none" strike="noStrike" dirty="0">
                          <a:effectLst/>
                        </a:rPr>
                        <a:t>2001.7.4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u="none" strike="noStrike" dirty="0">
                          <a:effectLst/>
                        </a:rPr>
                        <a:t>Toast </a:t>
                      </a:r>
                      <a:r>
                        <a:rPr lang="ko-KR" altLang="en-US" sz="1200" u="none" strike="noStrike" dirty="0">
                          <a:effectLst/>
                        </a:rPr>
                        <a:t>알림 라이브러리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67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700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2-3-2.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백엔드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관련 기술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C041C-03F0-13EA-E47F-4F1EDC5EFE2F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A8A5E-938D-3A4A-965A-8DE188F8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631553"/>
              </p:ext>
            </p:extLst>
          </p:nvPr>
        </p:nvGraphicFramePr>
        <p:xfrm>
          <a:off x="681038" y="2262864"/>
          <a:ext cx="8543924" cy="2873916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183730">
                  <a:extLst>
                    <a:ext uri="{9D8B030D-6E8A-4147-A177-3AD203B41FA5}">
                      <a16:colId xmlns:a16="http://schemas.microsoft.com/office/drawing/2014/main" val="42781167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16921679"/>
                    </a:ext>
                  </a:extLst>
                </a:gridCol>
                <a:gridCol w="5496098">
                  <a:extLst>
                    <a:ext uri="{9D8B030D-6E8A-4147-A177-3AD203B41FA5}">
                      <a16:colId xmlns:a16="http://schemas.microsoft.com/office/drawing/2014/main" val="2582155129"/>
                    </a:ext>
                  </a:extLst>
                </a:gridCol>
              </a:tblGrid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기술 스택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용도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05414"/>
                  </a:ext>
                </a:extLst>
              </a:tr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Spring Boot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2003.2.5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기반 엔터프라이즈 애플리케이션 프레임워크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4184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LTS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버전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레코드 타입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패턴 매칭 활용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97998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Spring Security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인증 및 인가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JWT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기반 무상태 보안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9510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Spring Data JPA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ORM,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데이터베이스 추상화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JPQL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쿼리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1285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Spring Batch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배치 작업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블록체인 동기화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캠페인 마감 처리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29519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Spring </a:t>
                      </a:r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WebFlux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비동기 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HTTP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클라이언트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FDS API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호출용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672591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JWT (JJWT)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2000.11.5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JSON Web Token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생성 및 검증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4993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Web3j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2004.10.3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이더리움 블록체인 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통합 라이브러리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60548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Web3j Spring Boot Starter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1.6.0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Web3j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자동 구성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67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85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2-3-3.</a:t>
            </a:r>
            <a:r>
              <a:rPr lang="ko-KR" altLang="en-US" sz="1400" dirty="0"/>
              <a:t> 데이터베이스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관련 기술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C041C-03F0-13EA-E47F-4F1EDC5EFE2F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BA8A5E-938D-3A4A-965A-8DE188F8F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45462"/>
              </p:ext>
            </p:extLst>
          </p:nvPr>
        </p:nvGraphicFramePr>
        <p:xfrm>
          <a:off x="681038" y="2262864"/>
          <a:ext cx="8543924" cy="1397311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183730">
                  <a:extLst>
                    <a:ext uri="{9D8B030D-6E8A-4147-A177-3AD203B41FA5}">
                      <a16:colId xmlns:a16="http://schemas.microsoft.com/office/drawing/2014/main" val="42781167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16921679"/>
                    </a:ext>
                  </a:extLst>
                </a:gridCol>
                <a:gridCol w="5496098">
                  <a:extLst>
                    <a:ext uri="{9D8B030D-6E8A-4147-A177-3AD203B41FA5}">
                      <a16:colId xmlns:a16="http://schemas.microsoft.com/office/drawing/2014/main" val="2582155129"/>
                    </a:ext>
                  </a:extLst>
                </a:gridCol>
              </a:tblGrid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기술 스택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용도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05414"/>
                  </a:ext>
                </a:extLst>
              </a:tr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Oracle Database 23c Free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23.0.0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엔터프라이즈급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관계형 데이터베이스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무료 버전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4184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Docker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최신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Oracle 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컨테이너화 배포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97998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Flyway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스키마 마이그레이션 및 버전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60548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HikariCP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커넥션 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67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704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2-3-4.</a:t>
            </a:r>
            <a:r>
              <a:rPr lang="ko-KR" altLang="en-US" sz="1400" dirty="0"/>
              <a:t> 블록체인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관련 기술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C041C-03F0-13EA-E47F-4F1EDC5EFE2F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67EDBA-9A95-F918-110D-2B283C3F0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3641"/>
              </p:ext>
            </p:extLst>
          </p:nvPr>
        </p:nvGraphicFramePr>
        <p:xfrm>
          <a:off x="681038" y="2262864"/>
          <a:ext cx="8543924" cy="2578595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183730">
                  <a:extLst>
                    <a:ext uri="{9D8B030D-6E8A-4147-A177-3AD203B41FA5}">
                      <a16:colId xmlns:a16="http://schemas.microsoft.com/office/drawing/2014/main" val="42781167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16921679"/>
                    </a:ext>
                  </a:extLst>
                </a:gridCol>
                <a:gridCol w="5496098">
                  <a:extLst>
                    <a:ext uri="{9D8B030D-6E8A-4147-A177-3AD203B41FA5}">
                      <a16:colId xmlns:a16="http://schemas.microsoft.com/office/drawing/2014/main" val="2582155129"/>
                    </a:ext>
                  </a:extLst>
                </a:gridCol>
              </a:tblGrid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기술 스택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용도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05414"/>
                  </a:ext>
                </a:extLst>
              </a:tr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Solidity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2000.8.19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스마트 컨트랙트 프로그래밍 언어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4184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Hardhat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이더리움 개발 환경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컴파일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테스트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배포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97998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Ethers.js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JavaScript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이더리움 라이브러리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Hardhat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내장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9510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Web3j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2004.10.3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Java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이더리움 라이브러리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백엔드 통합용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1285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OpenZeppelin</a:t>
                      </a: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Contracts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보안 감사된 표준 컨트랙트 라이브러리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ERC20, Ownable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등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672591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Sepolia</a:t>
                      </a: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</a:t>
                      </a:r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Testnet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이더리움 공식 테스트 네트워크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34993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Infura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이더리움 노드 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RPC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서비스 제공자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60548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Etherscan</a:t>
                      </a:r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API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컨트랙트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소스 코드 검증 및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67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12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/>
              <a:t>2-3-5.</a:t>
            </a:r>
            <a:r>
              <a:rPr lang="ko-KR" altLang="en-US" sz="1400" dirty="0"/>
              <a:t> </a:t>
            </a:r>
            <a:r>
              <a:rPr lang="en-US" altLang="ko-KR" sz="1400" dirty="0"/>
              <a:t>AI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2-3.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관련 기술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C041C-03F0-13EA-E47F-4F1EDC5EFE2F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67EDBA-9A95-F918-110D-2B283C3F0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87157"/>
              </p:ext>
            </p:extLst>
          </p:nvPr>
        </p:nvGraphicFramePr>
        <p:xfrm>
          <a:off x="681038" y="2262864"/>
          <a:ext cx="8543924" cy="2283274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2183730">
                  <a:extLst>
                    <a:ext uri="{9D8B030D-6E8A-4147-A177-3AD203B41FA5}">
                      <a16:colId xmlns:a16="http://schemas.microsoft.com/office/drawing/2014/main" val="42781167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816921679"/>
                    </a:ext>
                  </a:extLst>
                </a:gridCol>
                <a:gridCol w="5496098">
                  <a:extLst>
                    <a:ext uri="{9D8B030D-6E8A-4147-A177-3AD203B41FA5}">
                      <a16:colId xmlns:a16="http://schemas.microsoft.com/office/drawing/2014/main" val="2582155129"/>
                    </a:ext>
                  </a:extLst>
                </a:gridCol>
              </a:tblGrid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기술 스택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버전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</a:rPr>
                        <a:t>용도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247" marR="9247" marT="9247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05414"/>
                  </a:ext>
                </a:extLst>
              </a:tr>
              <a:tr h="255674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Python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3.9+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FDS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시스템 개발 언어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4184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TensorFlow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2.15.x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딥러닝 프레임워크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97998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NumPy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1.26.x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수치 계산 라이브러리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95105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Pandas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2.2.x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 분석 및 전처리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12850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Scikit-learn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머신러닝 유틸리티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스케일링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평가 지표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672591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Flask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경량 웹 프레임워크 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REST API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서버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160548"/>
                  </a:ext>
                </a:extLst>
              </a:tr>
              <a:tr h="295321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cx_Oracle</a:t>
                      </a:r>
                      <a:endParaRPr lang="en" sz="12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8.x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Oracle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데이터베이스 연동 드라이버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67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904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2-4.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비기능적 요구사항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C041C-03F0-13EA-E47F-4F1EDC5EFE2F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5EFB9-99FD-B4AC-B427-02EA4D901920}"/>
              </a:ext>
            </a:extLst>
          </p:cNvPr>
          <p:cNvSpPr txBox="1"/>
          <p:nvPr/>
        </p:nvSpPr>
        <p:spPr>
          <a:xfrm>
            <a:off x="488505" y="1501880"/>
            <a:ext cx="8928992" cy="47634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1400" b="1" dirty="0"/>
              <a:t>보안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인증 및 인가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JWT</a:t>
            </a:r>
            <a:r>
              <a:rPr lang="ko-KR" altLang="en-US" sz="1400" dirty="0"/>
              <a:t>기반 </a:t>
            </a:r>
            <a:r>
              <a:rPr lang="ko-KR" altLang="en-US" sz="1400" dirty="0" err="1"/>
              <a:t>무상태</a:t>
            </a:r>
            <a:r>
              <a:rPr lang="ko-KR" altLang="en-US" sz="1400" dirty="0"/>
              <a:t> 인증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비밀번호 </a:t>
            </a:r>
            <a:r>
              <a:rPr lang="en-US" altLang="ko-KR" sz="1400" dirty="0" err="1"/>
              <a:t>Bcrypt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해싱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데이터 암호화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Private Key AES-256 </a:t>
            </a:r>
            <a:r>
              <a:rPr lang="ko-KR" altLang="en-US" sz="1400" dirty="0"/>
              <a:t>암호화 저장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HTTPS</a:t>
            </a:r>
            <a:r>
              <a:rPr lang="ko-KR" altLang="en-US" sz="1400" dirty="0"/>
              <a:t> 통신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민감 정보 </a:t>
            </a:r>
            <a:r>
              <a:rPr lang="ko-KR" altLang="en-US" sz="1400" dirty="0" err="1"/>
              <a:t>마스킹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블록체인 보안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관리자 권한 제한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이벤트 로깅으로 상태 변경 추적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3917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2-4.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비기능적 요구사항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9C041C-03F0-13EA-E47F-4F1EDC5EFE2F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5EFB9-99FD-B4AC-B427-02EA4D901920}"/>
              </a:ext>
            </a:extLst>
          </p:cNvPr>
          <p:cNvSpPr txBox="1"/>
          <p:nvPr/>
        </p:nvSpPr>
        <p:spPr>
          <a:xfrm>
            <a:off x="488505" y="1501880"/>
            <a:ext cx="8928992" cy="390170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1400" b="1" dirty="0"/>
              <a:t>규정 준수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개인정보 보호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최소한의 개인정보 수집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비밀번호 암호화 저장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블록체인 규정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테스트넷 사용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자금 세탁 방지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FDS</a:t>
            </a:r>
            <a:r>
              <a:rPr lang="ko-KR" altLang="en-US" sz="1400" dirty="0"/>
              <a:t> 시스템으로 이상 기부 거래 탐지</a:t>
            </a:r>
            <a:endParaRPr lang="en-US" altLang="ko-KR" sz="1400" dirty="0"/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기부 거래 관리자 모니터링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9962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</a:t>
            </a:r>
            <a:r>
              <a:rPr lang="ko-KR" altLang="en-US" sz="18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간트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 차트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B62075-1AD2-D133-5884-CABEB00244BD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3.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8BE31A8-08C3-6853-29BC-33542038D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86" y="1694715"/>
            <a:ext cx="8961644" cy="45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1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마일스톤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B62075-1AD2-D133-5884-CABEB00244BD}"/>
              </a:ext>
            </a:extLst>
          </p:cNvPr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3.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수행일정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F31FBE-CBE5-A753-8C9F-446672E0E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895470"/>
              </p:ext>
            </p:extLst>
          </p:nvPr>
        </p:nvGraphicFramePr>
        <p:xfrm>
          <a:off x="1651000" y="1781412"/>
          <a:ext cx="6604000" cy="437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1800">
                  <a:extLst>
                    <a:ext uri="{9D8B030D-6E8A-4147-A177-3AD203B41FA5}">
                      <a16:colId xmlns:a16="http://schemas.microsoft.com/office/drawing/2014/main" val="2205135854"/>
                    </a:ext>
                  </a:extLst>
                </a:gridCol>
                <a:gridCol w="5102200">
                  <a:extLst>
                    <a:ext uri="{9D8B030D-6E8A-4147-A177-3AD203B41FA5}">
                      <a16:colId xmlns:a16="http://schemas.microsoft.com/office/drawing/2014/main" val="163720507"/>
                    </a:ext>
                  </a:extLst>
                </a:gridCol>
              </a:tblGrid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Week 1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SzPct val="113000"/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환경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구축 완료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인증 시스템 구축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컨트랙트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초안 완성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7523755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Week 2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블록체인 배포 완료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캠페인 </a:t>
                      </a:r>
                      <a:r>
                        <a:rPr lang="en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CRUD API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완성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프론트엔드 페이지 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98362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Week 3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기부 프로세스 완성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en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FDS API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구축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프론트엔드 핵심 페이지 완성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71297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Week 4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지출 관리 시스템 완성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en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FDS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완료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기능 구현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90316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Week 5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결제 통합 완료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 대시보드 완성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시스템 통합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87013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Week 6</a:t>
                      </a:r>
                      <a:endParaRPr lang="ko-KR" altLang="en-US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프로덕션 배포 완료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buFont typeface="Wingdings" pitchFamily="2" charset="2"/>
                        <a:buChar char="ü"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시스템 검증 완료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639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07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5500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19" descr="１１２.png"/>
          <p:cNvPicPr>
            <a:picLocks noChangeAspect="1"/>
          </p:cNvPicPr>
          <p:nvPr/>
        </p:nvPicPr>
        <p:blipFill>
          <a:blip r:embed="rId3" cstate="print"/>
          <a:srcRect l="172"/>
          <a:stretch>
            <a:fillRect/>
          </a:stretch>
        </p:blipFill>
        <p:spPr bwMode="auto">
          <a:xfrm>
            <a:off x="0" y="260648"/>
            <a:ext cx="99060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 bwMode="auto">
          <a:xfrm>
            <a:off x="4160912" y="629518"/>
            <a:ext cx="1211870" cy="538609"/>
          </a:xfrm>
          <a:prstGeom prst="rect">
            <a:avLst/>
          </a:prstGeom>
          <a:effectLst/>
        </p:spPr>
        <p:txBody>
          <a:bodyPr wrap="none" lIns="0" tIns="0" rIns="0" bIns="0" anchor="ctr">
            <a:spAutoFit/>
          </a:bodyPr>
          <a:lstStyle/>
          <a:p>
            <a:pPr algn="ctr">
              <a:defRPr/>
            </a:pPr>
            <a:r>
              <a:rPr lang="ko-KR" altLang="en-US" sz="3500" b="1" dirty="0">
                <a:solidFill>
                  <a:schemeClr val="bg1"/>
                </a:solidFill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목  차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16696" y="2060848"/>
            <a:ext cx="4392488" cy="4557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  <a:scene3d>
              <a:camera prst="orthographicFront"/>
              <a:lightRig rig="threePt" dir="t"/>
            </a:scene3d>
            <a:sp3d>
              <a:bevelT w="0" h="0" prst="artDeco"/>
              <a:contourClr>
                <a:schemeClr val="bg1"/>
              </a:contourClr>
            </a:sp3d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1. </a:t>
            </a:r>
            <a:r>
              <a:rPr lang="ko-KR" altLang="en-US" sz="2000" b="1" dirty="0">
                <a:latin typeface="+mj-ea"/>
                <a:ea typeface="+mj-ea"/>
              </a:rPr>
              <a:t>프로젝트 개요 및 목표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2. </a:t>
            </a:r>
            <a:r>
              <a:rPr lang="ko-KR" altLang="en-US" sz="2000" b="1" dirty="0">
                <a:latin typeface="+mj-ea"/>
                <a:ea typeface="+mj-ea"/>
              </a:rPr>
              <a:t>수행 내역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2-1. </a:t>
            </a:r>
            <a:r>
              <a:rPr lang="ko-KR" altLang="en-US" sz="2000" b="1" dirty="0">
                <a:latin typeface="+mj-ea"/>
                <a:ea typeface="+mj-ea"/>
              </a:rPr>
              <a:t>전체 시스템 구성도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2-2. </a:t>
            </a:r>
            <a:r>
              <a:rPr lang="ko-KR" altLang="en-US" sz="2000" b="1" dirty="0">
                <a:latin typeface="+mj-ea"/>
                <a:ea typeface="+mj-ea"/>
              </a:rPr>
              <a:t>주요 기능 및 상세 내역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2-3. </a:t>
            </a:r>
            <a:r>
              <a:rPr lang="ko-KR" altLang="en-US" sz="2000" b="1" dirty="0">
                <a:latin typeface="+mj-ea"/>
                <a:ea typeface="+mj-ea"/>
              </a:rPr>
              <a:t>관련 기술</a:t>
            </a:r>
            <a:endParaRPr lang="en-US" altLang="ko-KR" sz="2000" b="1" dirty="0">
              <a:latin typeface="+mj-ea"/>
              <a:ea typeface="+mj-ea"/>
            </a:endParaRP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2-4. </a:t>
            </a:r>
            <a:r>
              <a:rPr lang="ko-KR" altLang="en-US" sz="2000" b="1" dirty="0">
                <a:latin typeface="+mj-ea"/>
                <a:ea typeface="+mj-ea"/>
              </a:rPr>
              <a:t>비기능적 요구사항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000" b="1" dirty="0">
                <a:latin typeface="+mj-ea"/>
                <a:ea typeface="+mj-ea"/>
              </a:rPr>
              <a:t>3. </a:t>
            </a:r>
            <a:r>
              <a:rPr lang="ko-KR" altLang="en-US" sz="2000" b="1" dirty="0">
                <a:latin typeface="+mj-ea"/>
                <a:ea typeface="+mj-ea"/>
              </a:rPr>
              <a:t>수행 일정</a:t>
            </a: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2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399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개요 및 목표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303993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/>
              <a:t>전통적인 기부 플랫폼은 다음의 문제를 갖고 있습니다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투명성 부족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기부 내역을 실제로 확인하기 어려움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신뢰 문제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중개 기관의 공신력에 의존하기에 불신 문제 존재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b="1" dirty="0"/>
              <a:t>검증 한계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공증 역할을 하는 제</a:t>
            </a:r>
            <a:r>
              <a:rPr lang="en-US" altLang="ko-KR" sz="1400" dirty="0"/>
              <a:t>3</a:t>
            </a:r>
            <a:r>
              <a:rPr lang="ko-KR" altLang="en-US" sz="1400" dirty="0"/>
              <a:t>의 기관 필요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배경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67E255B-54CA-A7DA-84C7-B9A90B1EF2B1}"/>
              </a:ext>
            </a:extLst>
          </p:cNvPr>
          <p:cNvSpPr/>
          <p:nvPr/>
        </p:nvSpPr>
        <p:spPr>
          <a:xfrm>
            <a:off x="704528" y="4941168"/>
            <a:ext cx="8496944" cy="720080"/>
          </a:xfrm>
          <a:prstGeom prst="roundRect">
            <a:avLst>
              <a:gd name="adj" fmla="val 336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본 프로젝트에서는 위 문제를 해결한 기부 플랫폼을 개발합니다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.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개요 및 목표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21781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/>
              <a:t>HanaChain</a:t>
            </a:r>
            <a:r>
              <a:rPr lang="ko-KR" altLang="en-US" sz="1400" dirty="0"/>
              <a:t>은 블록체인과 </a:t>
            </a:r>
            <a:r>
              <a:rPr lang="en-US" altLang="ko-KR" sz="1400" dirty="0"/>
              <a:t>AI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활용한 투명하고 안전한 기부 플랫폼입니다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1400" b="1" dirty="0"/>
              <a:t>핵심 가치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블록체인 기반 투명성 보장</a:t>
            </a:r>
            <a:r>
              <a:rPr lang="ko-KR" altLang="en-US" sz="1400" dirty="0"/>
              <a:t>으로 모든 기부 내역과 수혜 결과를 추적할 수 있음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AI</a:t>
            </a:r>
            <a:r>
              <a:rPr lang="ko-KR" altLang="en-US" sz="1400" dirty="0"/>
              <a:t> 기반 </a:t>
            </a:r>
            <a:r>
              <a:rPr lang="ko-KR" altLang="en-US" sz="1400" b="1" dirty="0"/>
              <a:t>이상 기부 거래 탐지 시스템</a:t>
            </a:r>
            <a:r>
              <a:rPr lang="en-US" altLang="ko-KR" sz="1400" b="1" dirty="0"/>
              <a:t>(FDS)</a:t>
            </a:r>
            <a:r>
              <a:rPr lang="ko-KR" altLang="en-US" sz="1400" dirty="0"/>
              <a:t>을 통해 의심 거래를 관리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기부자 </a:t>
            </a:r>
            <a:r>
              <a:rPr lang="en-US" altLang="ko-KR" sz="1400" b="1" dirty="0"/>
              <a:t>–</a:t>
            </a:r>
            <a:r>
              <a:rPr lang="ko-KR" altLang="en-US" sz="1400" b="1" dirty="0"/>
              <a:t> 수혜자 간 탈중앙화 연결</a:t>
            </a:r>
            <a:r>
              <a:rPr lang="ko-KR" altLang="en-US" sz="1400" dirty="0"/>
              <a:t>로 직접 연결 중개 비용 최소화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필요성 및 용도</a:t>
            </a:r>
          </a:p>
        </p:txBody>
      </p:sp>
    </p:spTree>
    <p:extLst>
      <p:ext uri="{BB962C8B-B14F-4D97-AF65-F5344CB8AC3E}">
        <p14:creationId xmlns:p14="http://schemas.microsoft.com/office/powerpoint/2010/main" val="45726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개요 및 목표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51943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/>
              <a:t>HanaChain</a:t>
            </a:r>
            <a:r>
              <a:rPr lang="ko-KR" altLang="en-US" sz="1400" dirty="0"/>
              <a:t>에서 포함하는 서비스 범위와 사용자 유형은 다음과 같습니다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1400" b="1" dirty="0"/>
              <a:t>서비스 범위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 인증 및 권한 관리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실시간 기부 처리 및 트랜잭션 추적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AI</a:t>
            </a:r>
            <a:r>
              <a:rPr lang="ko-KR" altLang="en-US" sz="1400" dirty="0"/>
              <a:t> 기반 이상 기부 탐지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캠페인 진행 상황 대시보드 및 통계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계좌</a:t>
            </a:r>
            <a:r>
              <a:rPr lang="en-US" altLang="ko-KR" sz="1400" dirty="0"/>
              <a:t>,</a:t>
            </a:r>
            <a:r>
              <a:rPr lang="ko-KR" altLang="en-US" sz="1400" dirty="0"/>
              <a:t> 카드 결제 통합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1400" b="1" dirty="0"/>
              <a:t>사용자 유형</a:t>
            </a:r>
            <a:endParaRPr lang="en-US" altLang="ko-KR" sz="1400" b="1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/>
              <a:t>일반 기부자</a:t>
            </a:r>
            <a:r>
              <a:rPr lang="en-US" altLang="ko-KR" sz="1400" dirty="0"/>
              <a:t>:</a:t>
            </a:r>
            <a:r>
              <a:rPr lang="ko-KR" altLang="en-US" sz="1400" dirty="0"/>
              <a:t> 캠페인 조회</a:t>
            </a:r>
            <a:r>
              <a:rPr lang="en-US" altLang="ko-KR" sz="1400" dirty="0"/>
              <a:t>,</a:t>
            </a:r>
            <a:r>
              <a:rPr lang="ko-KR" altLang="en-US" sz="1400" dirty="0"/>
              <a:t> 기부 참여</a:t>
            </a:r>
            <a:r>
              <a:rPr lang="en-US" altLang="ko-KR" sz="1400" dirty="0"/>
              <a:t>,</a:t>
            </a:r>
            <a:r>
              <a:rPr lang="ko-KR" altLang="en-US" sz="1400" dirty="0"/>
              <a:t> 기부 내역 블록체인 조회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/>
              <a:t>캠페인 담당자</a:t>
            </a:r>
            <a:r>
              <a:rPr lang="en-US" altLang="ko-KR" sz="1400" dirty="0"/>
              <a:t>:</a:t>
            </a:r>
            <a:r>
              <a:rPr lang="ko-KR" altLang="en-US" sz="1400" dirty="0"/>
              <a:t> 캠페인 진행사항 조회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/>
              <a:t>기부 수혜 단체</a:t>
            </a:r>
            <a:r>
              <a:rPr lang="en-US" altLang="ko-KR" sz="1400" dirty="0"/>
              <a:t>:</a:t>
            </a:r>
            <a:r>
              <a:rPr lang="ko-KR" altLang="en-US" sz="1400" dirty="0"/>
              <a:t> 기부금 인출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u="sng" dirty="0"/>
              <a:t>플랫폼 관리자</a:t>
            </a:r>
            <a:r>
              <a:rPr lang="en-US" altLang="ko-KR" sz="1400" dirty="0"/>
              <a:t>:</a:t>
            </a:r>
            <a:r>
              <a:rPr lang="ko-KR" altLang="en-US" sz="1400" dirty="0"/>
              <a:t> 기부 내역 관리</a:t>
            </a:r>
            <a:r>
              <a:rPr lang="en-US" altLang="ko-KR" sz="1400" dirty="0"/>
              <a:t>,</a:t>
            </a:r>
            <a:r>
              <a:rPr lang="ko-KR" altLang="en-US" sz="1400" dirty="0"/>
              <a:t> 사기 의심 거래 검토</a:t>
            </a:r>
            <a:r>
              <a:rPr lang="en-US" altLang="ko-KR" sz="1400" dirty="0"/>
              <a:t>,</a:t>
            </a:r>
            <a:r>
              <a:rPr lang="ko-KR" altLang="en-US" sz="1400" dirty="0"/>
              <a:t> 기부 거래 모니터링</a:t>
            </a:r>
            <a:r>
              <a:rPr lang="en-US" altLang="ko-KR" sz="1400" dirty="0"/>
              <a:t>,</a:t>
            </a:r>
            <a:r>
              <a:rPr lang="ko-KR" altLang="en-US" sz="1400" dirty="0"/>
              <a:t> 블록체인 관리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범위</a:t>
            </a:r>
          </a:p>
        </p:txBody>
      </p:sp>
    </p:spTree>
    <p:extLst>
      <p:ext uri="{BB962C8B-B14F-4D97-AF65-F5344CB8AC3E}">
        <p14:creationId xmlns:p14="http://schemas.microsoft.com/office/powerpoint/2010/main" val="76617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1.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개요 및 목표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7A3D-88C2-66D3-4DE5-F5D2C5F8D1A1}"/>
              </a:ext>
            </a:extLst>
          </p:cNvPr>
          <p:cNvSpPr txBox="1"/>
          <p:nvPr/>
        </p:nvSpPr>
        <p:spPr>
          <a:xfrm>
            <a:off x="488505" y="1501880"/>
            <a:ext cx="8928992" cy="260904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/>
              <a:t>HanaChain</a:t>
            </a:r>
            <a:r>
              <a:rPr lang="ko-KR" altLang="en-US" sz="1400" dirty="0"/>
              <a:t> 플랫폼의 개발 목표는 다음과 같습니다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u="sng" dirty="0"/>
              <a:t>블록체인</a:t>
            </a:r>
            <a:r>
              <a:rPr lang="ko-KR" altLang="en-US" sz="1400" dirty="0"/>
              <a:t> 스마트 </a:t>
            </a:r>
            <a:r>
              <a:rPr lang="ko-KR" altLang="en-US" sz="1400" dirty="0" err="1"/>
              <a:t>컨트랙트</a:t>
            </a:r>
            <a:r>
              <a:rPr lang="ko-KR" altLang="en-US" sz="1400" dirty="0"/>
              <a:t> 개발 및 </a:t>
            </a:r>
            <a:r>
              <a:rPr lang="en-US" altLang="ko-KR" sz="1400" dirty="0" err="1"/>
              <a:t>Sepolia</a:t>
            </a:r>
            <a:r>
              <a:rPr lang="ko-KR" altLang="en-US" sz="1400" dirty="0"/>
              <a:t> 테스트넷 배포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u="sng" dirty="0" err="1"/>
              <a:t>백엔드</a:t>
            </a:r>
            <a:r>
              <a:rPr lang="ko-KR" altLang="en-US" sz="1400" dirty="0"/>
              <a:t> </a:t>
            </a:r>
            <a:r>
              <a:rPr lang="en-US" altLang="ko-KR" sz="1400" dirty="0"/>
              <a:t>API</a:t>
            </a:r>
            <a:r>
              <a:rPr lang="ko-KR" altLang="en-US" sz="1400" dirty="0"/>
              <a:t> 서버 구축 및 블록체인 통합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실제 결제 기능 프론트엔드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구현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/>
              <a:t>AI</a:t>
            </a:r>
            <a:r>
              <a:rPr lang="ko-KR" altLang="en-US" sz="1400" dirty="0"/>
              <a:t> 기반 </a:t>
            </a:r>
            <a:r>
              <a:rPr lang="en-US" altLang="ko-KR" sz="1400" u="sng" dirty="0"/>
              <a:t>FDS</a:t>
            </a:r>
            <a:r>
              <a:rPr lang="ko-KR" altLang="en-US" sz="1400" u="sng" dirty="0"/>
              <a:t> 시스템</a:t>
            </a:r>
            <a:r>
              <a:rPr lang="ko-KR" altLang="en-US" sz="1400" dirty="0"/>
              <a:t> 구축 및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통합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u="sng" dirty="0"/>
              <a:t>프론트엔드</a:t>
            </a:r>
            <a:r>
              <a:rPr lang="ko-KR" altLang="en-US" sz="1400" dirty="0"/>
              <a:t> 사용자 인터페이스 구현</a:t>
            </a:r>
            <a:endParaRPr lang="en-US" altLang="ko-KR" sz="14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8164B28-8BB5-47E0-8F7F-5ED30C66E13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프로젝트 목표</a:t>
            </a:r>
          </a:p>
        </p:txBody>
      </p:sp>
    </p:spTree>
    <p:extLst>
      <p:ext uri="{BB962C8B-B14F-4D97-AF65-F5344CB8AC3E}">
        <p14:creationId xmlns:p14="http://schemas.microsoft.com/office/powerpoint/2010/main" val="1384209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F5C268B-42F4-010F-687B-B3006E81F71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2-1.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전체 시스템 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FA4633-7295-7FE8-C78C-2534C7D2B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1" y="1529047"/>
            <a:ext cx="8906469" cy="4087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7E1F07-2D57-31DF-4695-47A910DD48F0}"/>
              </a:ext>
            </a:extLst>
          </p:cNvPr>
          <p:cNvSpPr txBox="1"/>
          <p:nvPr/>
        </p:nvSpPr>
        <p:spPr>
          <a:xfrm>
            <a:off x="488505" y="5739237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l"/>
            </a:pPr>
            <a:r>
              <a:rPr lang="ko-KR" altLang="en-US" sz="1400" dirty="0"/>
              <a:t>프론트엔드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백엔드</a:t>
            </a:r>
            <a:r>
              <a:rPr lang="en-US" altLang="ko-KR" sz="1400" dirty="0"/>
              <a:t>,</a:t>
            </a:r>
            <a:r>
              <a:rPr lang="ko-KR" altLang="en-US" sz="1400" dirty="0"/>
              <a:t> 데이터베이스</a:t>
            </a:r>
            <a:r>
              <a:rPr lang="en-US" altLang="ko-KR" sz="1400" dirty="0"/>
              <a:t>,</a:t>
            </a:r>
            <a:r>
              <a:rPr lang="ko-KR" altLang="en-US" sz="1400" dirty="0"/>
              <a:t> 블록체인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AI,</a:t>
            </a:r>
            <a:r>
              <a:rPr lang="ko-KR" altLang="en-US" sz="1400" dirty="0"/>
              <a:t> 외부 서비스가 모두 포함된 구성도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33090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F5C268B-42F4-010F-687B-B3006E81F71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주요 기능 및 상세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CF4CE-E230-AA33-C5D1-56C9A1132F77}"/>
              </a:ext>
            </a:extLst>
          </p:cNvPr>
          <p:cNvSpPr txBox="1"/>
          <p:nvPr/>
        </p:nvSpPr>
        <p:spPr>
          <a:xfrm>
            <a:off x="488505" y="1501880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/>
              <a:t>HanaChain</a:t>
            </a:r>
            <a:r>
              <a:rPr lang="ko-KR" altLang="en-US" sz="1400" dirty="0"/>
              <a:t> 플랫폼에서 제공하는 주요 기능은 다음과 같습니다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565706-1C42-39D4-FB62-2B328321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7280"/>
              </p:ext>
            </p:extLst>
          </p:nvPr>
        </p:nvGraphicFramePr>
        <p:xfrm>
          <a:off x="976630" y="2144969"/>
          <a:ext cx="7880732" cy="43083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234">
                  <a:extLst>
                    <a:ext uri="{9D8B030D-6E8A-4147-A177-3AD203B41FA5}">
                      <a16:colId xmlns:a16="http://schemas.microsoft.com/office/drawing/2014/main" val="3418423675"/>
                    </a:ext>
                  </a:extLst>
                </a:gridCol>
                <a:gridCol w="1690016">
                  <a:extLst>
                    <a:ext uri="{9D8B030D-6E8A-4147-A177-3AD203B41FA5}">
                      <a16:colId xmlns:a16="http://schemas.microsoft.com/office/drawing/2014/main" val="3195096388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283487762"/>
                    </a:ext>
                  </a:extLst>
                </a:gridCol>
                <a:gridCol w="772014">
                  <a:extLst>
                    <a:ext uri="{9D8B030D-6E8A-4147-A177-3AD203B41FA5}">
                      <a16:colId xmlns:a16="http://schemas.microsoft.com/office/drawing/2014/main" val="420803225"/>
                    </a:ext>
                  </a:extLst>
                </a:gridCol>
              </a:tblGrid>
              <a:tr h="357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기능 분류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주요 기능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상세 내역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사용자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15514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사용자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회원가입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로그인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JWT </a:t>
                      </a:r>
                      <a:r>
                        <a:rPr lang="ko-KR" altLang="en-US" sz="1100" u="none" strike="noStrike" dirty="0">
                          <a:effectLst/>
                        </a:rPr>
                        <a:t>기반 이메일 인증 시스템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72919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프로필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개인정보 수정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비밀번호 변경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2362"/>
                  </a:ext>
                </a:extLst>
              </a:tr>
              <a:tr h="3725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사용자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권한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Role </a:t>
                      </a:r>
                      <a:r>
                        <a:rPr lang="ko-KR" altLang="en-US" sz="1100" u="none" strike="noStrike" dirty="0">
                          <a:effectLst/>
                        </a:rPr>
                        <a:t>기반 접근 제어 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en" sz="800" u="none" strike="noStrike" dirty="0">
                          <a:effectLst/>
                        </a:rPr>
                        <a:t>USER, ADMIN, SUPER_ADMIN, CAMPAIGN_ADMIN)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63903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캠페인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캠페인 생성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블록체인 기반 기부 캠페인 생성 및 스마트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컨트랙트</a:t>
                      </a:r>
                      <a:r>
                        <a:rPr lang="ko-KR" altLang="en-US" sz="1100" u="none" strike="noStrike" dirty="0">
                          <a:effectLst/>
                        </a:rPr>
                        <a:t> 배포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98870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캠페인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캠페인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진행 중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종료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성공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실패 캠페인 필터링 및 검색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전체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365108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캠페인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캠페인 수정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제목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설명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이미지 업데이트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ko-KR" altLang="en-US" sz="1100" u="none" strike="noStrike" dirty="0">
                          <a:effectLst/>
                        </a:rPr>
                        <a:t>목표금액</a:t>
                      </a:r>
                      <a:r>
                        <a:rPr lang="en-US" altLang="ko-KR" sz="1100" u="none" strike="noStrike" dirty="0">
                          <a:effectLst/>
                        </a:rPr>
                        <a:t>/</a:t>
                      </a:r>
                      <a:r>
                        <a:rPr lang="ko-KR" altLang="en-US" sz="1100" u="none" strike="noStrike" dirty="0">
                          <a:effectLst/>
                        </a:rPr>
                        <a:t>기간은 블록체인에 고정</a:t>
                      </a:r>
                      <a:r>
                        <a:rPr lang="en-US" altLang="ko-KR" sz="1100" u="none" strike="noStrike" dirty="0">
                          <a:effectLst/>
                        </a:rPr>
                        <a:t>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06374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캠페인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캠페인 통계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실시간 기부 진행률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기부자 수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지출 내역 대시보드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생성자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01818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기부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기부하기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USDC </a:t>
                      </a:r>
                      <a:r>
                        <a:rPr lang="ko-KR" altLang="en-US" sz="1100" u="none" strike="noStrike" dirty="0">
                          <a:effectLst/>
                        </a:rPr>
                        <a:t>토큰 기반 블록체인 기부 트랜잭션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기부자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29894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기부 처리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결제 연동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포트원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" sz="1100" u="none" strike="noStrike" dirty="0">
                          <a:effectLst/>
                        </a:rPr>
                        <a:t>API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를</a:t>
                      </a:r>
                      <a:r>
                        <a:rPr lang="ko-KR" altLang="en-US" sz="1100" u="none" strike="noStrike" dirty="0">
                          <a:effectLst/>
                        </a:rPr>
                        <a:t> 통한 법정화폐 결제 및 자동 </a:t>
                      </a:r>
                      <a:r>
                        <a:rPr lang="en" sz="1100" u="none" strike="noStrike" dirty="0">
                          <a:effectLst/>
                        </a:rPr>
                        <a:t>USDC </a:t>
                      </a:r>
                      <a:r>
                        <a:rPr lang="ko-KR" altLang="en-US" sz="1100" u="none" strike="noStrike" dirty="0">
                          <a:effectLst/>
                        </a:rPr>
                        <a:t>전환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기부자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74862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기부 처리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기부 내역 조회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개인별 기부 히스토리 및 트랜잭션 증명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기부자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94186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기부 처리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실시간 알림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기부 성공</a:t>
                      </a:r>
                      <a:r>
                        <a:rPr lang="en-US" altLang="ko-KR" sz="1100" u="none" strike="noStrike">
                          <a:effectLst/>
                        </a:rPr>
                        <a:t>/</a:t>
                      </a:r>
                      <a:r>
                        <a:rPr lang="ko-KR" altLang="en-US" sz="1100" u="none" strike="noStrike">
                          <a:effectLst/>
                        </a:rPr>
                        <a:t>실패 이메일 알림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기부자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6715" marT="671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1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20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 txBox="1">
            <a:spLocks/>
          </p:cNvSpPr>
          <p:nvPr/>
        </p:nvSpPr>
        <p:spPr>
          <a:xfrm>
            <a:off x="356408" y="592943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수행내역</a:t>
            </a:r>
          </a:p>
        </p:txBody>
      </p:sp>
      <p:cxnSp>
        <p:nvCxnSpPr>
          <p:cNvPr id="19" name="직선 연결선 18"/>
          <p:cNvCxnSpPr/>
          <p:nvPr/>
        </p:nvCxnSpPr>
        <p:spPr>
          <a:xfrm>
            <a:off x="344488" y="980728"/>
            <a:ext cx="91450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E2C37305-EE15-4330-9A65-575573B1D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175" y="44624"/>
            <a:ext cx="3340549" cy="387785"/>
          </a:xfrm>
        </p:spPr>
        <p:txBody>
          <a:bodyPr/>
          <a:lstStyle/>
          <a:p>
            <a:r>
              <a:rPr lang="ko-KR" altLang="en-US" dirty="0"/>
              <a:t>졸업프로젝트 수행계획서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F5C268B-42F4-010F-687B-B3006E81F711}"/>
              </a:ext>
            </a:extLst>
          </p:cNvPr>
          <p:cNvSpPr txBox="1">
            <a:spLocks/>
          </p:cNvSpPr>
          <p:nvPr/>
        </p:nvSpPr>
        <p:spPr>
          <a:xfrm>
            <a:off x="356408" y="1195508"/>
            <a:ext cx="4668600" cy="387785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HY헤드라인M" pitchFamily="18" charset="-127"/>
                <a:cs typeface="+mj-cs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2-2. </a:t>
            </a:r>
            <a:r>
              <a:rPr lang="ko-KR" altLang="en-US" sz="18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주요 기능 및 상세 내역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CF4CE-E230-AA33-C5D1-56C9A1132F77}"/>
              </a:ext>
            </a:extLst>
          </p:cNvPr>
          <p:cNvSpPr txBox="1"/>
          <p:nvPr/>
        </p:nvSpPr>
        <p:spPr>
          <a:xfrm>
            <a:off x="488505" y="1501880"/>
            <a:ext cx="8928992" cy="4546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 err="1"/>
              <a:t>HanaChain</a:t>
            </a:r>
            <a:r>
              <a:rPr lang="ko-KR" altLang="en-US" sz="1400" dirty="0"/>
              <a:t> 플랫폼에서 제공하는 주요 기능은 다음과 같습니다</a:t>
            </a:r>
            <a:r>
              <a:rPr lang="en-US" altLang="ko-KR" sz="1400" dirty="0"/>
              <a:t>.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565706-1C42-39D4-FB62-2B3283210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38929"/>
              </p:ext>
            </p:extLst>
          </p:nvPr>
        </p:nvGraphicFramePr>
        <p:xfrm>
          <a:off x="976630" y="2144969"/>
          <a:ext cx="7880732" cy="43083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234">
                  <a:extLst>
                    <a:ext uri="{9D8B030D-6E8A-4147-A177-3AD203B41FA5}">
                      <a16:colId xmlns:a16="http://schemas.microsoft.com/office/drawing/2014/main" val="3418423675"/>
                    </a:ext>
                  </a:extLst>
                </a:gridCol>
                <a:gridCol w="1690016">
                  <a:extLst>
                    <a:ext uri="{9D8B030D-6E8A-4147-A177-3AD203B41FA5}">
                      <a16:colId xmlns:a16="http://schemas.microsoft.com/office/drawing/2014/main" val="3195096388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3283487762"/>
                    </a:ext>
                  </a:extLst>
                </a:gridCol>
                <a:gridCol w="772014">
                  <a:extLst>
                    <a:ext uri="{9D8B030D-6E8A-4147-A177-3AD203B41FA5}">
                      <a16:colId xmlns:a16="http://schemas.microsoft.com/office/drawing/2014/main" val="420803225"/>
                    </a:ext>
                  </a:extLst>
                </a:gridCol>
              </a:tblGrid>
              <a:tr h="3577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기능 분류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주요 기능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상세 내역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</a:rPr>
                        <a:t>사용자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6715" marR="6715" marT="671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15514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사기 탐지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" sz="1100" u="none" strike="noStrike" dirty="0">
                          <a:effectLst/>
                        </a:rPr>
                        <a:t>FDS)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실시간 분석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AI </a:t>
                      </a:r>
                      <a:r>
                        <a:rPr lang="ko-KR" altLang="en-US" sz="1100" u="none" strike="noStrike" dirty="0">
                          <a:effectLst/>
                        </a:rPr>
                        <a:t>모델을 통한 기부 거래 위험도 분석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272919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사기 탐지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" sz="1100" u="none" strike="noStrike">
                          <a:effectLst/>
                        </a:rPr>
                        <a:t>FDS)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이상 거래 차단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고위험 거래 자동 차단 및 관리자 알림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자동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62362"/>
                  </a:ext>
                </a:extLst>
              </a:tr>
              <a:tr h="3725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사기 탐지 </a:t>
                      </a:r>
                      <a:r>
                        <a:rPr lang="en-US" altLang="ko-KR" sz="1100" u="none" strike="noStrike">
                          <a:effectLst/>
                        </a:rPr>
                        <a:t>(</a:t>
                      </a:r>
                      <a:r>
                        <a:rPr lang="en" sz="1100" u="none" strike="noStrike">
                          <a:effectLst/>
                        </a:rPr>
                        <a:t>FDS)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FDS </a:t>
                      </a:r>
                      <a:r>
                        <a:rPr lang="ko-KR" altLang="en-US" sz="1100" u="none" strike="noStrike" dirty="0">
                          <a:effectLst/>
                        </a:rPr>
                        <a:t>대시보드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차단 내역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통계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모델 성능 모니터링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63903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사기 탐지 </a:t>
                      </a:r>
                      <a:r>
                        <a:rPr lang="en-US" altLang="ko-KR" sz="1100" u="none" strike="noStrike" dirty="0">
                          <a:effectLst/>
                        </a:rPr>
                        <a:t>(</a:t>
                      </a:r>
                      <a:r>
                        <a:rPr lang="en" sz="1100" u="none" strike="noStrike" dirty="0">
                          <a:effectLst/>
                        </a:rPr>
                        <a:t>FDS)</a:t>
                      </a:r>
                      <a:endParaRPr lang="en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화이트리스트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신뢰할 수 있는 사용자 예외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98870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커뮤니티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댓글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캠페인별 응원 메시지 및 질의응답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365108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커뮤니티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댓글 신고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부적절한 댓글 신고 기능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전체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606374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커뮤니티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댓글 관리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신고된 댓글 검토 및 숨김 처리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관리자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801818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블록체인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스마트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컨트랙트</a:t>
                      </a:r>
                      <a:r>
                        <a:rPr lang="ko-KR" altLang="en-US" sz="1100" u="none" strike="noStrike" dirty="0">
                          <a:effectLst/>
                        </a:rPr>
                        <a:t> 연동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u="none" strike="noStrike" dirty="0">
                          <a:effectLst/>
                        </a:rPr>
                        <a:t>Web3j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를</a:t>
                      </a:r>
                      <a:r>
                        <a:rPr lang="ko-KR" altLang="en-US" sz="1100" u="none" strike="noStrike" dirty="0">
                          <a:effectLst/>
                        </a:rPr>
                        <a:t> 통한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이더리움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컨트랙트</a:t>
                      </a:r>
                      <a:r>
                        <a:rPr lang="ko-KR" altLang="en-US" sz="1100" u="none" strike="noStrike" dirty="0">
                          <a:effectLst/>
                        </a:rPr>
                        <a:t> 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백엔드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029894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블록체인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트랜잭션 추적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블록체인 트랜잭션 상태 실시간 모니터링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백엔드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474862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블록체인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이벤트 리스닝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컨트랙트</a:t>
                      </a:r>
                      <a:r>
                        <a:rPr lang="ko-KR" altLang="en-US" sz="1100" u="none" strike="noStrike" dirty="0">
                          <a:effectLst/>
                        </a:rPr>
                        <a:t> 이벤트 감지 및 </a:t>
                      </a:r>
                      <a:r>
                        <a:rPr lang="en" sz="1100" u="none" strike="noStrike" dirty="0">
                          <a:effectLst/>
                        </a:rPr>
                        <a:t>DB </a:t>
                      </a:r>
                      <a:r>
                        <a:rPr lang="ko-KR" altLang="en-US" sz="1100" u="none" strike="noStrike" dirty="0">
                          <a:effectLst/>
                        </a:rPr>
                        <a:t>동기화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백엔드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94186"/>
                  </a:ext>
                </a:extLst>
              </a:tr>
              <a:tr h="35779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블록체인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</a:rPr>
                        <a:t>지갑 관리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사용자별 </a:t>
                      </a:r>
                      <a:r>
                        <a:rPr lang="ko-KR" altLang="en-US" sz="1100" u="none" strike="noStrike" dirty="0" err="1">
                          <a:effectLst/>
                        </a:rPr>
                        <a:t>이더리움</a:t>
                      </a:r>
                      <a:r>
                        <a:rPr lang="ko-KR" altLang="en-US" sz="1100" u="none" strike="noStrike" dirty="0">
                          <a:effectLst/>
                        </a:rPr>
                        <a:t> 지갑 자동 생성 및 암호화 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 err="1">
                          <a:effectLst/>
                        </a:rPr>
                        <a:t>백엔드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108000" marR="72000" marT="6715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110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360402"/>
      </p:ext>
    </p:extLst>
  </p:cSld>
  <p:clrMapOvr>
    <a:masterClrMapping/>
  </p:clrMapOvr>
</p:sld>
</file>

<file path=ppt/theme/theme1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6969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68308</TotalTime>
  <Words>1283</Words>
  <Application>Microsoft Macintosh PowerPoint</Application>
  <PresentationFormat>A4 용지(210x297mm)</PresentationFormat>
  <Paragraphs>366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Hana2.0 H</vt:lpstr>
      <vt:lpstr>HY견고딕</vt:lpstr>
      <vt:lpstr>Arial</vt:lpstr>
      <vt:lpstr>Wingdings</vt:lpstr>
      <vt:lpstr>4_디자인 사용자 지정</vt:lpstr>
      <vt:lpstr>PowerPoint 프레젠테이션</vt:lpstr>
      <vt:lpstr>PowerPoint 프레젠테이션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졸업프로젝트 수행계획서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james lee</dc:creator>
  <cp:lastModifiedBy>승우 조</cp:lastModifiedBy>
  <cp:revision>2805</cp:revision>
  <cp:lastPrinted>2013-04-09T00:40:55Z</cp:lastPrinted>
  <dcterms:created xsi:type="dcterms:W3CDTF">2009-02-13T00:20:11Z</dcterms:created>
  <dcterms:modified xsi:type="dcterms:W3CDTF">2025-10-11T10:31:49Z</dcterms:modified>
</cp:coreProperties>
</file>