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1186" r:id="rId2"/>
    <p:sldId id="1267" r:id="rId3"/>
    <p:sldId id="1285" r:id="rId4"/>
    <p:sldId id="1399" r:id="rId5"/>
    <p:sldId id="1400" r:id="rId6"/>
    <p:sldId id="1401" r:id="rId7"/>
    <p:sldId id="1403" r:id="rId8"/>
    <p:sldId id="1402" r:id="rId9"/>
    <p:sldId id="1404" r:id="rId10"/>
    <p:sldId id="1405" r:id="rId11"/>
    <p:sldId id="1406" r:id="rId12"/>
    <p:sldId id="1407" r:id="rId13"/>
    <p:sldId id="1408" r:id="rId14"/>
    <p:sldId id="1409" r:id="rId15"/>
    <p:sldId id="877" r:id="rId16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595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pos="6000">
          <p15:clr>
            <a:srgbClr val="A4A3A4"/>
          </p15:clr>
        </p15:guide>
        <p15:guide id="6" pos="4526">
          <p15:clr>
            <a:srgbClr val="A4A3A4"/>
          </p15:clr>
        </p15:guide>
        <p15:guide id="7" pos="398">
          <p15:clr>
            <a:srgbClr val="A4A3A4"/>
          </p15:clr>
        </p15:guide>
        <p15:guide id="8" pos="4776">
          <p15:clr>
            <a:srgbClr val="A4A3A4"/>
          </p15:clr>
        </p15:guide>
        <p15:guide id="9" pos="104">
          <p15:clr>
            <a:srgbClr val="A4A3A4"/>
          </p15:clr>
        </p15:guide>
        <p15:guide id="10" pos="1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CCFF"/>
    <a:srgbClr val="990000"/>
    <a:srgbClr val="800000"/>
    <a:srgbClr val="B2B2B2"/>
    <a:srgbClr val="CCCCFF"/>
    <a:srgbClr val="666699"/>
    <a:srgbClr val="663300"/>
    <a:srgbClr val="3399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77" autoAdjust="0"/>
    <p:restoredTop sz="97305" autoAdjust="0"/>
  </p:normalViewPr>
  <p:slideViewPr>
    <p:cSldViewPr>
      <p:cViewPr>
        <p:scale>
          <a:sx n="156" d="100"/>
          <a:sy n="156" d="100"/>
        </p:scale>
        <p:origin x="608" y="552"/>
      </p:cViewPr>
      <p:guideLst>
        <p:guide orient="horz" pos="3793"/>
        <p:guide orient="horz" pos="2115"/>
        <p:guide orient="horz" pos="595"/>
        <p:guide orient="horz" pos="1389"/>
        <p:guide pos="6000"/>
        <p:guide pos="4526"/>
        <p:guide pos="398"/>
        <p:guide pos="4776"/>
        <p:guide pos="104"/>
        <p:guide pos="1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3608" y="208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955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224EED3-C156-4F1F-854A-85DCDF3D9772}" type="datetimeFigureOut">
              <a:rPr lang="en-US"/>
              <a:pPr>
                <a:defRPr/>
              </a:pPr>
              <a:t>10/12/25</a:t>
            </a:fld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800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955" y="9428800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3FA68B7-7CD8-4CC0-A2FF-7C7D88FF0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3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55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44" y="4715193"/>
            <a:ext cx="5438774" cy="4467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00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55" y="9428800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F507833-1E17-4C94-AB48-5315C9D77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1966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49955" y="9428800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14" tIns="45857" rIns="91714" bIns="45857" anchor="b"/>
          <a:lstStyle/>
          <a:p>
            <a:pPr algn="r"/>
            <a:fld id="{BC55C5DF-52E2-48CB-AAFE-533BF62AFA6C}" type="slidenum">
              <a:rPr lang="en-US" altLang="ko-KR" sz="1200" b="0">
                <a:latin typeface="굴림" charset="-127"/>
                <a:ea typeface="굴림" charset="-127"/>
              </a:rPr>
              <a:pPr algn="r"/>
              <a:t>1</a:t>
            </a:fld>
            <a:endParaRPr lang="en-US" altLang="ko-KR" sz="1200" b="0">
              <a:latin typeface="굴림" charset="-127"/>
              <a:ea typeface="굴림" charset="-127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83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507833-1E17-4C94-AB48-5315C9D77A10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171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507833-1E17-4C94-AB48-5315C9D77A10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29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849955" y="9428800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14" tIns="45857" rIns="91714" bIns="45857" anchor="b"/>
          <a:lstStyle/>
          <a:p>
            <a:pPr algn="r"/>
            <a:fld id="{11B77AFD-AA61-4782-A58A-8CF58D9E0045}" type="slidenum">
              <a:rPr lang="en-US" altLang="ko-KR" sz="1200" b="0">
                <a:latin typeface="굴림" charset="-127"/>
                <a:ea typeface="굴림" charset="-127"/>
              </a:rPr>
              <a:pPr algn="r"/>
              <a:t>15</a:t>
            </a:fld>
            <a:endParaRPr lang="en-US" altLang="ko-KR" sz="1200" b="0">
              <a:latin typeface="굴림" charset="-127"/>
              <a:ea typeface="굴림" charset="-127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제목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Line 26"/>
          <p:cNvSpPr>
            <a:spLocks noChangeShapeType="1"/>
          </p:cNvSpPr>
          <p:nvPr userDrawn="1"/>
        </p:nvSpPr>
        <p:spPr bwMode="auto">
          <a:xfrm>
            <a:off x="0" y="692150"/>
            <a:ext cx="9906000" cy="0"/>
          </a:xfrm>
          <a:prstGeom prst="lin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9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작성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15740477"/>
              </p:ext>
            </p:extLst>
          </p:nvPr>
        </p:nvGraphicFramePr>
        <p:xfrm>
          <a:off x="55563" y="49213"/>
          <a:ext cx="9779395" cy="6227801"/>
        </p:xfrm>
        <a:graphic>
          <a:graphicData uri="http://schemas.openxmlformats.org/drawingml/2006/table">
            <a:tbl>
              <a:tblPr/>
              <a:tblGrid>
                <a:gridCol w="1081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3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블록체인 기반 기부 플랫폼 </a:t>
                      </a: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HanaChain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060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88913"/>
            <a:ext cx="9144000" cy="454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728663"/>
            <a:ext cx="9144000" cy="603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0"/>
            <a:endParaRPr lang="en-US" altLang="ko-KR"/>
          </a:p>
        </p:txBody>
      </p:sp>
      <p:sp>
        <p:nvSpPr>
          <p:cNvPr id="6" name="AcnStamp_ID_6" hidden="1"/>
          <p:cNvSpPr/>
          <p:nvPr userDrawn="1">
            <p:custDataLst>
              <p:tags r:id="rId5"/>
            </p:custDataLst>
          </p:nvPr>
        </p:nvSpPr>
        <p:spPr bwMode="gray">
          <a:xfrm>
            <a:off x="5934075" y="-2147483648"/>
            <a:ext cx="1382713" cy="2147483647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>
              <a:defRPr/>
            </a:pPr>
            <a:r>
              <a:rPr lang="en-US" altLang="ko-KR" sz="1400"/>
              <a:t>MASTER STAMP</a:t>
            </a:r>
            <a:endParaRPr lang="ko-KR" altLang="en-US" sz="1400"/>
          </a:p>
        </p:txBody>
      </p:sp>
      <p:cxnSp>
        <p:nvCxnSpPr>
          <p:cNvPr id="1030" name="AcnStpConnector_ID_7" hidden="1"/>
          <p:cNvCxnSpPr>
            <a:cxnSpLocks noChangeShapeType="1"/>
            <a:stCxn id="6" idx="2"/>
            <a:endCxn id="6" idx="0"/>
          </p:cNvCxnSpPr>
          <p:nvPr userDrawn="1">
            <p:custDataLst>
              <p:tags r:id="rId6"/>
            </p:custDataLst>
          </p:nvPr>
        </p:nvCxnSpPr>
        <p:spPr bwMode="gray">
          <a:xfrm>
            <a:off x="5934075" y="-2147483648"/>
            <a:ext cx="13827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1" name="AcnStpConnector_ID_8" hidden="1"/>
          <p:cNvCxnSpPr>
            <a:cxnSpLocks noChangeShapeType="1"/>
            <a:stCxn id="6" idx="4"/>
            <a:endCxn id="6" idx="6"/>
          </p:cNvCxnSpPr>
          <p:nvPr userDrawn="1">
            <p:custDataLst>
              <p:tags r:id="rId7"/>
            </p:custDataLst>
          </p:nvPr>
        </p:nvCxnSpPr>
        <p:spPr bwMode="gray">
          <a:xfrm>
            <a:off x="5934075" y="2147483647"/>
            <a:ext cx="13827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Box 12"/>
          <p:cNvSpPr txBox="1"/>
          <p:nvPr userDrawn="1"/>
        </p:nvSpPr>
        <p:spPr>
          <a:xfrm>
            <a:off x="4664075" y="6605588"/>
            <a:ext cx="581025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9380442C-735E-4C14-8E1C-A993405842A7}" type="slidenum">
              <a:rPr lang="ko-KR" altLang="en-US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ko-KR" altLang="en-US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5" r:id="rId2"/>
    <p:sldLayoutId id="2147484169" r:id="rId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Font typeface="Wingdings 2" pitchFamily="18" charset="2"/>
        <a:tabLst>
          <a:tab pos="482600" algn="l"/>
        </a:tabLst>
        <a:defRPr kumimoji="1" sz="1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82600" indent="-19050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482600" algn="l"/>
        </a:tabLst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63600" indent="-190500" algn="l" rtl="0" eaLnBrk="0" fontAlgn="base" latinLnBrk="1" hangingPunct="0">
        <a:spcBef>
          <a:spcPct val="20000"/>
        </a:spcBef>
        <a:spcAft>
          <a:spcPct val="0"/>
        </a:spcAft>
        <a:buChar char="•"/>
        <a:tabLst>
          <a:tab pos="482600" algn="l"/>
        </a:tabLst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44600" indent="-190500" algn="l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482600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482600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482600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482600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482600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482600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13"/>
          <p:cNvSpPr>
            <a:spLocks noGrp="1"/>
          </p:cNvSpPr>
          <p:nvPr>
            <p:ph type="body" sz="quarter" idx="4294967295"/>
          </p:nvPr>
        </p:nvSpPr>
        <p:spPr>
          <a:xfrm>
            <a:off x="4759374" y="4813375"/>
            <a:ext cx="3771900" cy="358624"/>
          </a:xfrm>
        </p:spPr>
        <p:txBody>
          <a:bodyPr anchor="ctr"/>
          <a:lstStyle/>
          <a:p>
            <a:pPr marL="0" indent="0" algn="r"/>
            <a:r>
              <a:rPr lang="en-US" altLang="ko-KR" sz="1600" dirty="0">
                <a:latin typeface="+mn-ea"/>
                <a:ea typeface="+mn-ea"/>
              </a:rPr>
              <a:t>2025.09.19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7172" name="TextBox 13"/>
          <p:cNvSpPr txBox="1">
            <a:spLocks noChangeArrowheads="1"/>
          </p:cNvSpPr>
          <p:nvPr/>
        </p:nvSpPr>
        <p:spPr bwMode="auto">
          <a:xfrm>
            <a:off x="6234791" y="2344737"/>
            <a:ext cx="23503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ko-KR" altLang="en-US" sz="3200" dirty="0">
                <a:latin typeface="Arial" charset="0"/>
                <a:cs typeface="Arial" charset="0"/>
              </a:rPr>
              <a:t>화면 정의서</a:t>
            </a:r>
          </a:p>
        </p:txBody>
      </p:sp>
      <p:sp>
        <p:nvSpPr>
          <p:cNvPr id="7173" name="텍스트 개체 틀 13"/>
          <p:cNvSpPr>
            <a:spLocks/>
          </p:cNvSpPr>
          <p:nvPr/>
        </p:nvSpPr>
        <p:spPr bwMode="auto">
          <a:xfrm>
            <a:off x="3971974" y="5278438"/>
            <a:ext cx="4559300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 eaLnBrk="0" hangingPunct="0">
              <a:lnSpc>
                <a:spcPct val="120000"/>
              </a:lnSpc>
              <a:buFont typeface="Wingdings 2" pitchFamily="18" charset="2"/>
              <a:buNone/>
              <a:tabLst>
                <a:tab pos="482600" algn="l"/>
              </a:tabLst>
            </a:pPr>
            <a:r>
              <a:rPr lang="ko-KR" altLang="en-US" sz="1600" dirty="0">
                <a:latin typeface="Arial" charset="0"/>
              </a:rPr>
              <a:t>조승우</a:t>
            </a:r>
            <a:endParaRPr lang="en-US" altLang="ko-KR" sz="1600" dirty="0">
              <a:latin typeface="Arial" charset="0"/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352550" y="3025775"/>
            <a:ext cx="7272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202"/>
          <p:cNvSpPr txBox="1">
            <a:spLocks noChangeArrowheads="1"/>
          </p:cNvSpPr>
          <p:nvPr/>
        </p:nvSpPr>
        <p:spPr bwMode="auto">
          <a:xfrm>
            <a:off x="5972842" y="656692"/>
            <a:ext cx="2618089" cy="102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/>
            <a:endParaRPr lang="ko-KR" altLang="en-US" sz="1600" b="1" dirty="0"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하이테크</a:t>
            </a:r>
            <a:r>
              <a:rPr lang="en-US" altLang="ko-KR" sz="1600" dirty="0">
                <a:latin typeface="+mj-ea"/>
                <a:ea typeface="+mj-ea"/>
              </a:rPr>
              <a:t>(10</a:t>
            </a:r>
            <a:r>
              <a:rPr lang="ko-KR" altLang="en-US" sz="1600" dirty="0">
                <a:latin typeface="+mj-ea"/>
                <a:ea typeface="+mj-ea"/>
              </a:rPr>
              <a:t>개월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과정</a:t>
            </a:r>
            <a:endParaRPr lang="en-US" altLang="ko-KR" sz="1600" dirty="0"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latin typeface="+mj-ea"/>
                <a:ea typeface="+mj-ea"/>
              </a:rPr>
              <a:t>졸업 프로젝트 </a:t>
            </a:r>
            <a:r>
              <a:rPr lang="en-US" altLang="ko-KR" sz="1600" dirty="0" err="1">
                <a:latin typeface="+mj-ea"/>
                <a:ea typeface="+mj-ea"/>
              </a:rPr>
              <a:t>HanaChain</a:t>
            </a:r>
            <a:endParaRPr lang="ko-KR" altLang="en-US" sz="1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/>
          <p:cNvSpPr txBox="1"/>
          <p:nvPr/>
        </p:nvSpPr>
        <p:spPr>
          <a:xfrm>
            <a:off x="1214298" y="296756"/>
            <a:ext cx="523147" cy="21120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US" altLang="ko-KR" sz="900" dirty="0"/>
              <a:t>U-003-1</a:t>
            </a:r>
          </a:p>
        </p:txBody>
      </p:sp>
      <p:sp>
        <p:nvSpPr>
          <p:cNvPr id="51" name="TextBox 187"/>
          <p:cNvSpPr txBox="1">
            <a:spLocks noChangeArrowheads="1"/>
          </p:cNvSpPr>
          <p:nvPr/>
        </p:nvSpPr>
        <p:spPr bwMode="auto">
          <a:xfrm>
            <a:off x="157163" y="620688"/>
            <a:ext cx="10797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000" dirty="0">
                <a:solidFill>
                  <a:srgbClr val="000000"/>
                </a:solidFill>
              </a:rPr>
              <a:t>로그인 페이지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53704"/>
              </p:ext>
            </p:extLst>
          </p:nvPr>
        </p:nvGraphicFramePr>
        <p:xfrm>
          <a:off x="6033120" y="513663"/>
          <a:ext cx="3793273" cy="5773457"/>
        </p:xfrm>
        <a:graphic>
          <a:graphicData uri="http://schemas.openxmlformats.org/drawingml/2006/table">
            <a:tbl>
              <a:tblPr/>
              <a:tblGrid>
                <a:gridCol w="58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5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6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이전 버튼</a:t>
                      </a:r>
                      <a:r>
                        <a:rPr lang="en-US" altLang="ko-KR" sz="800" dirty="0"/>
                        <a:t>(← </a:t>
                      </a:r>
                      <a:r>
                        <a:rPr lang="ko-KR" altLang="en-US" sz="800" dirty="0"/>
                        <a:t>이전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1-1: </a:t>
                      </a:r>
                      <a:r>
                        <a:rPr lang="ko-KR" altLang="en-US" sz="800" dirty="0"/>
                        <a:t>클릭 시 직전 화면으로 이동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라우터 </a:t>
                      </a:r>
                      <a:r>
                        <a:rPr lang="en" altLang="ko-KR" sz="800" dirty="0"/>
                        <a:t>back, </a:t>
                      </a:r>
                      <a:r>
                        <a:rPr lang="ko-KR" altLang="en-US" sz="800" dirty="0"/>
                        <a:t>히스토리 없으면 홈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9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제목 영역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2-1: </a:t>
                      </a:r>
                      <a:r>
                        <a:rPr lang="ko-KR" altLang="en-US" sz="800" dirty="0"/>
                        <a:t>캠페인 제목</a:t>
                      </a:r>
                      <a:r>
                        <a:rPr lang="en-US" altLang="ko-KR" sz="800" dirty="0"/>
                        <a:t>(</a:t>
                      </a:r>
                      <a:r>
                        <a:rPr lang="en" altLang="ko-KR" sz="800" dirty="0"/>
                        <a:t>H1) — </a:t>
                      </a:r>
                      <a:r>
                        <a:rPr lang="ko-KR" altLang="en-US" sz="800" dirty="0"/>
                        <a:t>페이지 핵심 타이틀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본문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캠페인 소개 패널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4-1: </a:t>
                      </a:r>
                      <a:r>
                        <a:rPr lang="ko-KR" altLang="en-US" sz="800" dirty="0"/>
                        <a:t>섹션 제목 “캠페인 소개”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4-2: </a:t>
                      </a:r>
                      <a:r>
                        <a:rPr lang="ko-KR" altLang="en-US" sz="800" dirty="0"/>
                        <a:t>상세 설명 </a:t>
                      </a:r>
                      <a:r>
                        <a:rPr lang="ko-KR" altLang="en-US" sz="800" dirty="0" err="1"/>
                        <a:t>리치텍스트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이미지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동영상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링크 포함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91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우측 요약 패널</a:t>
                      </a:r>
                      <a:r>
                        <a:rPr lang="en-US" altLang="ko-KR" sz="800" dirty="0"/>
                        <a:t>(</a:t>
                      </a:r>
                      <a:r>
                        <a:rPr lang="en" altLang="ko-KR" sz="800" dirty="0"/>
                        <a:t>CTA </a:t>
                      </a:r>
                      <a:r>
                        <a:rPr lang="ko-KR" altLang="en-US" sz="800" dirty="0"/>
                        <a:t>포함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5-1: </a:t>
                      </a:r>
                      <a:r>
                        <a:rPr lang="ko-KR" altLang="en-US" sz="800" dirty="0"/>
                        <a:t>모금액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현재 금액 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목표 금액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5-2: </a:t>
                      </a:r>
                      <a:r>
                        <a:rPr lang="ko-KR" altLang="en-US" sz="800" dirty="0"/>
                        <a:t>모금 진행률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퍼센트 </a:t>
                      </a:r>
                      <a:r>
                        <a:rPr lang="en-US" altLang="ko-KR" sz="800" dirty="0"/>
                        <a:t>+ </a:t>
                      </a:r>
                      <a:r>
                        <a:rPr lang="ko-KR" altLang="en-US" sz="800" dirty="0"/>
                        <a:t>진행 바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5-3: </a:t>
                      </a:r>
                      <a:r>
                        <a:rPr lang="ko-KR" altLang="en-US" sz="800" dirty="0"/>
                        <a:t>기부하기 버튼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클릭 시 결제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기부 플로우 진입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5-4: </a:t>
                      </a:r>
                      <a:r>
                        <a:rPr lang="ko-KR" altLang="en-US" sz="800" dirty="0"/>
                        <a:t>참여자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누적 기부자 수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5-5: </a:t>
                      </a:r>
                      <a:r>
                        <a:rPr lang="ko-KR" altLang="en-US" sz="800" dirty="0"/>
                        <a:t>마감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en" altLang="ko-KR" sz="800" dirty="0"/>
                        <a:t>D-n</a:t>
                      </a:r>
                      <a:r>
                        <a:rPr lang="ko-KR" altLang="en-US" sz="800" dirty="0"/>
                        <a:t>일 또는 마감일 날짜 표기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32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940440"/>
                  </a:ext>
                </a:extLst>
              </a:tr>
              <a:tr h="691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31379"/>
                  </a:ext>
                </a:extLst>
              </a:tr>
              <a:tr h="1193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5802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18056" y="50535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캠페인 상세 페이지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18056" y="27924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/>
              <a:t>/campaign/[id]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2F4008-5898-1F1E-7CB3-00AF9815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0" y="1268213"/>
            <a:ext cx="4539608" cy="45451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D195C0-40CF-C2C3-CCAF-7CAF0C6BA47E}"/>
              </a:ext>
            </a:extLst>
          </p:cNvPr>
          <p:cNvSpPr/>
          <p:nvPr/>
        </p:nvSpPr>
        <p:spPr>
          <a:xfrm>
            <a:off x="1022632" y="1376772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FEC063-97CC-A7B8-78D9-E64BF22872C4}"/>
              </a:ext>
            </a:extLst>
          </p:cNvPr>
          <p:cNvSpPr/>
          <p:nvPr/>
        </p:nvSpPr>
        <p:spPr>
          <a:xfrm>
            <a:off x="1032128" y="2384884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0425CE-55B2-2111-B477-75E41580F539}"/>
              </a:ext>
            </a:extLst>
          </p:cNvPr>
          <p:cNvSpPr/>
          <p:nvPr/>
        </p:nvSpPr>
        <p:spPr>
          <a:xfrm>
            <a:off x="1022632" y="2961522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C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27054C-D4C4-8E0B-5548-BE2AAD01591E}"/>
              </a:ext>
            </a:extLst>
          </p:cNvPr>
          <p:cNvSpPr/>
          <p:nvPr/>
        </p:nvSpPr>
        <p:spPr>
          <a:xfrm>
            <a:off x="3764868" y="3005658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941F1084-6FBA-CBC3-23D7-485262AD6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308" y="274492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5" name="Oval 611">
            <a:extLst>
              <a:ext uri="{FF2B5EF4-FFF2-40B4-BE49-F238E27FC236}">
                <a16:creationId xmlns:a16="http://schemas.microsoft.com/office/drawing/2014/main" id="{EFA8DBFA-530E-6211-9ED4-383D12258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211" y="398969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6" name="Oval 611">
            <a:extLst>
              <a:ext uri="{FF2B5EF4-FFF2-40B4-BE49-F238E27FC236}">
                <a16:creationId xmlns:a16="http://schemas.microsoft.com/office/drawing/2014/main" id="{6D0219B3-04E6-1664-1E45-259CF42F7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891" y="398969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54F7AFD8-C447-81D0-C5EC-7BE9EE530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024" y="170080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AA742735-4DD0-E2C1-322C-95C903FE0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673" y="551755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33593226-117A-7C22-5B06-EA3FC0C9F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353" y="551755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504F19B5-48C2-5D8D-E056-B0F4E12B4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468" y="398969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014AFD03-F3A9-9984-247A-82308E6AC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148" y="398969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1DE551A1-531C-1FE0-12F8-0748B690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072" y="398969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620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/>
          <p:cNvSpPr txBox="1"/>
          <p:nvPr/>
        </p:nvSpPr>
        <p:spPr>
          <a:xfrm>
            <a:off x="1214298" y="296756"/>
            <a:ext cx="407731" cy="21120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US" altLang="ko-KR" sz="900" dirty="0"/>
              <a:t>U-004</a:t>
            </a:r>
          </a:p>
        </p:txBody>
      </p:sp>
      <p:sp>
        <p:nvSpPr>
          <p:cNvPr id="51" name="TextBox 187"/>
          <p:cNvSpPr txBox="1">
            <a:spLocks noChangeArrowheads="1"/>
          </p:cNvSpPr>
          <p:nvPr/>
        </p:nvSpPr>
        <p:spPr bwMode="auto">
          <a:xfrm>
            <a:off x="157163" y="620688"/>
            <a:ext cx="8233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000" dirty="0">
                <a:solidFill>
                  <a:srgbClr val="000000"/>
                </a:solidFill>
              </a:rPr>
              <a:t>계정 정보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39063"/>
              </p:ext>
            </p:extLst>
          </p:nvPr>
        </p:nvGraphicFramePr>
        <p:xfrm>
          <a:off x="6033120" y="513663"/>
          <a:ext cx="3793273" cy="5759652"/>
        </p:xfrm>
        <a:graphic>
          <a:graphicData uri="http://schemas.openxmlformats.org/drawingml/2006/table">
            <a:tbl>
              <a:tblPr/>
              <a:tblGrid>
                <a:gridCol w="58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5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마이페이지 내 계정 정보 확인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6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프로필 정보 카드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3-1: </a:t>
                      </a:r>
                      <a:r>
                        <a:rPr lang="ko-KR" altLang="en-US" sz="800" dirty="0"/>
                        <a:t>프로필 사진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업로드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변경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크롭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기본 아바타 선택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3-2: </a:t>
                      </a:r>
                      <a:r>
                        <a:rPr lang="ko-KR" altLang="en-US" sz="800" dirty="0"/>
                        <a:t>닉네임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인라인 수정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중복 검사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3-3: </a:t>
                      </a:r>
                      <a:r>
                        <a:rPr lang="ko-KR" altLang="en-US" sz="800" dirty="0"/>
                        <a:t>이메일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인증 상태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변경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재인증</a:t>
                      </a:r>
                      <a:r>
                        <a:rPr lang="ko-KR" altLang="en-US" sz="800" dirty="0"/>
                        <a:t> 플로우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9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나의 기부 현황 카드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요약 지표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4-1: </a:t>
                      </a:r>
                      <a:r>
                        <a:rPr lang="ko-KR" altLang="en-US" sz="800" dirty="0"/>
                        <a:t>총 기부 금액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누적 합계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통화 단위 표기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4-2: </a:t>
                      </a:r>
                      <a:r>
                        <a:rPr lang="ko-KR" altLang="en-US" sz="800" dirty="0"/>
                        <a:t>총 기부 횟수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누적 트랜잭션 개수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4-3: </a:t>
                      </a:r>
                      <a:r>
                        <a:rPr lang="ko-KR" altLang="en-US" sz="800" dirty="0"/>
                        <a:t>관심 캠페인 수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즐겨찾기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팔로우</a:t>
                      </a:r>
                      <a:r>
                        <a:rPr lang="ko-KR" altLang="en-US" sz="800" dirty="0"/>
                        <a:t> 수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최근 기부 내역 카드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리스트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5-1: </a:t>
                      </a:r>
                      <a:r>
                        <a:rPr lang="ko-KR" altLang="en-US" sz="800" dirty="0"/>
                        <a:t>컬럼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기부 상태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환불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대기</a:t>
                      </a:r>
                      <a:r>
                        <a:rPr lang="en-US" altLang="ko-KR" sz="800" dirty="0"/>
                        <a:t>), </a:t>
                      </a:r>
                      <a:r>
                        <a:rPr lang="ko-KR" altLang="en-US" sz="800" dirty="0"/>
                        <a:t>기부 날짜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기부 금액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5-2: </a:t>
                      </a:r>
                      <a:r>
                        <a:rPr lang="ko-KR" altLang="en-US" sz="800" dirty="0"/>
                        <a:t>행 클릭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해당 캠페인 상세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영수증 보기로 이동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5-3: </a:t>
                      </a:r>
                      <a:r>
                        <a:rPr lang="ko-KR" altLang="en-US" sz="800" dirty="0"/>
                        <a:t>상태 배지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색상으로 상태 구분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툴팁</a:t>
                      </a:r>
                      <a:r>
                        <a:rPr lang="ko-KR" altLang="en-US" sz="800" dirty="0"/>
                        <a:t> 제공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91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32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940440"/>
                  </a:ext>
                </a:extLst>
              </a:tr>
              <a:tr h="6917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31379"/>
                  </a:ext>
                </a:extLst>
              </a:tr>
              <a:tr h="11936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5802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18056" y="505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계정 정보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18056" y="279246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/>
              <a:t>/</a:t>
            </a:r>
            <a:r>
              <a:rPr lang="en-US" altLang="ko-KR" sz="1000" dirty="0" err="1"/>
              <a:t>mypage?tab</a:t>
            </a:r>
            <a:r>
              <a:rPr lang="en-US" altLang="ko-KR" sz="1000" dirty="0"/>
              <a:t>=profile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F6988F-CFB7-88B3-26F6-1BFA13828C5A}"/>
              </a:ext>
            </a:extLst>
          </p:cNvPr>
          <p:cNvSpPr/>
          <p:nvPr/>
        </p:nvSpPr>
        <p:spPr>
          <a:xfrm>
            <a:off x="1018600" y="6427044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D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D8B9CC25-331C-B3C1-CDBB-A4A8E716F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10" y="6714060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5CE7A44-5474-CAF2-E0C2-E4226814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0" y="1436571"/>
            <a:ext cx="5368685" cy="383620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374B01-989C-D527-2069-AB6C07BD86C5}"/>
              </a:ext>
            </a:extLst>
          </p:cNvPr>
          <p:cNvSpPr/>
          <p:nvPr/>
        </p:nvSpPr>
        <p:spPr>
          <a:xfrm>
            <a:off x="1892660" y="1736812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FF5C00F8-0B70-BC75-624C-B61317B75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59" y="249289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64DCC5D3-E3D1-5E2C-FD22-1AD5743DB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113" y="249021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EF1DAEE0-89C0-A75E-129D-6A3D4040E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960" y="249021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C1CAC2-A175-797D-E9E2-475DFAAF466E}"/>
              </a:ext>
            </a:extLst>
          </p:cNvPr>
          <p:cNvSpPr/>
          <p:nvPr/>
        </p:nvSpPr>
        <p:spPr>
          <a:xfrm>
            <a:off x="915646" y="6579444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0BA13C-DED6-6471-CFCC-387EFE8D66D3}"/>
              </a:ext>
            </a:extLst>
          </p:cNvPr>
          <p:cNvSpPr/>
          <p:nvPr/>
        </p:nvSpPr>
        <p:spPr>
          <a:xfrm>
            <a:off x="1171000" y="6579444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D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DBF2D0-9841-8BCC-B93B-E117CDBC9FFF}"/>
              </a:ext>
            </a:extLst>
          </p:cNvPr>
          <p:cNvSpPr/>
          <p:nvPr/>
        </p:nvSpPr>
        <p:spPr>
          <a:xfrm>
            <a:off x="660292" y="6582958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EC21E9-613F-1164-D934-95C52D9E2459}"/>
              </a:ext>
            </a:extLst>
          </p:cNvPr>
          <p:cNvSpPr/>
          <p:nvPr/>
        </p:nvSpPr>
        <p:spPr>
          <a:xfrm>
            <a:off x="1892660" y="2780928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133D8F8F-39CC-2929-A12D-AB4093CD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959" y="353128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E1323651-C7B2-C13D-4DE5-F1EC6D855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880" y="353634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397F1376-156C-B417-83C5-C2C735B2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025" y="3528600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A550C8-6085-CDF1-78A7-BE2ABCC04B75}"/>
              </a:ext>
            </a:extLst>
          </p:cNvPr>
          <p:cNvSpPr/>
          <p:nvPr/>
        </p:nvSpPr>
        <p:spPr>
          <a:xfrm>
            <a:off x="1892660" y="3883976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BFB531F3-5398-0B35-4AE2-0F5E3AEC0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176" y="465313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29569EF-1C0D-BE66-E6C3-5C970473E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856" y="465544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1D8B3F02-2F62-21F5-0734-6BF55CEC1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536" y="465313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1669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/>
          <p:cNvSpPr txBox="1"/>
          <p:nvPr/>
        </p:nvSpPr>
        <p:spPr>
          <a:xfrm>
            <a:off x="1214298" y="296756"/>
            <a:ext cx="523147" cy="21120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US" altLang="ko-KR" sz="900" dirty="0"/>
              <a:t>U-004-1</a:t>
            </a:r>
          </a:p>
        </p:txBody>
      </p:sp>
      <p:sp>
        <p:nvSpPr>
          <p:cNvPr id="51" name="TextBox 187"/>
          <p:cNvSpPr txBox="1">
            <a:spLocks noChangeArrowheads="1"/>
          </p:cNvSpPr>
          <p:nvPr/>
        </p:nvSpPr>
        <p:spPr bwMode="auto">
          <a:xfrm>
            <a:off x="157163" y="620688"/>
            <a:ext cx="8233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000" dirty="0">
                <a:solidFill>
                  <a:srgbClr val="000000"/>
                </a:solidFill>
              </a:rPr>
              <a:t>계정 정보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45185"/>
              </p:ext>
            </p:extLst>
          </p:nvPr>
        </p:nvGraphicFramePr>
        <p:xfrm>
          <a:off x="6033120" y="513663"/>
          <a:ext cx="3793273" cy="5759652"/>
        </p:xfrm>
        <a:graphic>
          <a:graphicData uri="http://schemas.openxmlformats.org/drawingml/2006/table">
            <a:tbl>
              <a:tblPr/>
              <a:tblGrid>
                <a:gridCol w="58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사용자의 기부 내역을 확인하는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필터 </a:t>
                      </a:r>
                      <a:r>
                        <a:rPr lang="en-US" altLang="ko-KR" sz="800" dirty="0"/>
                        <a:t>&amp; </a:t>
                      </a:r>
                      <a:r>
                        <a:rPr lang="ko-KR" altLang="en-US" sz="800" dirty="0"/>
                        <a:t>검색 바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4-1: </a:t>
                      </a:r>
                      <a:r>
                        <a:rPr lang="ko-KR" altLang="en-US" sz="800" dirty="0"/>
                        <a:t>캠페인 제목 검색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키워드 입력 후 </a:t>
                      </a:r>
                      <a:r>
                        <a:rPr lang="en" altLang="ko-KR" sz="800" dirty="0"/>
                        <a:t>Enter/</a:t>
                      </a:r>
                      <a:r>
                        <a:rPr lang="ko-KR" altLang="en-US" sz="800" dirty="0"/>
                        <a:t>돋보기로 검색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4-2: </a:t>
                      </a:r>
                      <a:r>
                        <a:rPr lang="ko-KR" altLang="en-US" sz="800" dirty="0"/>
                        <a:t>상태 필터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대기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환불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실패 등 다중 선택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4-3: </a:t>
                      </a:r>
                      <a:r>
                        <a:rPr lang="ko-KR" altLang="en-US" sz="800" dirty="0"/>
                        <a:t>정렬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 err="1"/>
                        <a:t>최신순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금액 높은 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금액 낮은 순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5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나의 기부 현황 카드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요약 지표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4-1: </a:t>
                      </a:r>
                      <a:r>
                        <a:rPr lang="ko-KR" altLang="en-US" sz="800" dirty="0"/>
                        <a:t>총 기부 금액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누적 합계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통화 단위 표기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4-2: </a:t>
                      </a:r>
                      <a:r>
                        <a:rPr lang="ko-KR" altLang="en-US" sz="800" dirty="0"/>
                        <a:t>총 기부 횟수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누적 트랜잭션 개수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4-3: </a:t>
                      </a:r>
                      <a:r>
                        <a:rPr lang="ko-KR" altLang="en-US" sz="800" dirty="0"/>
                        <a:t>관심 캠페인 수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즐겨찾기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팔로우</a:t>
                      </a:r>
                      <a:r>
                        <a:rPr lang="ko-KR" altLang="en-US" sz="800" dirty="0"/>
                        <a:t> 수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55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리스트 아이템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반복 행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6-1: </a:t>
                      </a:r>
                      <a:r>
                        <a:rPr lang="ko-KR" altLang="en-US" sz="800" dirty="0"/>
                        <a:t>썸네일 이미지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비율 고정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6-2: </a:t>
                      </a:r>
                      <a:r>
                        <a:rPr lang="ko-KR" altLang="en-US" sz="800" dirty="0"/>
                        <a:t>텍스트 블록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타이틀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보조정보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날짜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캠페인 단체명 선택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6-3: </a:t>
                      </a:r>
                      <a:r>
                        <a:rPr lang="ko-KR" altLang="en-US" sz="800" dirty="0"/>
                        <a:t>금액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 err="1"/>
                        <a:t>포맷팅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￦ </a:t>
                      </a:r>
                      <a:r>
                        <a:rPr lang="en-US" altLang="ko-KR" sz="800" dirty="0"/>
                        <a:t>10,000 </a:t>
                      </a:r>
                      <a:r>
                        <a:rPr lang="ko-KR" altLang="en-US" sz="800" dirty="0"/>
                        <a:t>등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6-4: </a:t>
                      </a:r>
                      <a:r>
                        <a:rPr lang="ko-KR" altLang="en-US" sz="800" dirty="0"/>
                        <a:t>결제 수단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“</a:t>
                      </a:r>
                      <a:r>
                        <a:rPr lang="ko-KR" altLang="en-US" sz="800" dirty="0"/>
                        <a:t>신한카드</a:t>
                      </a:r>
                      <a:r>
                        <a:rPr lang="en-US" altLang="ko-KR" sz="800" dirty="0"/>
                        <a:t>(***0)” / “</a:t>
                      </a:r>
                      <a:r>
                        <a:rPr lang="en" altLang="ko-KR" sz="800" dirty="0"/>
                        <a:t>USDC”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" altLang="ko-KR" sz="800" dirty="0"/>
                        <a:t>6-5: </a:t>
                      </a:r>
                      <a:r>
                        <a:rPr lang="ko-KR" altLang="en-US" sz="800" dirty="0" err="1"/>
                        <a:t>더보기</a:t>
                      </a:r>
                      <a:r>
                        <a:rPr lang="ko-KR" altLang="en-US" sz="800" dirty="0"/>
                        <a:t> 메뉴</a:t>
                      </a:r>
                      <a:r>
                        <a:rPr lang="en-US" altLang="ko-KR" sz="800" dirty="0"/>
                        <a:t>(⋮) — </a:t>
                      </a:r>
                      <a:r>
                        <a:rPr lang="ko-KR" altLang="en-US" sz="800" dirty="0"/>
                        <a:t>영수증 보기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블록체인 트랜잭션 보기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환불 요청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가능 시</a:t>
                      </a:r>
                      <a:r>
                        <a:rPr lang="en-US" altLang="ko-KR" sz="800" dirty="0"/>
                        <a:t>), </a:t>
                      </a:r>
                      <a:r>
                        <a:rPr lang="ko-KR" altLang="en-US" sz="800" dirty="0"/>
                        <a:t>기부 증명서 다운로드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7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940440"/>
                  </a:ext>
                </a:extLst>
              </a:tr>
              <a:tr h="809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3137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18056" y="505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나의 기부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18056" y="279246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/>
              <a:t>/</a:t>
            </a:r>
            <a:r>
              <a:rPr lang="en-US" altLang="ko-KR" sz="1000" dirty="0" err="1"/>
              <a:t>mypage?tab</a:t>
            </a:r>
            <a:r>
              <a:rPr lang="en-US" altLang="ko-KR" sz="1000" dirty="0"/>
              <a:t>=donations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F17653-2C83-4317-9E63-8ACA58850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0" y="1570889"/>
            <a:ext cx="5362184" cy="37932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374B01-989C-D527-2069-AB6C07BD86C5}"/>
              </a:ext>
            </a:extLst>
          </p:cNvPr>
          <p:cNvSpPr/>
          <p:nvPr/>
        </p:nvSpPr>
        <p:spPr>
          <a:xfrm>
            <a:off x="3116796" y="1916832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Oval 611">
            <a:extLst>
              <a:ext uri="{FF2B5EF4-FFF2-40B4-BE49-F238E27FC236}">
                <a16:creationId xmlns:a16="http://schemas.microsoft.com/office/drawing/2014/main" id="{8CA9F559-2DB5-1E42-092C-AFDED6AA9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405" y="213055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5" name="Oval 611">
            <a:extLst>
              <a:ext uri="{FF2B5EF4-FFF2-40B4-BE49-F238E27FC236}">
                <a16:creationId xmlns:a16="http://schemas.microsoft.com/office/drawing/2014/main" id="{22CB1056-0A2F-420A-1D55-77F7087D1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976" y="213055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Oval 611">
            <a:extLst>
              <a:ext uri="{FF2B5EF4-FFF2-40B4-BE49-F238E27FC236}">
                <a16:creationId xmlns:a16="http://schemas.microsoft.com/office/drawing/2014/main" id="{A2492EF5-6747-119E-240C-908341029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036" y="213055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D8B9CC25-331C-B3C1-CDBB-A4A8E716F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485" y="2594365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F9868DAF-0ECC-34CF-C7BC-6845BB6CC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649" y="260090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07851094-D65D-A48B-8DD7-DF9D804C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936" y="234645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8635FD-5E54-4004-0277-4C27331DE7A5}"/>
              </a:ext>
            </a:extLst>
          </p:cNvPr>
          <p:cNvSpPr/>
          <p:nvPr/>
        </p:nvSpPr>
        <p:spPr>
          <a:xfrm>
            <a:off x="1996335" y="2203575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F5B3C22D-0F8A-5855-7C50-9FBE58C15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936" y="247040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15BE53AE-22CE-697C-DAFA-A566E273E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936" y="2594365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248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/>
          <p:cNvSpPr txBox="1"/>
          <p:nvPr/>
        </p:nvSpPr>
        <p:spPr>
          <a:xfrm>
            <a:off x="1214298" y="296756"/>
            <a:ext cx="523147" cy="21120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US" altLang="ko-KR" sz="900" dirty="0"/>
              <a:t>U-004-2</a:t>
            </a:r>
          </a:p>
        </p:txBody>
      </p:sp>
      <p:sp>
        <p:nvSpPr>
          <p:cNvPr id="51" name="TextBox 187"/>
          <p:cNvSpPr txBox="1">
            <a:spLocks noChangeArrowheads="1"/>
          </p:cNvSpPr>
          <p:nvPr/>
        </p:nvSpPr>
        <p:spPr bwMode="auto">
          <a:xfrm>
            <a:off x="157163" y="620688"/>
            <a:ext cx="8233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000" dirty="0">
                <a:solidFill>
                  <a:srgbClr val="000000"/>
                </a:solidFill>
              </a:rPr>
              <a:t>계정 정보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094"/>
              </p:ext>
            </p:extLst>
          </p:nvPr>
        </p:nvGraphicFramePr>
        <p:xfrm>
          <a:off x="6033120" y="513662"/>
          <a:ext cx="3793273" cy="5759652"/>
        </p:xfrm>
        <a:graphic>
          <a:graphicData uri="http://schemas.openxmlformats.org/drawingml/2006/table">
            <a:tbl>
              <a:tblPr/>
              <a:tblGrid>
                <a:gridCol w="58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사용자의 기부 내역을 확인하는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이메일 설정 카드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4-1: </a:t>
                      </a:r>
                      <a:r>
                        <a:rPr lang="ko-KR" altLang="en-US" sz="800" dirty="0"/>
                        <a:t>이메일 표시 필드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현재 이메일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마스킹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4-2: </a:t>
                      </a:r>
                      <a:r>
                        <a:rPr lang="ko-KR" altLang="en-US" sz="800" dirty="0"/>
                        <a:t>이메일 변경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클릭 시 변경 </a:t>
                      </a:r>
                      <a:r>
                        <a:rPr lang="ko-KR" altLang="en-US" sz="800" dirty="0" err="1"/>
                        <a:t>모달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화면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재인증</a:t>
                      </a:r>
                      <a:r>
                        <a:rPr lang="ko-KR" altLang="en-US" sz="800" dirty="0"/>
                        <a:t> 필요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4-3: </a:t>
                      </a:r>
                      <a:r>
                        <a:rPr lang="ko-KR" altLang="en-US" sz="800" dirty="0"/>
                        <a:t>인증 상태 배지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인증됨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미인증</a:t>
                      </a:r>
                      <a:r>
                        <a:rPr lang="ko-KR" altLang="en-US" sz="800" dirty="0"/>
                        <a:t> 및 재전송 버튼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5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비밀번호 설정 카드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5-1: “</a:t>
                      </a:r>
                      <a:r>
                        <a:rPr lang="ko-KR" altLang="en-US" sz="800" dirty="0"/>
                        <a:t>비밀번호 변경” 버튼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현재 비번 확인 → 새 비번 입력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확인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5-2: </a:t>
                      </a:r>
                      <a:r>
                        <a:rPr lang="ko-KR" altLang="en-US" sz="800" dirty="0"/>
                        <a:t>규칙 검증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강도 표시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최근 사용 비밀번호 재사용 방지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55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보안 설정 카드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6-1: 2</a:t>
                      </a:r>
                      <a:r>
                        <a:rPr lang="ko-KR" altLang="en-US" sz="800" dirty="0"/>
                        <a:t>단계 인증</a:t>
                      </a:r>
                      <a:r>
                        <a:rPr lang="en-US" altLang="ko-KR" sz="800" dirty="0"/>
                        <a:t>(</a:t>
                      </a:r>
                      <a:r>
                        <a:rPr lang="en" altLang="ko-KR" sz="800" dirty="0"/>
                        <a:t>OTP/</a:t>
                      </a:r>
                      <a:r>
                        <a:rPr lang="ko-KR" altLang="en-US" sz="800" dirty="0"/>
                        <a:t>이메일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보안키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 err="1"/>
                        <a:t>토글</a:t>
                      </a:r>
                      <a:r>
                        <a:rPr lang="ko-KR" altLang="en-US" sz="800" dirty="0"/>
                        <a:t> 및 설정 플로우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6-2: </a:t>
                      </a:r>
                      <a:r>
                        <a:rPr lang="ko-KR" altLang="en-US" sz="800" dirty="0"/>
                        <a:t>로그인 알림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새 기기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새 위치 로그인 시 알림 수신 설정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6-3: </a:t>
                      </a:r>
                      <a:r>
                        <a:rPr lang="ko-KR" altLang="en-US" sz="800" dirty="0"/>
                        <a:t>세션 타임아웃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자동 로그아웃 시간 선택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15/30/60</a:t>
                      </a:r>
                      <a:r>
                        <a:rPr lang="ko-KR" altLang="en-US" sz="800" dirty="0"/>
                        <a:t>분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7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위험 구역</a:t>
                      </a:r>
                      <a:r>
                        <a:rPr lang="en-US" altLang="ko-KR" sz="800" dirty="0"/>
                        <a:t>(</a:t>
                      </a:r>
                      <a:r>
                        <a:rPr lang="en" altLang="ko-KR" sz="800" dirty="0"/>
                        <a:t>Danger Zone)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" altLang="ko-KR" sz="800" dirty="0"/>
                        <a:t>7-1: </a:t>
                      </a:r>
                      <a:r>
                        <a:rPr lang="ko-KR" altLang="en-US" sz="800" dirty="0"/>
                        <a:t>계정 삭제 안내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삭제 범위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유예 기간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복구 불가 항목 명시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7-2: “</a:t>
                      </a:r>
                      <a:r>
                        <a:rPr lang="ko-KR" altLang="en-US" sz="800" dirty="0"/>
                        <a:t>계정 삭제” 버튼 </a:t>
                      </a:r>
                      <a:r>
                        <a:rPr lang="en-US" altLang="ko-KR" sz="800" dirty="0"/>
                        <a:t>— 2</a:t>
                      </a:r>
                      <a:r>
                        <a:rPr lang="ko-KR" altLang="en-US" sz="800" dirty="0"/>
                        <a:t>차 확인 </a:t>
                      </a:r>
                      <a:r>
                        <a:rPr lang="ko-KR" altLang="en-US" sz="800" dirty="0" err="1"/>
                        <a:t>모달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이메일</a:t>
                      </a:r>
                      <a:r>
                        <a:rPr lang="en-US" altLang="ko-KR" sz="800" dirty="0"/>
                        <a:t>·</a:t>
                      </a:r>
                      <a:r>
                        <a:rPr lang="ko-KR" altLang="en-US" sz="800" dirty="0"/>
                        <a:t>비번 재확인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문구 입력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7-3: </a:t>
                      </a:r>
                      <a:r>
                        <a:rPr lang="ko-KR" altLang="en-US" sz="800" dirty="0"/>
                        <a:t>데이터 처리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기부 기록 보존 정책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영수증 접근성 고지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940440"/>
                  </a:ext>
                </a:extLst>
              </a:tr>
              <a:tr h="809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3137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18056" y="5053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나의 계정 설정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18056" y="279246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/>
              <a:t>/</a:t>
            </a:r>
            <a:r>
              <a:rPr lang="en-US" altLang="ko-KR" sz="1000" dirty="0" err="1"/>
              <a:t>mypage?tab</a:t>
            </a:r>
            <a:r>
              <a:rPr lang="en-US" altLang="ko-KR" sz="1000" dirty="0"/>
              <a:t>=settings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C5B305-9602-154E-2AEE-6619A18E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93" y="1508500"/>
            <a:ext cx="5329752" cy="37699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D77282-FEC2-7BD8-F8AE-5F025F67D159}"/>
              </a:ext>
            </a:extLst>
          </p:cNvPr>
          <p:cNvSpPr/>
          <p:nvPr/>
        </p:nvSpPr>
        <p:spPr>
          <a:xfrm>
            <a:off x="2014711" y="2168860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DBF2D0-9841-8BCC-B93B-E117CDBC9FFF}"/>
              </a:ext>
            </a:extLst>
          </p:cNvPr>
          <p:cNvSpPr/>
          <p:nvPr/>
        </p:nvSpPr>
        <p:spPr>
          <a:xfrm>
            <a:off x="3292479" y="2168860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7E85492-268D-002F-2178-4312A22C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822" y="259967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6B67980E-C629-9F37-CCAE-F5FB9F207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855" y="260090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1C3FD362-EC9E-71AE-9EFE-23354FAF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639" y="260090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D5912B67-7049-7B24-2840-72551F971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007" y="259967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956BB68D-8808-3033-3C78-61B33D196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040" y="260090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8430583-9F48-E13C-F34D-F0C19FA76380}"/>
              </a:ext>
            </a:extLst>
          </p:cNvPr>
          <p:cNvSpPr/>
          <p:nvPr/>
        </p:nvSpPr>
        <p:spPr>
          <a:xfrm>
            <a:off x="2014711" y="2732964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0F959399-CDCE-1F02-F125-1F53BFF4C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223" y="367917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BB219EA2-1BC6-2BB1-6BD6-A7C9F5232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256" y="368040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B63A0977-7B23-539B-1B97-B68E09DD0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040" y="368040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98304E-3FD7-24D4-6851-0685B305DD6E}"/>
              </a:ext>
            </a:extLst>
          </p:cNvPr>
          <p:cNvSpPr/>
          <p:nvPr/>
        </p:nvSpPr>
        <p:spPr>
          <a:xfrm>
            <a:off x="2014711" y="4018204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3EAA4B27-4AF5-5EDC-DED1-343CC0774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223" y="4739567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ADFFF071-0D32-935A-D7A2-727E740CE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256" y="474080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E5B0A372-82E1-6CA8-8FF4-D033671C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040" y="474080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9204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/>
          <p:cNvSpPr txBox="1"/>
          <p:nvPr/>
        </p:nvSpPr>
        <p:spPr>
          <a:xfrm>
            <a:off x="1214298" y="296756"/>
            <a:ext cx="404525" cy="21120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US" altLang="ko-KR" sz="900" dirty="0"/>
              <a:t>A-001</a:t>
            </a:r>
          </a:p>
        </p:txBody>
      </p:sp>
      <p:sp>
        <p:nvSpPr>
          <p:cNvPr id="51" name="TextBox 187"/>
          <p:cNvSpPr txBox="1">
            <a:spLocks noChangeArrowheads="1"/>
          </p:cNvSpPr>
          <p:nvPr/>
        </p:nvSpPr>
        <p:spPr bwMode="auto">
          <a:xfrm>
            <a:off x="157163" y="620688"/>
            <a:ext cx="8233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000" dirty="0">
                <a:solidFill>
                  <a:srgbClr val="000000"/>
                </a:solidFill>
              </a:rPr>
              <a:t>계정 정보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81670"/>
              </p:ext>
            </p:extLst>
          </p:nvPr>
        </p:nvGraphicFramePr>
        <p:xfrm>
          <a:off x="6033120" y="513662"/>
          <a:ext cx="3793273" cy="5651643"/>
        </p:xfrm>
        <a:graphic>
          <a:graphicData uri="http://schemas.openxmlformats.org/drawingml/2006/table">
            <a:tbl>
              <a:tblPr/>
              <a:tblGrid>
                <a:gridCol w="58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사용자의 기부 내역을 확인하는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8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R" sz="800" dirty="0"/>
                        <a:t>KPI </a:t>
                      </a:r>
                      <a:r>
                        <a:rPr lang="ko-KR" altLang="en-US" sz="800" dirty="0"/>
                        <a:t>카드 영역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요약 지표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3-1: </a:t>
                      </a:r>
                      <a:r>
                        <a:rPr lang="ko-KR" altLang="en-US" sz="800" dirty="0"/>
                        <a:t>총 캠페인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전체 캠페인 수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3-2: </a:t>
                      </a:r>
                      <a:r>
                        <a:rPr lang="ko-KR" altLang="en-US" sz="800" dirty="0"/>
                        <a:t>활성 캠페인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현재 진행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노출 중 캠페인 수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3-3: </a:t>
                      </a:r>
                      <a:r>
                        <a:rPr lang="ko-KR" altLang="en-US" sz="800" dirty="0"/>
                        <a:t>총 모금액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누적 모금 합계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통화 단위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3-4: </a:t>
                      </a:r>
                      <a:r>
                        <a:rPr lang="ko-KR" altLang="en-US" sz="800" dirty="0"/>
                        <a:t>등록 단체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승인 완료된 단체 수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‘최근 캠페인’ 위젯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4-1: </a:t>
                      </a:r>
                      <a:r>
                        <a:rPr lang="ko-KR" altLang="en-US" sz="800" dirty="0"/>
                        <a:t>리스트 헤더 </a:t>
                      </a:r>
                      <a:r>
                        <a:rPr lang="en-US" altLang="ko-KR" sz="800" dirty="0"/>
                        <a:t>— “</a:t>
                      </a:r>
                      <a:r>
                        <a:rPr lang="ko-KR" altLang="en-US" sz="800" dirty="0"/>
                        <a:t>캠페인명 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 err="1"/>
                        <a:t>기부액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목표 모금액”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4-2: </a:t>
                      </a:r>
                      <a:r>
                        <a:rPr lang="ko-KR" altLang="en-US" sz="800" dirty="0"/>
                        <a:t>항목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반복</a:t>
                      </a:r>
                      <a:r>
                        <a:rPr lang="en-US" altLang="ko-KR" sz="800" dirty="0"/>
                        <a:t>) — </a:t>
                      </a:r>
                      <a:r>
                        <a:rPr lang="ko-KR" altLang="en-US" sz="800" dirty="0"/>
                        <a:t>캠페인 카드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캠페인명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누적 </a:t>
                      </a:r>
                      <a:r>
                        <a:rPr lang="ko-KR" altLang="en-US" sz="800" dirty="0" err="1"/>
                        <a:t>기부액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목표액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상태 배지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4-3: </a:t>
                      </a:r>
                      <a:r>
                        <a:rPr lang="ko-KR" altLang="en-US" sz="800" dirty="0"/>
                        <a:t>행 클릭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캠페인 상세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편집으로 이동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4-4: </a:t>
                      </a:r>
                      <a:r>
                        <a:rPr lang="ko-KR" altLang="en-US" sz="800" dirty="0" err="1"/>
                        <a:t>더보기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전체 목록 보기 링크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3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‘최근 등록 단체’ 위젯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5-1: </a:t>
                      </a:r>
                      <a:r>
                        <a:rPr lang="ko-KR" altLang="en-US" sz="800" dirty="0"/>
                        <a:t>리스트 헤더 </a:t>
                      </a:r>
                      <a:r>
                        <a:rPr lang="en-US" altLang="ko-KR" sz="800" dirty="0"/>
                        <a:t>— “</a:t>
                      </a:r>
                      <a:r>
                        <a:rPr lang="ko-KR" altLang="en-US" sz="800" dirty="0"/>
                        <a:t>단체명 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활성 여부”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5-2: </a:t>
                      </a:r>
                      <a:r>
                        <a:rPr lang="ko-KR" altLang="en-US" sz="800" dirty="0"/>
                        <a:t>항목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반복</a:t>
                      </a:r>
                      <a:r>
                        <a:rPr lang="en-US" altLang="ko-KR" sz="800" dirty="0"/>
                        <a:t>) — </a:t>
                      </a:r>
                      <a:r>
                        <a:rPr lang="ko-KR" altLang="en-US" sz="800" dirty="0"/>
                        <a:t>단체 카드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이름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활성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비활성 </a:t>
                      </a:r>
                      <a:r>
                        <a:rPr lang="ko-KR" altLang="en-US" sz="800" dirty="0" err="1"/>
                        <a:t>토글</a:t>
                      </a:r>
                      <a:r>
                        <a:rPr lang="ko-KR" altLang="en-US" sz="800" dirty="0"/>
                        <a:t> 또는 배지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5-3: </a:t>
                      </a:r>
                      <a:r>
                        <a:rPr lang="ko-KR" altLang="en-US" sz="800" dirty="0"/>
                        <a:t>행 클릭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단체 상세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승인 페이지 이동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5-4: </a:t>
                      </a:r>
                      <a:r>
                        <a:rPr lang="ko-KR" altLang="en-US" sz="800" dirty="0" err="1"/>
                        <a:t>더보기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전체 단체 목록 링크</a:t>
                      </a:r>
                    </a:p>
                    <a:p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5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940440"/>
                  </a:ext>
                </a:extLst>
              </a:tr>
              <a:tr h="92340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3137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18056" y="5053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플랫폼 관리자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18056" y="279246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/>
              <a:t>/admin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F3B920-A818-6050-816A-EF2E044E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18" y="1319392"/>
            <a:ext cx="5383966" cy="38826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9A855AC-8DCD-ACE3-B6E2-AD7428E340F1}"/>
              </a:ext>
            </a:extLst>
          </p:cNvPr>
          <p:cNvSpPr/>
          <p:nvPr/>
        </p:nvSpPr>
        <p:spPr>
          <a:xfrm>
            <a:off x="1924487" y="2024844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1C07B7E6-390B-5C22-9849-7304477F0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956" y="241275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FFC75025-0AB9-50A4-603C-4A6EBF0B8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284" y="241514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5BAAD76F-E4B5-CDF7-AB9D-6F8EB2709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1772" y="241275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E3A95D12-C6BE-8049-650B-4B9F44FAA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674" y="241275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2267E0-AC91-4195-9EAE-006F4AA4FAF4}"/>
              </a:ext>
            </a:extLst>
          </p:cNvPr>
          <p:cNvSpPr/>
          <p:nvPr/>
        </p:nvSpPr>
        <p:spPr>
          <a:xfrm>
            <a:off x="1924487" y="2763679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387924AE-83BF-7E0B-58E7-6BE07C780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2609" y="4404860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6EE18CAB-B8D4-C238-8D79-9B12F5C62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301" y="440571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EAA9E5DC-21A3-2E51-2FCA-55B47F8E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981" y="440341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31235CB2-855F-DEB3-6FAA-E2049AED6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609" y="440110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6EDF53-FCD7-5BB4-9B8A-3018EC4843D1}"/>
              </a:ext>
            </a:extLst>
          </p:cNvPr>
          <p:cNvSpPr/>
          <p:nvPr/>
        </p:nvSpPr>
        <p:spPr>
          <a:xfrm>
            <a:off x="3764259" y="2763679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FD0E421A-C6D6-99B1-4718-866655E07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304" y="4400250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5BD70E5F-8708-8323-D0B4-119C10677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996" y="440110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DC3D89D9-646B-4E1F-3F5B-52AAF3FD1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676" y="439880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BBD0A9CB-88E1-DFD7-11FA-DFAB64B2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304" y="439649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457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10"/>
          <p:cNvSpPr>
            <a:spLocks noGrp="1"/>
          </p:cNvSpPr>
          <p:nvPr>
            <p:ph idx="4294967295"/>
          </p:nvPr>
        </p:nvSpPr>
        <p:spPr>
          <a:xfrm>
            <a:off x="2768600" y="3141663"/>
            <a:ext cx="4430713" cy="595312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tabLst/>
            </a:pPr>
            <a:r>
              <a:rPr lang="en-US" altLang="ko-KR" sz="3000">
                <a:latin typeface="Arial" charset="0"/>
              </a:rPr>
              <a:t>The End</a:t>
            </a:r>
            <a:endParaRPr lang="ko-KR" altLang="en-US" sz="300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>
                <a:latin typeface="+mj-lt"/>
                <a:ea typeface="+mj-ea"/>
              </a:rPr>
              <a:t>제</a:t>
            </a:r>
            <a:r>
              <a:rPr lang="en-US" altLang="ko-KR" dirty="0">
                <a:latin typeface="+mj-lt"/>
                <a:ea typeface="+mj-ea"/>
              </a:rPr>
              <a:t>.</a:t>
            </a:r>
            <a:r>
              <a:rPr lang="ko-KR" altLang="en-US" dirty="0">
                <a:latin typeface="+mj-lt"/>
                <a:ea typeface="+mj-ea"/>
              </a:rPr>
              <a:t>개정 이력서</a:t>
            </a:r>
          </a:p>
        </p:txBody>
      </p:sp>
      <p:graphicFrame>
        <p:nvGraphicFramePr>
          <p:cNvPr id="6" name="Group 14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928415"/>
              </p:ext>
            </p:extLst>
          </p:nvPr>
        </p:nvGraphicFramePr>
        <p:xfrm>
          <a:off x="498414" y="947094"/>
          <a:ext cx="8909172" cy="50743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37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3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2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b="1" kern="100" baseline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버전</a:t>
                      </a:r>
                      <a:endParaRPr lang="ko-KR" sz="1200" b="1" kern="100" baseline="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b="1" kern="100" baseline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설명</a:t>
                      </a:r>
                      <a:endParaRPr lang="ko-KR" sz="1200" b="1" kern="100" baseline="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68580" marR="68580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b="1" kern="100" baseline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작성자</a:t>
                      </a:r>
                      <a:endParaRPr lang="ko-KR" sz="1200" b="1" kern="100" baseline="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68580" marR="68580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b="1" kern="100" baseline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날짜</a:t>
                      </a:r>
                      <a:endParaRPr lang="ko-KR" sz="1200" b="1" kern="100" baseline="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68580" marR="68580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작성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조승우</a:t>
                      </a: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2025.09.19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916"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08"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08"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08"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08"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08"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08"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08"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08"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08"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708"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708"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708"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708"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708"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708"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marT="45709" marB="4570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737" marR="95737" marT="47866" marB="47866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4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ko-KR" dirty="0">
                <a:latin typeface="맑은 고딕" pitchFamily="50" charset="-127"/>
              </a:rPr>
              <a:t>Information Architecture</a:t>
            </a:r>
            <a:endParaRPr lang="ko-KR" altLang="en-US" dirty="0">
              <a:latin typeface="맑은 고딕" pitchFamily="50" charset="-127"/>
            </a:endParaRPr>
          </a:p>
        </p:txBody>
      </p:sp>
      <p:graphicFrame>
        <p:nvGraphicFramePr>
          <p:cNvPr id="8" name="Group 14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671714"/>
              </p:ext>
            </p:extLst>
          </p:nvPr>
        </p:nvGraphicFramePr>
        <p:xfrm>
          <a:off x="498413" y="947094"/>
          <a:ext cx="8919083" cy="475016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2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46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b="1" kern="100" baseline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화면코드</a:t>
                      </a:r>
                      <a:endParaRPr lang="ko-KR" sz="1200" b="1" kern="100" baseline="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68580" marR="68580" marT="36195" marB="3619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b="1" kern="100" baseline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1 Depth</a:t>
                      </a:r>
                      <a:endParaRPr lang="ko-KR" sz="1200" b="1" kern="100" baseline="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68580" marR="68580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00" baseline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2 Depth</a:t>
                      </a:r>
                      <a:endParaRPr lang="ko-KR" sz="1200" b="1" kern="100" baseline="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68580" marR="68580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200" b="1" kern="100" baseline="0" dirty="0">
                          <a:latin typeface="맑은 고딕" pitchFamily="50" charset="-127"/>
                          <a:ea typeface="+mn-ea"/>
                          <a:cs typeface="굴림"/>
                        </a:rPr>
                        <a:t>3 Depth</a:t>
                      </a:r>
                      <a:endParaRPr lang="ko-KR" sz="1200" b="1" kern="100" baseline="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68580" marR="68580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b="1" kern="100" baseline="0" dirty="0">
                          <a:latin typeface="맑은 고딕" pitchFamily="50" charset="-127"/>
                          <a:ea typeface="맑은 고딕" pitchFamily="50" charset="-127"/>
                          <a:cs typeface="굴림"/>
                        </a:rPr>
                        <a:t>메모</a:t>
                      </a:r>
                      <a:endParaRPr lang="ko-KR" sz="1200" b="1" kern="100" baseline="0" dirty="0">
                        <a:latin typeface="맑은 고딕" pitchFamily="50" charset="-127"/>
                        <a:ea typeface="맑은 고딕" pitchFamily="50" charset="-127"/>
                        <a:cs typeface="굴림"/>
                      </a:endParaRPr>
                    </a:p>
                  </a:txBody>
                  <a:tcPr marL="68580" marR="68580" marT="36195" marB="3619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01">
                <a:tc>
                  <a:txBody>
                    <a:bodyPr/>
                    <a:lstStyle/>
                    <a:p>
                      <a:pPr algn="l" fontAlgn="b"/>
                      <a:r>
                        <a:rPr lang="en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U-001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메인 페이지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홈페이지 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히어로 배너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기부 현황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블록체인 상태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카테고리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우수 단체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추천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최신 캠페인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공지사항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351">
                <a:tc>
                  <a:txBody>
                    <a:bodyPr/>
                    <a:lstStyle/>
                    <a:p>
                      <a:pPr algn="l" fontAlgn="b"/>
                      <a:r>
                        <a:rPr lang="en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U-002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회원 관리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사용자 인증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7">
                <a:tc>
                  <a:txBody>
                    <a:bodyPr/>
                    <a:lstStyle/>
                    <a:p>
                      <a:pPr algn="l" fontAlgn="b"/>
                      <a:r>
                        <a:rPr lang="en" sz="1400" b="0" i="0" u="none" strike="noStrike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U-002-1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1F2328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로그인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이메일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비밀번호 로그인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01">
                <a:tc>
                  <a:txBody>
                    <a:bodyPr/>
                    <a:lstStyle/>
                    <a:p>
                      <a:pPr algn="l" fontAlgn="b"/>
                      <a:r>
                        <a:rPr lang="en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U-002-2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1F2328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회원가입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다단계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약관 동의 → 계정 정보 → 이메일 인증 → 닉네임 설정 → 완료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7">
                <a:tc>
                  <a:txBody>
                    <a:bodyPr/>
                    <a:lstStyle/>
                    <a:p>
                      <a:pPr algn="l" fontAlgn="b"/>
                      <a:r>
                        <a:rPr lang="en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U-002-</a:t>
                      </a:r>
                      <a:r>
                        <a:rPr lang="en-US" altLang="ko-KR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3</a:t>
                      </a:r>
                      <a:endParaRPr lang="en" sz="1400" b="0" i="0" u="none" strike="noStrike" dirty="0">
                        <a:solidFill>
                          <a:srgbClr val="1F2328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1F2328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회원가입 완료 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</a:t>
                      </a:r>
                      <a:endParaRPr lang="ko-KR" altLang="en-US" sz="1400" b="0" i="0" u="none" strike="noStrike" dirty="0">
                        <a:solidFill>
                          <a:srgbClr val="1F2328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1F2328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615081"/>
                  </a:ext>
                </a:extLst>
              </a:tr>
              <a:tr h="288037">
                <a:tc>
                  <a:txBody>
                    <a:bodyPr/>
                    <a:lstStyle/>
                    <a:p>
                      <a:pPr algn="l" fontAlgn="b"/>
                      <a:r>
                        <a:rPr lang="en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U-003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캠페인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캠페인 목록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검색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필터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캠페인 카드 그리드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페이지네이션</a:t>
                      </a:r>
                      <a:endParaRPr lang="ko-KR" altLang="en-US" sz="1050" b="0" i="0" u="none" strike="noStrike" dirty="0">
                        <a:solidFill>
                          <a:srgbClr val="1F2328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7">
                <a:tc>
                  <a:txBody>
                    <a:bodyPr/>
                    <a:lstStyle/>
                    <a:p>
                      <a:pPr algn="l" fontAlgn="b"/>
                      <a:r>
                        <a:rPr lang="en" sz="1400" b="0" i="0" u="none" strike="noStrike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U-003-1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1F2328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캠페인 상세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기본 정보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기부하기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댓글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블록체인 트랜잭션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7">
                <a:tc>
                  <a:txBody>
                    <a:bodyPr/>
                    <a:lstStyle/>
                    <a:p>
                      <a:pPr algn="l" fontAlgn="b"/>
                      <a:r>
                        <a:rPr lang="en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U-004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마이페이지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계정 정보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프로필 편집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기부 현황 요약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최근 기부 내역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37">
                <a:tc>
                  <a:txBody>
                    <a:bodyPr/>
                    <a:lstStyle/>
                    <a:p>
                      <a:pPr algn="l" fontAlgn="b"/>
                      <a:r>
                        <a:rPr lang="en" sz="1400" b="0" i="0" u="none" strike="noStrike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U-004-1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1F2328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나의 기부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기부 내역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상세 </a:t>
                      </a:r>
                      <a:r>
                        <a:rPr lang="ko-KR" altLang="en-US" sz="1050" b="0" i="0" u="none" strike="noStrike" dirty="0" err="1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모달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증명서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찜한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 캠페인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통계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37">
                <a:tc>
                  <a:txBody>
                    <a:bodyPr/>
                    <a:lstStyle/>
                    <a:p>
                      <a:pPr algn="l" fontAlgn="b"/>
                      <a:r>
                        <a:rPr lang="en" sz="1400" b="0" i="0" u="none" strike="noStrike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U-004-2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1F2328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설정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알림 설정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개인정보 설정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계정 설정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37">
                <a:tc>
                  <a:txBody>
                    <a:bodyPr/>
                    <a:lstStyle/>
                    <a:p>
                      <a:pPr algn="l" fontAlgn="b"/>
                      <a:r>
                        <a:rPr lang="en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A-001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관리자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대시보드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통계 카드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최근 캠페인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단체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빠른 액션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37">
                <a:tc>
                  <a:txBody>
                    <a:bodyPr/>
                    <a:lstStyle/>
                    <a:p>
                      <a:pPr algn="l" fontAlgn="b"/>
                      <a:r>
                        <a:rPr lang="en" sz="1400" b="0" i="0" u="none" strike="noStrike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A-001-1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1F2328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캠페인 관리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목록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상세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생성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수정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수혜자 주소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관리자 지정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37">
                <a:tc>
                  <a:txBody>
                    <a:bodyPr/>
                    <a:lstStyle/>
                    <a:p>
                      <a:pPr algn="l" fontAlgn="b"/>
                      <a:r>
                        <a:rPr lang="en" sz="1400" b="0" i="0" u="none" strike="noStrike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A-001-2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1F2328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단체 관리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목록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상세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37">
                <a:tc>
                  <a:txBody>
                    <a:bodyPr/>
                    <a:lstStyle/>
                    <a:p>
                      <a:pPr algn="l" fontAlgn="b"/>
                      <a:r>
                        <a:rPr lang="en" sz="1400" b="0" i="0" u="none" strike="noStrike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A-001-3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400" b="0" i="0" u="none" strike="noStrike" dirty="0">
                        <a:solidFill>
                          <a:srgbClr val="1F2328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0" i="0" u="none" strike="noStrike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기부 관리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목록</a:t>
                      </a:r>
                      <a:r>
                        <a:rPr lang="en-US" altLang="ko-KR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상세 </a:t>
                      </a:r>
                      <a:r>
                        <a:rPr lang="ko-KR" altLang="en-US" sz="1050" b="0" i="0" u="none" strike="noStrike" dirty="0" err="1">
                          <a:solidFill>
                            <a:srgbClr val="1F2328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</a:rPr>
                        <a:t>모달</a:t>
                      </a:r>
                      <a:endParaRPr lang="ko-KR" altLang="en-US" sz="1050" b="0" i="0" u="none" strike="noStrike" dirty="0">
                        <a:solidFill>
                          <a:srgbClr val="1F2328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72000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/>
          <p:cNvSpPr txBox="1"/>
          <p:nvPr/>
        </p:nvSpPr>
        <p:spPr>
          <a:xfrm>
            <a:off x="1214298" y="296756"/>
            <a:ext cx="407731" cy="21120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US" altLang="ko-KR" sz="900" dirty="0"/>
              <a:t>U-001</a:t>
            </a:r>
            <a:endParaRPr lang="ko-KR" altLang="en-US" sz="900" dirty="0"/>
          </a:p>
        </p:txBody>
      </p:sp>
      <p:sp>
        <p:nvSpPr>
          <p:cNvPr id="51" name="TextBox 187"/>
          <p:cNvSpPr txBox="1">
            <a:spLocks noChangeArrowheads="1"/>
          </p:cNvSpPr>
          <p:nvPr/>
        </p:nvSpPr>
        <p:spPr bwMode="auto">
          <a:xfrm>
            <a:off x="157163" y="620688"/>
            <a:ext cx="9515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000" dirty="0">
                <a:solidFill>
                  <a:srgbClr val="000000"/>
                </a:solidFill>
              </a:rPr>
              <a:t>메인 페이지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95615"/>
              </p:ext>
            </p:extLst>
          </p:nvPr>
        </p:nvGraphicFramePr>
        <p:xfrm>
          <a:off x="6033120" y="513663"/>
          <a:ext cx="3793273" cy="5729292"/>
        </p:xfrm>
        <a:graphic>
          <a:graphicData uri="http://schemas.openxmlformats.org/drawingml/2006/table">
            <a:tbl>
              <a:tblPr/>
              <a:tblGrid>
                <a:gridCol w="58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기부 플랫폼의 메인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8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헤더 래퍼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 err="1"/>
                        <a:t>최상단</a:t>
                      </a:r>
                      <a:r>
                        <a:rPr lang="ko-KR" altLang="en-US" sz="800" dirty="0"/>
                        <a:t> 내비게이션 컨테이너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1-1 </a:t>
                      </a:r>
                      <a:r>
                        <a:rPr lang="ko-KR" altLang="en-US" sz="800" dirty="0"/>
                        <a:t>로고 버튼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클릭 시 홈</a:t>
                      </a:r>
                      <a:r>
                        <a:rPr lang="en-US" altLang="ko-KR" sz="800" dirty="0"/>
                        <a:t>(/)</a:t>
                      </a:r>
                      <a:r>
                        <a:rPr lang="ko-KR" altLang="en-US" sz="800" dirty="0" err="1"/>
                        <a:t>으로</a:t>
                      </a:r>
                      <a:r>
                        <a:rPr lang="ko-KR" altLang="en-US" sz="800" dirty="0"/>
                        <a:t> 이동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1-2 </a:t>
                      </a:r>
                      <a:r>
                        <a:rPr lang="ko-KR" altLang="en-US" sz="800" dirty="0"/>
                        <a:t>기부하기 메뉴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클릭 시 기부 시작 페이지</a:t>
                      </a:r>
                      <a:r>
                        <a:rPr lang="en-US" altLang="ko-KR" sz="800" dirty="0"/>
                        <a:t>(/</a:t>
                      </a:r>
                      <a:r>
                        <a:rPr lang="en" altLang="ko-KR" sz="800" dirty="0"/>
                        <a:t>donate) </a:t>
                      </a:r>
                      <a:r>
                        <a:rPr lang="ko-KR" altLang="en-US" sz="800" dirty="0"/>
                        <a:t>이동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1-3 </a:t>
                      </a:r>
                      <a:r>
                        <a:rPr lang="ko-KR" altLang="en-US" sz="800" dirty="0"/>
                        <a:t>소식 메뉴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클릭 시 소식</a:t>
                      </a:r>
                      <a:r>
                        <a:rPr lang="en-US" altLang="ko-KR" sz="800" dirty="0"/>
                        <a:t>(/</a:t>
                      </a:r>
                      <a:r>
                        <a:rPr lang="en" altLang="ko-KR" sz="800" dirty="0"/>
                        <a:t>news) </a:t>
                      </a:r>
                      <a:r>
                        <a:rPr lang="ko-KR" altLang="en-US" sz="800" dirty="0"/>
                        <a:t>이동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1-4 </a:t>
                      </a:r>
                      <a:r>
                        <a:rPr lang="ko-KR" altLang="en-US" sz="800" dirty="0"/>
                        <a:t>로그인 버튼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비로그인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로그인</a:t>
                      </a:r>
                      <a:r>
                        <a:rPr lang="en-US" altLang="ko-KR" sz="800" dirty="0"/>
                        <a:t>(/</a:t>
                      </a:r>
                      <a:r>
                        <a:rPr lang="en" altLang="ko-KR" sz="800" dirty="0"/>
                        <a:t>login) </a:t>
                      </a:r>
                      <a:r>
                        <a:rPr lang="ko-KR" altLang="en-US" sz="800" dirty="0"/>
                        <a:t>이동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로그인 상태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 err="1"/>
                        <a:t>마이메뉴</a:t>
                      </a:r>
                      <a:r>
                        <a:rPr lang="ko-KR" altLang="en-US" sz="800" dirty="0"/>
                        <a:t> 드롭다운 표시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상단 프로모션 영역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주요 배너를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열로 노출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2-1 </a:t>
                      </a:r>
                      <a:r>
                        <a:rPr lang="ko-KR" altLang="en-US" sz="800" dirty="0"/>
                        <a:t>배너</a:t>
                      </a:r>
                      <a:r>
                        <a:rPr lang="en-US" altLang="ko-KR" sz="800" dirty="0"/>
                        <a:t>1 </a:t>
                      </a:r>
                      <a:r>
                        <a:rPr lang="ko-KR" altLang="en-US" sz="800" dirty="0"/>
                        <a:t>카드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클릭 시 연결된 캠페인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프로모션 상세로 이동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2-2 </a:t>
                      </a:r>
                      <a:r>
                        <a:rPr lang="ko-KR" altLang="en-US" sz="800" dirty="0"/>
                        <a:t>배너</a:t>
                      </a:r>
                      <a:r>
                        <a:rPr lang="en-US" altLang="ko-KR" sz="800" dirty="0"/>
                        <a:t>2 </a:t>
                      </a:r>
                      <a:r>
                        <a:rPr lang="ko-KR" altLang="en-US" sz="800" dirty="0"/>
                        <a:t>카드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클릭 시 연결된 캠페인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프로모션 상세로 이동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우측 사이드바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카테고리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캠페인 분류 필터 패널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3-1 </a:t>
                      </a:r>
                      <a:r>
                        <a:rPr lang="ko-KR" altLang="en-US" sz="800" dirty="0"/>
                        <a:t>카테고리 리스트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항목 선택 시 메인 목록을 해당 카테고리로 필터링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1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우측 사이드바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단체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기부 단체 바로가기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추천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4-1 </a:t>
                      </a:r>
                      <a:r>
                        <a:rPr lang="ko-KR" altLang="en-US" sz="800" dirty="0"/>
                        <a:t>단체 항목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클릭 시 단체 상세</a:t>
                      </a:r>
                      <a:r>
                        <a:rPr lang="en-US" altLang="ko-KR" sz="800" dirty="0"/>
                        <a:t>(/</a:t>
                      </a:r>
                      <a:r>
                        <a:rPr lang="en" altLang="ko-KR" sz="800" dirty="0"/>
                        <a:t>org/:id)</a:t>
                      </a:r>
                      <a:r>
                        <a:rPr lang="ko-KR" altLang="en-US" sz="800" dirty="0"/>
                        <a:t>로 이동 및 해당 단체 캠페인 목록 표시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33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메인 캠페인 </a:t>
                      </a:r>
                      <a:r>
                        <a:rPr lang="ko-KR" altLang="en-US" sz="800" dirty="0" err="1"/>
                        <a:t>캐러셀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대표 캠페인을 슬라이드로 노출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5-1 </a:t>
                      </a:r>
                      <a:r>
                        <a:rPr lang="ko-KR" altLang="en-US" sz="800" dirty="0"/>
                        <a:t>이전 화살표</a:t>
                      </a:r>
                      <a:r>
                        <a:rPr lang="en-US" altLang="ko-KR" sz="800" dirty="0"/>
                        <a:t>(◀) — </a:t>
                      </a:r>
                      <a:r>
                        <a:rPr lang="ko-KR" altLang="en-US" sz="800" dirty="0"/>
                        <a:t>이전 슬라이드로 이동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5-2 </a:t>
                      </a:r>
                      <a:r>
                        <a:rPr lang="ko-KR" altLang="en-US" sz="800" dirty="0"/>
                        <a:t>다음 화살표</a:t>
                      </a:r>
                      <a:r>
                        <a:rPr lang="en-US" altLang="ko-KR" sz="800" dirty="0"/>
                        <a:t>(▶) — </a:t>
                      </a:r>
                      <a:r>
                        <a:rPr lang="ko-KR" altLang="en-US" sz="800" dirty="0"/>
                        <a:t>다음 슬라이드로 이동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5-3 </a:t>
                      </a:r>
                      <a:r>
                        <a:rPr lang="ko-KR" altLang="en-US" sz="800" dirty="0"/>
                        <a:t>슬라이드 카드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썸네일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제목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진행률</a:t>
                      </a:r>
                      <a:r>
                        <a:rPr lang="en-US" altLang="ko-KR" sz="800" dirty="0"/>
                        <a:t>; </a:t>
                      </a:r>
                      <a:r>
                        <a:rPr lang="ko-KR" altLang="en-US" sz="800" dirty="0"/>
                        <a:t>클릭 시 캠페인 상세</a:t>
                      </a:r>
                      <a:r>
                        <a:rPr lang="en-US" altLang="ko-KR" sz="800" dirty="0"/>
                        <a:t>(/</a:t>
                      </a:r>
                      <a:r>
                        <a:rPr lang="en" altLang="ko-KR" sz="800" dirty="0"/>
                        <a:t>campaign/:id) </a:t>
                      </a:r>
                      <a:r>
                        <a:rPr lang="ko-KR" altLang="en-US" sz="800" dirty="0"/>
                        <a:t>이동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5-4 </a:t>
                      </a:r>
                      <a:r>
                        <a:rPr lang="ko-KR" altLang="en-US" sz="800" dirty="0"/>
                        <a:t>자동 순환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옵션</a:t>
                      </a:r>
                      <a:r>
                        <a:rPr lang="en-US" altLang="ko-KR" sz="800" dirty="0"/>
                        <a:t>) — </a:t>
                      </a:r>
                      <a:r>
                        <a:rPr lang="ko-KR" altLang="en-US" sz="800" dirty="0"/>
                        <a:t>일정 시간마다 자동 슬라이드</a:t>
                      </a:r>
                      <a:r>
                        <a:rPr lang="en-US" altLang="ko-KR" sz="800" dirty="0"/>
                        <a:t>; </a:t>
                      </a:r>
                      <a:r>
                        <a:rPr lang="ko-KR" altLang="en-US" sz="800" dirty="0" err="1"/>
                        <a:t>호버</a:t>
                      </a:r>
                      <a:r>
                        <a:rPr lang="ko-KR" altLang="en-US" sz="800" dirty="0"/>
                        <a:t> 시 정지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940440"/>
                  </a:ext>
                </a:extLst>
              </a:tr>
              <a:tr h="703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우측 사이드바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공지사항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플랫폼 공지 영역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6-1 </a:t>
                      </a:r>
                      <a:r>
                        <a:rPr lang="ko-KR" altLang="en-US" sz="800" dirty="0"/>
                        <a:t>공지 목록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요약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항목 클릭 시 공지 상세</a:t>
                      </a:r>
                      <a:r>
                        <a:rPr lang="en-US" altLang="ko-KR" sz="800" dirty="0"/>
                        <a:t>(/</a:t>
                      </a:r>
                      <a:r>
                        <a:rPr lang="en" altLang="ko-KR" sz="800" dirty="0"/>
                        <a:t>notice/:id) </a:t>
                      </a:r>
                      <a:r>
                        <a:rPr lang="ko-KR" altLang="en-US" sz="800" dirty="0"/>
                        <a:t>또는 공지 리스트</a:t>
                      </a:r>
                      <a:r>
                        <a:rPr lang="en-US" altLang="ko-KR" sz="800" dirty="0"/>
                        <a:t>(/</a:t>
                      </a:r>
                      <a:r>
                        <a:rPr lang="en" altLang="ko-KR" sz="800" dirty="0"/>
                        <a:t>notice) </a:t>
                      </a:r>
                      <a:r>
                        <a:rPr lang="ko-KR" altLang="en-US" sz="800" dirty="0"/>
                        <a:t>이동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31379"/>
                  </a:ext>
                </a:extLst>
              </a:tr>
              <a:tr h="12139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하단 배너 리스트 섹션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다수의 배너 카드 그리드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7-1 </a:t>
                      </a:r>
                      <a:r>
                        <a:rPr lang="ko-KR" altLang="en-US" sz="800" dirty="0"/>
                        <a:t>배너 카드 </a:t>
                      </a:r>
                      <a:r>
                        <a:rPr lang="en-US" altLang="ko-KR" sz="800" dirty="0"/>
                        <a:t>#1 — </a:t>
                      </a:r>
                      <a:r>
                        <a:rPr lang="ko-KR" altLang="en-US" sz="800" dirty="0"/>
                        <a:t>클릭 시 연결된 캠페인으로 이동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7-2 </a:t>
                      </a:r>
                      <a:r>
                        <a:rPr lang="ko-KR" altLang="en-US" sz="800" dirty="0"/>
                        <a:t>배너 카드 </a:t>
                      </a:r>
                      <a:r>
                        <a:rPr lang="en-US" altLang="ko-KR" sz="800" dirty="0"/>
                        <a:t>#2 — </a:t>
                      </a:r>
                      <a:r>
                        <a:rPr lang="ko-KR" altLang="en-US" sz="800" dirty="0"/>
                        <a:t>클릭 시 연결된 캠페인으로 이동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7-3 </a:t>
                      </a:r>
                      <a:r>
                        <a:rPr lang="ko-KR" altLang="en-US" sz="800" dirty="0"/>
                        <a:t>배너 카드 </a:t>
                      </a:r>
                      <a:r>
                        <a:rPr lang="en-US" altLang="ko-KR" sz="800" dirty="0"/>
                        <a:t>#3 — </a:t>
                      </a:r>
                      <a:r>
                        <a:rPr lang="ko-KR" altLang="en-US" sz="800" dirty="0"/>
                        <a:t>클릭 시 연결된 캠페인으로 이동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5802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18056" y="5053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메인 페이지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18056" y="279246"/>
            <a:ext cx="240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/>
              <a:t>/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B29C9-29E2-4C21-3D09-92034844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55" y="866909"/>
            <a:ext cx="3708412" cy="5304365"/>
          </a:xfrm>
          <a:prstGeom prst="rect">
            <a:avLst/>
          </a:prstGeom>
        </p:spPr>
      </p:pic>
      <p:sp>
        <p:nvSpPr>
          <p:cNvPr id="6" name="Oval 611">
            <a:extLst>
              <a:ext uri="{FF2B5EF4-FFF2-40B4-BE49-F238E27FC236}">
                <a16:creationId xmlns:a16="http://schemas.microsoft.com/office/drawing/2014/main" id="{CCF38EAD-5C0E-3A78-9438-74564816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856" y="5209862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812DD4-640B-8A42-AFE1-23299F98169E}"/>
              </a:ext>
            </a:extLst>
          </p:cNvPr>
          <p:cNvSpPr/>
          <p:nvPr/>
        </p:nvSpPr>
        <p:spPr>
          <a:xfrm>
            <a:off x="1266899" y="1041692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95184A-6771-1518-F507-72DE54253074}"/>
              </a:ext>
            </a:extLst>
          </p:cNvPr>
          <p:cNvSpPr/>
          <p:nvPr/>
        </p:nvSpPr>
        <p:spPr>
          <a:xfrm>
            <a:off x="1372491" y="1628800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48D523-5404-D00A-D74A-155A00D434C4}"/>
              </a:ext>
            </a:extLst>
          </p:cNvPr>
          <p:cNvSpPr/>
          <p:nvPr/>
        </p:nvSpPr>
        <p:spPr>
          <a:xfrm>
            <a:off x="3836263" y="1620250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45A431-4AE2-6881-56E2-24939D71E0DD}"/>
              </a:ext>
            </a:extLst>
          </p:cNvPr>
          <p:cNvSpPr/>
          <p:nvPr/>
        </p:nvSpPr>
        <p:spPr>
          <a:xfrm>
            <a:off x="3845303" y="2204864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D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9EC6FF-D7A2-F0B9-32E2-A6DCBC2E892A}"/>
              </a:ext>
            </a:extLst>
          </p:cNvPr>
          <p:cNvSpPr/>
          <p:nvPr/>
        </p:nvSpPr>
        <p:spPr>
          <a:xfrm>
            <a:off x="1265334" y="2923832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E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8E71AC-5447-20BA-9FD7-72B8A8EF6128}"/>
              </a:ext>
            </a:extLst>
          </p:cNvPr>
          <p:cNvSpPr/>
          <p:nvPr/>
        </p:nvSpPr>
        <p:spPr>
          <a:xfrm>
            <a:off x="3836263" y="2923832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F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AA2568-FB79-E861-88A6-82973E879B9A}"/>
              </a:ext>
            </a:extLst>
          </p:cNvPr>
          <p:cNvSpPr/>
          <p:nvPr/>
        </p:nvSpPr>
        <p:spPr>
          <a:xfrm>
            <a:off x="1285804" y="4147426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G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E4DEB81A-E4DC-5304-43A5-50286CCA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225" y="360557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F790AE37-0AF5-619A-4D62-11CA8BC8E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916" y="5209862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52E086C0-4CF9-F97B-526D-B7AB78D9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403" y="134076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EF592658-ADFE-660C-BEDA-F18E2875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790" y="397075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EF84F154-F6AA-BBAD-A7C2-4EA160A1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027" y="260090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054D7C70-A9F9-AE1F-03B4-CB3684588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762" y="204698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31C21893-F090-0FAB-1B20-3CD7E8CBE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762" y="266466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0B6CB5B9-B92F-360D-8BAE-094A654F8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30" y="360627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2B8D7D72-A015-A1DE-95CA-4612FD91E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386" y="5209862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6" name="Oval 611">
            <a:extLst>
              <a:ext uri="{FF2B5EF4-FFF2-40B4-BE49-F238E27FC236}">
                <a16:creationId xmlns:a16="http://schemas.microsoft.com/office/drawing/2014/main" id="{9263BE07-7164-EB7E-3BD3-D8A571711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319" y="398133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29" name="Oval 611">
            <a:extLst>
              <a:ext uri="{FF2B5EF4-FFF2-40B4-BE49-F238E27FC236}">
                <a16:creationId xmlns:a16="http://schemas.microsoft.com/office/drawing/2014/main" id="{F8E8CE39-CDDA-0CBD-5F7F-391472D85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4999" y="397784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3202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/>
          <p:cNvSpPr txBox="1"/>
          <p:nvPr/>
        </p:nvSpPr>
        <p:spPr>
          <a:xfrm>
            <a:off x="1214298" y="296756"/>
            <a:ext cx="523147" cy="21120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US" altLang="ko-KR" sz="900" dirty="0"/>
              <a:t>U-002-1</a:t>
            </a:r>
            <a:endParaRPr lang="ko-KR" altLang="en-US" sz="900" dirty="0"/>
          </a:p>
        </p:txBody>
      </p:sp>
      <p:sp>
        <p:nvSpPr>
          <p:cNvPr id="51" name="TextBox 187"/>
          <p:cNvSpPr txBox="1">
            <a:spLocks noChangeArrowheads="1"/>
          </p:cNvSpPr>
          <p:nvPr/>
        </p:nvSpPr>
        <p:spPr bwMode="auto">
          <a:xfrm>
            <a:off x="157163" y="620688"/>
            <a:ext cx="10797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000" dirty="0">
                <a:solidFill>
                  <a:srgbClr val="000000"/>
                </a:solidFill>
              </a:rPr>
              <a:t>로그인 페이지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75879"/>
              </p:ext>
            </p:extLst>
          </p:nvPr>
        </p:nvGraphicFramePr>
        <p:xfrm>
          <a:off x="6033120" y="513663"/>
          <a:ext cx="3793273" cy="5660931"/>
        </p:xfrm>
        <a:graphic>
          <a:graphicData uri="http://schemas.openxmlformats.org/drawingml/2006/table">
            <a:tbl>
              <a:tblPr/>
              <a:tblGrid>
                <a:gridCol w="58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이전 버튼</a:t>
                      </a:r>
                      <a:r>
                        <a:rPr lang="en-US" altLang="ko-KR" sz="800" dirty="0"/>
                        <a:t>(← </a:t>
                      </a:r>
                      <a:r>
                        <a:rPr lang="ko-KR" altLang="en-US" sz="800" dirty="0"/>
                        <a:t>이전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1-1: </a:t>
                      </a:r>
                      <a:r>
                        <a:rPr lang="ko-KR" altLang="en-US" sz="800" dirty="0" err="1"/>
                        <a:t>좌상단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뒤로가기</a:t>
                      </a:r>
                      <a:r>
                        <a:rPr lang="ko-KR" altLang="en-US" sz="800" dirty="0"/>
                        <a:t> 아이콘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텍스트 버튼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1-2: </a:t>
                      </a:r>
                      <a:r>
                        <a:rPr lang="ko-KR" altLang="en-US" sz="800" dirty="0"/>
                        <a:t>클릭 시 직전 화면으로 이동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라우터 </a:t>
                      </a:r>
                      <a:r>
                        <a:rPr lang="en" altLang="ko-KR" sz="800" dirty="0"/>
                        <a:t>back, </a:t>
                      </a:r>
                      <a:r>
                        <a:rPr lang="ko-KR" altLang="en-US" sz="800" dirty="0"/>
                        <a:t>히스토리 없으면 홈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0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이메일 입력 영역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3-1: </a:t>
                      </a:r>
                      <a:r>
                        <a:rPr lang="ko-KR" altLang="en-US" sz="800" dirty="0"/>
                        <a:t>라벨 “이메일 주소 *”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필수 표시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3-2: </a:t>
                      </a:r>
                      <a:r>
                        <a:rPr lang="ko-KR" altLang="en-US" sz="800" dirty="0"/>
                        <a:t>입력 필드</a:t>
                      </a:r>
                      <a:r>
                        <a:rPr lang="en-US" altLang="ko-KR" sz="800" dirty="0"/>
                        <a:t>(</a:t>
                      </a:r>
                      <a:r>
                        <a:rPr lang="en" altLang="ko-KR" sz="800" dirty="0"/>
                        <a:t>type=email, autocomplete="email", </a:t>
                      </a:r>
                      <a:r>
                        <a:rPr lang="ko-KR" altLang="en-US" sz="800" dirty="0"/>
                        <a:t>형식 검증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비밀번호 입력 영역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4-1: </a:t>
                      </a:r>
                      <a:r>
                        <a:rPr lang="ko-KR" altLang="en-US" sz="800" dirty="0"/>
                        <a:t>라벨 “비밀번호 *”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필수 표시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4-2: </a:t>
                      </a:r>
                      <a:r>
                        <a:rPr lang="ko-KR" altLang="en-US" sz="800" dirty="0"/>
                        <a:t>입력 필드</a:t>
                      </a:r>
                      <a:r>
                        <a:rPr lang="en-US" altLang="ko-KR" sz="800" dirty="0"/>
                        <a:t>(</a:t>
                      </a:r>
                      <a:r>
                        <a:rPr lang="en" altLang="ko-KR" sz="800" dirty="0"/>
                        <a:t>type=password, autocomplete="current-password", </a:t>
                      </a:r>
                      <a:r>
                        <a:rPr lang="ko-KR" altLang="en-US" sz="800" dirty="0" err="1"/>
                        <a:t>마스킹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로그인 버튼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5-1: </a:t>
                      </a:r>
                      <a:r>
                        <a:rPr lang="ko-KR" altLang="en-US" sz="800" dirty="0"/>
                        <a:t>폼 유효 시 활성화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클릭</a:t>
                      </a:r>
                      <a:r>
                        <a:rPr lang="en-US" altLang="ko-KR" sz="800" dirty="0"/>
                        <a:t>/</a:t>
                      </a:r>
                      <a:r>
                        <a:rPr lang="en" altLang="ko-KR" sz="800" dirty="0"/>
                        <a:t>Enter</a:t>
                      </a:r>
                      <a:r>
                        <a:rPr lang="ko-KR" altLang="en-US" sz="800" dirty="0"/>
                        <a:t>로 제출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5-2: </a:t>
                      </a:r>
                      <a:r>
                        <a:rPr lang="ko-KR" altLang="en-US" sz="800" dirty="0"/>
                        <a:t>제출 중 로딩 상태 표시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중복 클릭 방지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이메일로 가입하기 버튼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6-1: </a:t>
                      </a:r>
                      <a:r>
                        <a:rPr lang="ko-KR" altLang="en-US" sz="800" dirty="0"/>
                        <a:t>클릭 시 이메일 회원가입 페이지로 이동</a:t>
                      </a:r>
                      <a:r>
                        <a:rPr lang="en-US" altLang="ko-KR" sz="800" dirty="0"/>
                        <a:t>(/</a:t>
                      </a:r>
                      <a:r>
                        <a:rPr lang="en" altLang="ko-KR" sz="800" dirty="0"/>
                        <a:t>signup-email)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940440"/>
                  </a:ext>
                </a:extLst>
              </a:tr>
              <a:tr h="703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31379"/>
                  </a:ext>
                </a:extLst>
              </a:tr>
              <a:tr h="12139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5802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18056" y="5053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로그인 페이지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18056" y="279246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/>
              <a:t>/login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2F9EB-70F5-E551-1D8F-552661E8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2" y="1268760"/>
            <a:ext cx="5417519" cy="398178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D195C0-40CF-C2C3-CCAF-7CAF0C6BA47E}"/>
              </a:ext>
            </a:extLst>
          </p:cNvPr>
          <p:cNvSpPr/>
          <p:nvPr/>
        </p:nvSpPr>
        <p:spPr>
          <a:xfrm>
            <a:off x="1789179" y="1872833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FEC063-97CC-A7B8-78D9-E64BF22872C4}"/>
              </a:ext>
            </a:extLst>
          </p:cNvPr>
          <p:cNvSpPr/>
          <p:nvPr/>
        </p:nvSpPr>
        <p:spPr>
          <a:xfrm>
            <a:off x="1761667" y="2677063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0425CE-55B2-2111-B477-75E41580F539}"/>
              </a:ext>
            </a:extLst>
          </p:cNvPr>
          <p:cNvSpPr/>
          <p:nvPr/>
        </p:nvSpPr>
        <p:spPr>
          <a:xfrm>
            <a:off x="1762044" y="3286124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C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27054C-D4C4-8E0B-5548-BE2AAD01591E}"/>
              </a:ext>
            </a:extLst>
          </p:cNvPr>
          <p:cNvSpPr/>
          <p:nvPr/>
        </p:nvSpPr>
        <p:spPr>
          <a:xfrm>
            <a:off x="1749042" y="3809591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D3A61B-CB67-6627-FC2D-5E8A351BA366}"/>
              </a:ext>
            </a:extLst>
          </p:cNvPr>
          <p:cNvSpPr/>
          <p:nvPr/>
        </p:nvSpPr>
        <p:spPr>
          <a:xfrm>
            <a:off x="1760182" y="4189801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E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941F1084-6FBA-CBC3-23D7-485262AD6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068" y="2054927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48FEB00C-1B86-9E00-AA7F-60C609919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748" y="2054927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A7749F62-C5D2-07CC-0A8D-D05A5B113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474" y="3138797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5B44C0F8-9F58-D040-E01D-2A5A02096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154" y="3138797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6DC567DE-22BC-2D83-3CBA-907C20FA5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710" y="361287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B156D6FC-9089-FF47-973B-DAC4A8254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390" y="361287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C90D96C3-2040-3D8B-3DC7-B3F882C62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558" y="408696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3FB01654-C2BC-1B46-41A1-7C7D50200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238" y="408696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61417B5E-1E40-E45E-F29F-315BB607B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238" y="444591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079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/>
          <p:cNvSpPr txBox="1"/>
          <p:nvPr/>
        </p:nvSpPr>
        <p:spPr>
          <a:xfrm>
            <a:off x="1214298" y="296756"/>
            <a:ext cx="523147" cy="21120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US" altLang="ko-KR" sz="900" dirty="0"/>
              <a:t>U-002-2</a:t>
            </a:r>
          </a:p>
        </p:txBody>
      </p:sp>
      <p:sp>
        <p:nvSpPr>
          <p:cNvPr id="51" name="TextBox 187"/>
          <p:cNvSpPr txBox="1">
            <a:spLocks noChangeArrowheads="1"/>
          </p:cNvSpPr>
          <p:nvPr/>
        </p:nvSpPr>
        <p:spPr bwMode="auto">
          <a:xfrm>
            <a:off x="157163" y="620688"/>
            <a:ext cx="10797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000" dirty="0">
                <a:solidFill>
                  <a:srgbClr val="000000"/>
                </a:solidFill>
              </a:rPr>
              <a:t>로그인 페이지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87169"/>
              </p:ext>
            </p:extLst>
          </p:nvPr>
        </p:nvGraphicFramePr>
        <p:xfrm>
          <a:off x="6108872" y="546042"/>
          <a:ext cx="3717522" cy="5727274"/>
        </p:xfrm>
        <a:graphic>
          <a:graphicData uri="http://schemas.openxmlformats.org/drawingml/2006/table">
            <a:tbl>
              <a:tblPr/>
              <a:tblGrid>
                <a:gridCol w="57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이전 버튼</a:t>
                      </a:r>
                      <a:r>
                        <a:rPr lang="en-US" altLang="ko-KR" sz="800" dirty="0"/>
                        <a:t>(← </a:t>
                      </a:r>
                      <a:r>
                        <a:rPr lang="ko-KR" altLang="en-US" sz="800" dirty="0"/>
                        <a:t>이전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1-1: </a:t>
                      </a:r>
                      <a:r>
                        <a:rPr lang="ko-KR" altLang="en-US" sz="800" dirty="0" err="1"/>
                        <a:t>좌상단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뒤로가기</a:t>
                      </a:r>
                      <a:r>
                        <a:rPr lang="ko-KR" altLang="en-US" sz="800" dirty="0"/>
                        <a:t> 아이콘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텍스트 버튼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1-2: </a:t>
                      </a:r>
                      <a:r>
                        <a:rPr lang="ko-KR" altLang="en-US" sz="800" dirty="0"/>
                        <a:t>클릭 시 직전 화면으로 이동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라우터 </a:t>
                      </a:r>
                      <a:r>
                        <a:rPr lang="en" altLang="ko-KR" sz="800" dirty="0"/>
                        <a:t>back, </a:t>
                      </a:r>
                      <a:r>
                        <a:rPr lang="ko-KR" altLang="en-US" sz="800" dirty="0"/>
                        <a:t>히스토리 없으면 홈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0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동의 체크 영역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체크박스 그룹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2-1: </a:t>
                      </a:r>
                      <a:r>
                        <a:rPr lang="ko-KR" altLang="en-US" sz="800" dirty="0"/>
                        <a:t>모두 동의합니다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마스터 체크</a:t>
                      </a:r>
                      <a:r>
                        <a:rPr lang="en-US" altLang="ko-KR" sz="800" dirty="0"/>
                        <a:t>) — </a:t>
                      </a:r>
                      <a:r>
                        <a:rPr lang="ko-KR" altLang="en-US" sz="800" dirty="0"/>
                        <a:t>클릭 시 하위 항목 일괄 선택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해제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하위 중 일부 해제 시 </a:t>
                      </a:r>
                      <a:r>
                        <a:rPr lang="ko-KR" altLang="en-US" sz="800" dirty="0" err="1"/>
                        <a:t>반선</a:t>
                      </a:r>
                      <a:r>
                        <a:rPr lang="ko-KR" altLang="en-US" sz="800" dirty="0"/>
                        <a:t> 상태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2-2: </a:t>
                      </a:r>
                      <a:r>
                        <a:rPr lang="ko-KR" altLang="en-US" sz="800" dirty="0"/>
                        <a:t>서비스 이용 약관 동의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필수</a:t>
                      </a:r>
                      <a:r>
                        <a:rPr lang="en-US" altLang="ko-KR" sz="800" dirty="0"/>
                        <a:t>) — </a:t>
                      </a:r>
                      <a:r>
                        <a:rPr lang="ko-KR" altLang="en-US" sz="800" dirty="0"/>
                        <a:t>체크해야 다음 단계 진행 가능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라벨 클릭 시 약관 상세 보기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2-3: </a:t>
                      </a:r>
                      <a:r>
                        <a:rPr lang="ko-KR" altLang="en-US" sz="800" dirty="0"/>
                        <a:t>마케팅 정보 수신 동의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) — </a:t>
                      </a:r>
                      <a:r>
                        <a:rPr lang="ko-KR" altLang="en-US" sz="800" dirty="0"/>
                        <a:t>이메일</a:t>
                      </a:r>
                      <a:r>
                        <a:rPr lang="en-US" altLang="ko-KR" sz="800" dirty="0"/>
                        <a:t>/</a:t>
                      </a:r>
                      <a:r>
                        <a:rPr lang="en" altLang="ko-KR" sz="800" dirty="0"/>
                        <a:t>SMS </a:t>
                      </a:r>
                      <a:r>
                        <a:rPr lang="ko-KR" altLang="en-US" sz="800" dirty="0"/>
                        <a:t>등 프로모션 수신 동의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미체크여도</a:t>
                      </a:r>
                      <a:r>
                        <a:rPr lang="ko-KR" altLang="en-US" sz="800" dirty="0"/>
                        <a:t> 가입 가능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다음 버튼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3-1: </a:t>
                      </a:r>
                      <a:r>
                        <a:rPr lang="ko-KR" altLang="en-US" sz="800" dirty="0"/>
                        <a:t>활성화 조건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필수</a:t>
                      </a:r>
                      <a:r>
                        <a:rPr lang="en-US" altLang="ko-KR" sz="800" dirty="0"/>
                        <a:t>(3-2) </a:t>
                      </a:r>
                      <a:r>
                        <a:rPr lang="ko-KR" altLang="en-US" sz="800" dirty="0"/>
                        <a:t>체크 시 활성화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미체크</a:t>
                      </a:r>
                      <a:r>
                        <a:rPr lang="ko-KR" altLang="en-US" sz="800" dirty="0"/>
                        <a:t> 시 비활성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3-2: </a:t>
                      </a:r>
                      <a:r>
                        <a:rPr lang="ko-KR" altLang="en-US" sz="800" dirty="0"/>
                        <a:t>클릭 시 가입 정보 입력 단계로 이동</a:t>
                      </a:r>
                      <a:r>
                        <a:rPr lang="en-US" altLang="ko-KR" sz="800" dirty="0"/>
                        <a:t>(/</a:t>
                      </a:r>
                      <a:r>
                        <a:rPr lang="en" altLang="ko-KR" sz="800" dirty="0"/>
                        <a:t>signup-email </a:t>
                      </a:r>
                      <a:r>
                        <a:rPr lang="ko-KR" altLang="en-US" sz="800" dirty="0"/>
                        <a:t>또는 다음 스텝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3-3: </a:t>
                      </a:r>
                      <a:r>
                        <a:rPr lang="ko-KR" altLang="en-US" sz="800" dirty="0"/>
                        <a:t>제출 중 로딩 상태로 중복 클릭 방지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이메일 입력 영역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4-1: </a:t>
                      </a:r>
                      <a:r>
                        <a:rPr lang="ko-KR" altLang="en-US" sz="800" dirty="0"/>
                        <a:t>라벨 “이메일 주소 *”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필수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4-2: </a:t>
                      </a:r>
                      <a:r>
                        <a:rPr lang="ko-KR" altLang="en-US" sz="800" dirty="0"/>
                        <a:t>입력 필드</a:t>
                      </a:r>
                      <a:r>
                        <a:rPr lang="en-US" altLang="ko-KR" sz="800" dirty="0"/>
                        <a:t>(</a:t>
                      </a:r>
                      <a:r>
                        <a:rPr lang="en" altLang="ko-KR" sz="800" dirty="0"/>
                        <a:t>type=email, autocomplete="email")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" altLang="ko-KR" sz="800" dirty="0"/>
                        <a:t>4-3: </a:t>
                      </a:r>
                      <a:r>
                        <a:rPr lang="ko-KR" altLang="en-US" sz="800" dirty="0"/>
                        <a:t>검증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형식 확인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중복 가입 여부 서버 검증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디바운스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endParaRPr lang="en-US" altLang="ko-KR" sz="800" dirty="0"/>
                    </a:p>
                    <a:p>
                      <a:r>
                        <a:rPr lang="ko-KR" altLang="en-US" sz="800" dirty="0"/>
                        <a:t>비밀번호 입력 영역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4-4: </a:t>
                      </a:r>
                      <a:r>
                        <a:rPr lang="ko-KR" altLang="en-US" sz="800" dirty="0"/>
                        <a:t>라벨 “비밀번호 *”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필수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4-5: </a:t>
                      </a:r>
                      <a:r>
                        <a:rPr lang="ko-KR" altLang="en-US" sz="800" dirty="0"/>
                        <a:t>입력 필드</a:t>
                      </a:r>
                      <a:r>
                        <a:rPr lang="en-US" altLang="ko-KR" sz="800" dirty="0"/>
                        <a:t>(</a:t>
                      </a:r>
                      <a:r>
                        <a:rPr lang="en" altLang="ko-KR" sz="800" dirty="0"/>
                        <a:t>type=password, autocomplete="new-password")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" altLang="ko-KR" sz="800" dirty="0"/>
                        <a:t>4-6: </a:t>
                      </a:r>
                      <a:r>
                        <a:rPr lang="ko-KR" altLang="en-US" sz="800" dirty="0"/>
                        <a:t>규칙 안내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8–64</a:t>
                      </a:r>
                      <a:r>
                        <a:rPr lang="ko-KR" altLang="en-US" sz="800" dirty="0"/>
                        <a:t>자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소문자</a:t>
                      </a:r>
                      <a:r>
                        <a:rPr lang="en-US" altLang="ko-KR" sz="800" dirty="0"/>
                        <a:t>·</a:t>
                      </a:r>
                      <a:r>
                        <a:rPr lang="ko-KR" altLang="en-US" sz="800" dirty="0"/>
                        <a:t>숫자 포함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서비스 정책에 맞춤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  <a:p>
                      <a:r>
                        <a:rPr lang="ko-KR" altLang="en-US" sz="800" dirty="0"/>
                        <a:t>비밀번호 확인 입력 영역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4-7: </a:t>
                      </a:r>
                      <a:r>
                        <a:rPr lang="ko-KR" altLang="en-US" sz="800" dirty="0"/>
                        <a:t>라벨 “비밀번호 확인 *”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필수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4-8: </a:t>
                      </a:r>
                      <a:r>
                        <a:rPr lang="ko-KR" altLang="en-US" sz="800" dirty="0"/>
                        <a:t>입력 필드</a:t>
                      </a:r>
                      <a:r>
                        <a:rPr lang="en-US" altLang="ko-KR" sz="800" dirty="0"/>
                        <a:t>(</a:t>
                      </a:r>
                      <a:r>
                        <a:rPr lang="en" altLang="ko-KR" sz="800" dirty="0"/>
                        <a:t>type=password)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" altLang="ko-KR" sz="800" dirty="0"/>
                        <a:t>4-9: </a:t>
                      </a:r>
                      <a:r>
                        <a:rPr lang="ko-KR" altLang="en-US" sz="800" dirty="0"/>
                        <a:t>검증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실시간 일치 여부 표시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불일치 시 인라인 오류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다음 버튼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6-1: </a:t>
                      </a:r>
                      <a:r>
                        <a:rPr lang="ko-KR" altLang="en-US" sz="800" dirty="0"/>
                        <a:t>활성화 조건 </a:t>
                      </a:r>
                      <a:r>
                        <a:rPr lang="en-US" altLang="ko-KR" sz="800" dirty="0"/>
                        <a:t>— 3~5 </a:t>
                      </a:r>
                      <a:r>
                        <a:rPr lang="ko-KR" altLang="en-US" sz="800" dirty="0"/>
                        <a:t>항목 유효성 통과 시 활성화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6-2: </a:t>
                      </a:r>
                      <a:r>
                        <a:rPr lang="ko-KR" altLang="en-US" sz="800" dirty="0"/>
                        <a:t>클릭 시 다음 단계로 이동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이메일 인증 코드 입력 또는 프로필 입력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6-3: </a:t>
                      </a:r>
                      <a:r>
                        <a:rPr lang="ko-KR" altLang="en-US" sz="800" dirty="0"/>
                        <a:t>제출 중 로딩 상태로 중복 클릭 방지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94044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18056" y="505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회원가입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18056" y="279246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/>
              <a:t>/signup/*</a:t>
            </a:r>
            <a:endParaRPr lang="ko-KR" altLang="en-US" sz="1000" dirty="0"/>
          </a:p>
        </p:txBody>
      </p:sp>
      <p:sp>
        <p:nvSpPr>
          <p:cNvPr id="25" name="TextBox 187">
            <a:extLst>
              <a:ext uri="{FF2B5EF4-FFF2-40B4-BE49-F238E27FC236}">
                <a16:creationId xmlns:a16="http://schemas.microsoft.com/office/drawing/2014/main" id="{EDF09003-69AF-6482-532E-DD4D69494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0" y="831025"/>
            <a:ext cx="23685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 algn="l"/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페이지는 아래와 같이 다단계로 구성됨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481E7F0-0D33-E84A-C151-289A5BDCE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84" y="1105429"/>
            <a:ext cx="2153894" cy="2447226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2AAC8B56-2EB4-BD6B-3977-36F8DBEA7DEF}"/>
              </a:ext>
            </a:extLst>
          </p:cNvPr>
          <p:cNvSpPr/>
          <p:nvPr/>
        </p:nvSpPr>
        <p:spPr>
          <a:xfrm>
            <a:off x="555273" y="1196752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DDBFC16-D080-0FB4-72AA-AE4A662C1060}"/>
              </a:ext>
            </a:extLst>
          </p:cNvPr>
          <p:cNvSpPr/>
          <p:nvPr/>
        </p:nvSpPr>
        <p:spPr>
          <a:xfrm>
            <a:off x="504634" y="1988840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9E078A5-219A-2E60-0242-F68983955AF4}"/>
              </a:ext>
            </a:extLst>
          </p:cNvPr>
          <p:cNvSpPr/>
          <p:nvPr/>
        </p:nvSpPr>
        <p:spPr>
          <a:xfrm>
            <a:off x="504634" y="2973001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C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80AD6FB7-269F-5782-3284-5A7C05EE1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3" y="216841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59" name="Oval 611">
            <a:extLst>
              <a:ext uri="{FF2B5EF4-FFF2-40B4-BE49-F238E27FC236}">
                <a16:creationId xmlns:a16="http://schemas.microsoft.com/office/drawing/2014/main" id="{0295295A-1C89-8784-4530-CE515995A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3" y="249957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776FDAA2-E327-0051-E08F-9EEF54B56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752" y="1111534"/>
            <a:ext cx="2153893" cy="2435015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26F3876E-8B5C-C984-9C6A-91F3952C2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25" y="3609020"/>
            <a:ext cx="2067843" cy="2447226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19EC3E6D-A736-05D8-0EBB-A55CDBF1B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811" y="3609020"/>
            <a:ext cx="2050917" cy="2376264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8EEF2C9-A117-95F7-4588-78CFF9CA08D4}"/>
              </a:ext>
            </a:extLst>
          </p:cNvPr>
          <p:cNvSpPr/>
          <p:nvPr/>
        </p:nvSpPr>
        <p:spPr>
          <a:xfrm>
            <a:off x="3406538" y="1196752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3E2626B-0249-A5F9-5F40-7FBEBCE717A1}"/>
              </a:ext>
            </a:extLst>
          </p:cNvPr>
          <p:cNvSpPr/>
          <p:nvPr/>
        </p:nvSpPr>
        <p:spPr>
          <a:xfrm>
            <a:off x="555273" y="3723821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90C5DA0-4F45-2683-EDE6-DF4740E2BF81}"/>
              </a:ext>
            </a:extLst>
          </p:cNvPr>
          <p:cNvSpPr/>
          <p:nvPr/>
        </p:nvSpPr>
        <p:spPr>
          <a:xfrm>
            <a:off x="3406538" y="3723821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2C57A63B-CBD1-6DE9-9EEE-C21A5DA4F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3" y="282853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51A72786-7C48-EE6C-79CE-9631B9B90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3" y="323335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8F6F6D16-DBA6-AEC9-7315-95FAA4C6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783" y="323368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526AE1F2-4CB9-326F-34A8-D142F3299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160" y="323335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70" name="오른쪽 화살표[R] 69">
            <a:extLst>
              <a:ext uri="{FF2B5EF4-FFF2-40B4-BE49-F238E27FC236}">
                <a16:creationId xmlns:a16="http://schemas.microsoft.com/office/drawing/2014/main" id="{91322BA4-F2A5-977C-5E1B-158B54B317C2}"/>
              </a:ext>
            </a:extLst>
          </p:cNvPr>
          <p:cNvSpPr/>
          <p:nvPr/>
        </p:nvSpPr>
        <p:spPr bwMode="auto">
          <a:xfrm>
            <a:off x="2576736" y="4689028"/>
            <a:ext cx="540060" cy="216247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오른쪽 화살표[R] 70">
            <a:extLst>
              <a:ext uri="{FF2B5EF4-FFF2-40B4-BE49-F238E27FC236}">
                <a16:creationId xmlns:a16="http://schemas.microsoft.com/office/drawing/2014/main" id="{6B47177C-E5A9-1889-3E98-07FC1D8B112E}"/>
              </a:ext>
            </a:extLst>
          </p:cNvPr>
          <p:cNvSpPr/>
          <p:nvPr/>
        </p:nvSpPr>
        <p:spPr bwMode="auto">
          <a:xfrm>
            <a:off x="2576736" y="2270506"/>
            <a:ext cx="540060" cy="216247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오른쪽 화살표[R] 71">
            <a:extLst>
              <a:ext uri="{FF2B5EF4-FFF2-40B4-BE49-F238E27FC236}">
                <a16:creationId xmlns:a16="http://schemas.microsoft.com/office/drawing/2014/main" id="{CFA5CAC9-F0F4-4AC3-60ED-7BEFD883A639}"/>
              </a:ext>
            </a:extLst>
          </p:cNvPr>
          <p:cNvSpPr/>
          <p:nvPr/>
        </p:nvSpPr>
        <p:spPr bwMode="auto">
          <a:xfrm rot="9017885">
            <a:off x="2576736" y="3476454"/>
            <a:ext cx="540060" cy="216247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48337C9-76FD-62DB-6BA3-29C856951777}"/>
              </a:ext>
            </a:extLst>
          </p:cNvPr>
          <p:cNvSpPr/>
          <p:nvPr/>
        </p:nvSpPr>
        <p:spPr>
          <a:xfrm>
            <a:off x="3268786" y="1845964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A7B6112-05D8-D2A1-B5A2-CEEF26C36E78}"/>
              </a:ext>
            </a:extLst>
          </p:cNvPr>
          <p:cNvSpPr/>
          <p:nvPr/>
        </p:nvSpPr>
        <p:spPr>
          <a:xfrm>
            <a:off x="395825" y="4251064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F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83355B-189B-F9F7-B41C-AC88CB2A538E}"/>
              </a:ext>
            </a:extLst>
          </p:cNvPr>
          <p:cNvSpPr/>
          <p:nvPr/>
        </p:nvSpPr>
        <p:spPr>
          <a:xfrm>
            <a:off x="400409" y="4761195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G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5BE1B47-9CC3-1D81-E4F2-81F991D5C7DD}"/>
              </a:ext>
            </a:extLst>
          </p:cNvPr>
          <p:cNvSpPr/>
          <p:nvPr/>
        </p:nvSpPr>
        <p:spPr>
          <a:xfrm>
            <a:off x="502982" y="5107552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H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2347090-AE13-F538-97C5-574554822589}"/>
              </a:ext>
            </a:extLst>
          </p:cNvPr>
          <p:cNvSpPr/>
          <p:nvPr/>
        </p:nvSpPr>
        <p:spPr>
          <a:xfrm>
            <a:off x="3304827" y="4209541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I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30AB67C-E2CC-5188-D012-1CD920D9D57F}"/>
              </a:ext>
            </a:extLst>
          </p:cNvPr>
          <p:cNvSpPr/>
          <p:nvPr/>
        </p:nvSpPr>
        <p:spPr>
          <a:xfrm>
            <a:off x="3411984" y="3044439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E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D779455-AED6-4F4F-9C30-F080514CFC04}"/>
              </a:ext>
            </a:extLst>
          </p:cNvPr>
          <p:cNvSpPr/>
          <p:nvPr/>
        </p:nvSpPr>
        <p:spPr>
          <a:xfrm>
            <a:off x="3304827" y="5334253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J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Oval 611">
            <a:extLst>
              <a:ext uri="{FF2B5EF4-FFF2-40B4-BE49-F238E27FC236}">
                <a16:creationId xmlns:a16="http://schemas.microsoft.com/office/drawing/2014/main" id="{5C405178-A861-C42A-4C8F-4F6A7F08A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866" y="214074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81" name="Oval 611">
            <a:extLst>
              <a:ext uri="{FF2B5EF4-FFF2-40B4-BE49-F238E27FC236}">
                <a16:creationId xmlns:a16="http://schemas.microsoft.com/office/drawing/2014/main" id="{1A2B0B23-FE65-F0C4-638E-8FFB3B20F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886" y="214107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0C8708E4-3C9F-0259-BDC2-47FC6A6DA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263" y="214074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0CECADFA-3EA8-DA6D-F79A-34C8202FD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866" y="253814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48D8CA5D-548D-9213-0065-8711ADE58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886" y="253847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CC9EE197-BE19-A349-A1A5-AD12ECCB4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263" y="253814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B8403C41-4962-9449-DB92-E567B910C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866" y="294711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8C733BFF-7B7A-34E8-52BE-6CCAD5CB3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886" y="294744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0" name="Oval 611">
            <a:extLst>
              <a:ext uri="{FF2B5EF4-FFF2-40B4-BE49-F238E27FC236}">
                <a16:creationId xmlns:a16="http://schemas.microsoft.com/office/drawing/2014/main" id="{774C8CA4-6CC3-FA1E-564B-C7B1B3B66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263" y="294711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1" name="Oval 611">
            <a:extLst>
              <a:ext uri="{FF2B5EF4-FFF2-40B4-BE49-F238E27FC236}">
                <a16:creationId xmlns:a16="http://schemas.microsoft.com/office/drawing/2014/main" id="{3CF6C1C1-3354-547D-A204-8C1A60749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651" y="3305260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2" name="Oval 611">
            <a:extLst>
              <a:ext uri="{FF2B5EF4-FFF2-40B4-BE49-F238E27FC236}">
                <a16:creationId xmlns:a16="http://schemas.microsoft.com/office/drawing/2014/main" id="{046A3145-03AF-CD6D-1FE3-54658C836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671" y="3305587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93" name="Oval 611">
            <a:extLst>
              <a:ext uri="{FF2B5EF4-FFF2-40B4-BE49-F238E27FC236}">
                <a16:creationId xmlns:a16="http://schemas.microsoft.com/office/drawing/2014/main" id="{493B5A52-3118-8933-9754-BB3DCF78B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048" y="3305260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94" name="Oval 611">
            <a:extLst>
              <a:ext uri="{FF2B5EF4-FFF2-40B4-BE49-F238E27FC236}">
                <a16:creationId xmlns:a16="http://schemas.microsoft.com/office/drawing/2014/main" id="{3BCEDCE3-2ED5-E867-D796-46907BCE6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3" y="469954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5" name="Oval 611">
            <a:extLst>
              <a:ext uri="{FF2B5EF4-FFF2-40B4-BE49-F238E27FC236}">
                <a16:creationId xmlns:a16="http://schemas.microsoft.com/office/drawing/2014/main" id="{1726F8C8-0ED1-088E-9916-193DE6678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783" y="469987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96" name="Oval 611">
            <a:extLst>
              <a:ext uri="{FF2B5EF4-FFF2-40B4-BE49-F238E27FC236}">
                <a16:creationId xmlns:a16="http://schemas.microsoft.com/office/drawing/2014/main" id="{588A9F7F-3D88-E3CA-E969-5FCB7A6A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160" y="469954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97" name="Oval 611">
            <a:extLst>
              <a:ext uri="{FF2B5EF4-FFF2-40B4-BE49-F238E27FC236}">
                <a16:creationId xmlns:a16="http://schemas.microsoft.com/office/drawing/2014/main" id="{05BABB7B-ECE9-F6EA-6A68-7A806B6F6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934" y="562776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98" name="Oval 611">
            <a:extLst>
              <a:ext uri="{FF2B5EF4-FFF2-40B4-BE49-F238E27FC236}">
                <a16:creationId xmlns:a16="http://schemas.microsoft.com/office/drawing/2014/main" id="{8D3CFBE0-4C12-D103-8142-C4E2747D6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954" y="562809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99" name="Oval 611">
            <a:extLst>
              <a:ext uri="{FF2B5EF4-FFF2-40B4-BE49-F238E27FC236}">
                <a16:creationId xmlns:a16="http://schemas.microsoft.com/office/drawing/2014/main" id="{4205AC87-2434-3D1D-4A25-1AF60155C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331" y="562776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00" name="Oval 611">
            <a:extLst>
              <a:ext uri="{FF2B5EF4-FFF2-40B4-BE49-F238E27FC236}">
                <a16:creationId xmlns:a16="http://schemas.microsoft.com/office/drawing/2014/main" id="{00831F54-3A21-8E89-81FB-45FFA8ABC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149" y="469954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01" name="Oval 611">
            <a:extLst>
              <a:ext uri="{FF2B5EF4-FFF2-40B4-BE49-F238E27FC236}">
                <a16:creationId xmlns:a16="http://schemas.microsoft.com/office/drawing/2014/main" id="{1741D349-7F3D-2406-EB1B-248A2F453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69" y="469987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02" name="Oval 611">
            <a:extLst>
              <a:ext uri="{FF2B5EF4-FFF2-40B4-BE49-F238E27FC236}">
                <a16:creationId xmlns:a16="http://schemas.microsoft.com/office/drawing/2014/main" id="{16BE2C91-77A6-979C-A38F-9F0AA73BD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546" y="469954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03" name="Oval 611">
            <a:extLst>
              <a:ext uri="{FF2B5EF4-FFF2-40B4-BE49-F238E27FC236}">
                <a16:creationId xmlns:a16="http://schemas.microsoft.com/office/drawing/2014/main" id="{A2523B23-78EB-7AED-77BE-9EF7627D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03" y="537724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04" name="Oval 611">
            <a:extLst>
              <a:ext uri="{FF2B5EF4-FFF2-40B4-BE49-F238E27FC236}">
                <a16:creationId xmlns:a16="http://schemas.microsoft.com/office/drawing/2014/main" id="{14C95D05-540F-9C22-05BE-903433179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623" y="5377570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597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3E7B41-5847-D496-E91F-2935DD853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84" y="1105429"/>
            <a:ext cx="2153894" cy="2447226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1214298" y="296756"/>
            <a:ext cx="523147" cy="21120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US" altLang="ko-KR" sz="900" dirty="0"/>
              <a:t>U-002-2</a:t>
            </a:r>
          </a:p>
        </p:txBody>
      </p:sp>
      <p:sp>
        <p:nvSpPr>
          <p:cNvPr id="51" name="TextBox 187"/>
          <p:cNvSpPr txBox="1">
            <a:spLocks noChangeArrowheads="1"/>
          </p:cNvSpPr>
          <p:nvPr/>
        </p:nvSpPr>
        <p:spPr bwMode="auto">
          <a:xfrm>
            <a:off x="157163" y="620688"/>
            <a:ext cx="10797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000" dirty="0">
                <a:solidFill>
                  <a:srgbClr val="000000"/>
                </a:solidFill>
              </a:rPr>
              <a:t>로그인 페이지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48826"/>
              </p:ext>
            </p:extLst>
          </p:nvPr>
        </p:nvGraphicFramePr>
        <p:xfrm>
          <a:off x="6066894" y="528601"/>
          <a:ext cx="3738196" cy="5747850"/>
        </p:xfrm>
        <a:graphic>
          <a:graphicData uri="http://schemas.openxmlformats.org/drawingml/2006/table">
            <a:tbl>
              <a:tblPr/>
              <a:tblGrid>
                <a:gridCol w="577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7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6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이전 버튼</a:t>
                      </a:r>
                      <a:r>
                        <a:rPr lang="en-US" altLang="ko-KR" sz="800" dirty="0"/>
                        <a:t>(← </a:t>
                      </a:r>
                      <a:r>
                        <a:rPr lang="ko-KR" altLang="en-US" sz="800" dirty="0"/>
                        <a:t>이전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1-1: </a:t>
                      </a:r>
                      <a:r>
                        <a:rPr lang="ko-KR" altLang="en-US" sz="800" dirty="0" err="1"/>
                        <a:t>좌상단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뒤로가기</a:t>
                      </a:r>
                      <a:r>
                        <a:rPr lang="ko-KR" altLang="en-US" sz="800" dirty="0"/>
                        <a:t> 아이콘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텍스트 버튼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1-2: </a:t>
                      </a:r>
                      <a:r>
                        <a:rPr lang="ko-KR" altLang="en-US" sz="800" dirty="0"/>
                        <a:t>클릭 시 직전 화면으로 이동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라우터 </a:t>
                      </a:r>
                      <a:r>
                        <a:rPr lang="en" altLang="ko-KR" sz="800" dirty="0"/>
                        <a:t>back, </a:t>
                      </a:r>
                      <a:r>
                        <a:rPr lang="ko-KR" altLang="en-US" sz="800" dirty="0"/>
                        <a:t>히스토리 없으면 홈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3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R" sz="800" dirty="0"/>
                        <a:t>OTP </a:t>
                      </a:r>
                      <a:r>
                        <a:rPr lang="ko-KR" altLang="en-US" sz="800" dirty="0"/>
                        <a:t>입력 박스</a:t>
                      </a:r>
                      <a:r>
                        <a:rPr lang="en-US" altLang="ko-KR" sz="800" dirty="0"/>
                        <a:t>(6</a:t>
                      </a:r>
                      <a:r>
                        <a:rPr lang="ko-KR" altLang="en-US" sz="800" dirty="0"/>
                        <a:t>자리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3-1: 6</a:t>
                      </a:r>
                      <a:r>
                        <a:rPr lang="ko-KR" altLang="en-US" sz="800" dirty="0"/>
                        <a:t>개의 입력 칸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숫자 전용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자동 이동</a:t>
                      </a:r>
                      <a:r>
                        <a:rPr lang="en-US" altLang="ko-KR" sz="800" dirty="0"/>
                        <a:t>, </a:t>
                      </a:r>
                      <a:r>
                        <a:rPr lang="en" altLang="ko-KR" sz="800" dirty="0"/>
                        <a:t>Backspace </a:t>
                      </a:r>
                      <a:r>
                        <a:rPr lang="ko-KR" altLang="en-US" sz="800" dirty="0" err="1"/>
                        <a:t>역이동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3-2: </a:t>
                      </a:r>
                      <a:r>
                        <a:rPr lang="ko-KR" altLang="en-US" sz="800" dirty="0"/>
                        <a:t>붙여넣기 지원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한 번에 </a:t>
                      </a:r>
                      <a:r>
                        <a:rPr lang="en-US" altLang="ko-KR" sz="800" dirty="0"/>
                        <a:t>6</a:t>
                      </a:r>
                      <a:r>
                        <a:rPr lang="ko-KR" altLang="en-US" sz="800" dirty="0"/>
                        <a:t>자리 분배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3-3: </a:t>
                      </a:r>
                      <a:r>
                        <a:rPr lang="ko-KR" altLang="en-US" sz="800" dirty="0"/>
                        <a:t>자동 포커스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페이지 진입 시 첫 칸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및 모바일 숫자 </a:t>
                      </a:r>
                      <a:r>
                        <a:rPr lang="ko-KR" altLang="en-US" sz="800" dirty="0" err="1"/>
                        <a:t>키패드</a:t>
                      </a:r>
                      <a:endParaRPr lang="ko-KR" altLang="en-US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4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인증코드 유효시간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타이머 표시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4-1: “</a:t>
                      </a:r>
                      <a:r>
                        <a:rPr lang="ko-KR" altLang="en-US" sz="800" dirty="0"/>
                        <a:t>인증코드 </a:t>
                      </a:r>
                      <a:r>
                        <a:rPr lang="ko-KR" altLang="en-US" sz="800" dirty="0" err="1"/>
                        <a:t>재발송</a:t>
                      </a:r>
                      <a:r>
                        <a:rPr lang="en-US" altLang="ko-KR" sz="800" dirty="0"/>
                        <a:t>(</a:t>
                      </a:r>
                      <a:r>
                        <a:rPr lang="en" altLang="ko-KR" sz="800" dirty="0"/>
                        <a:t>XX</a:t>
                      </a:r>
                      <a:r>
                        <a:rPr lang="ko-KR" altLang="en-US" sz="800" dirty="0"/>
                        <a:t>초 후</a:t>
                      </a:r>
                      <a:r>
                        <a:rPr lang="en-US" altLang="ko-KR" sz="800" dirty="0"/>
                        <a:t>)” </a:t>
                      </a:r>
                      <a:r>
                        <a:rPr lang="ko-KR" altLang="en-US" sz="800" dirty="0"/>
                        <a:t>카운트다운 노출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4-2: </a:t>
                      </a:r>
                      <a:r>
                        <a:rPr lang="ko-KR" altLang="en-US" sz="800" dirty="0"/>
                        <a:t>만료 시 입력 무효 처리 </a:t>
                      </a:r>
                      <a:r>
                        <a:rPr lang="en-US" altLang="ko-KR" sz="800" dirty="0"/>
                        <a:t>&amp; </a:t>
                      </a:r>
                      <a:r>
                        <a:rPr lang="ko-KR" altLang="en-US" sz="800" dirty="0"/>
                        <a:t>에러 표기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78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인증하기 버튼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6-1: 6</a:t>
                      </a:r>
                      <a:r>
                        <a:rPr lang="ko-KR" altLang="en-US" sz="800" dirty="0"/>
                        <a:t>자리 모두 입력 시 활성화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6-2: </a:t>
                      </a:r>
                      <a:r>
                        <a:rPr lang="ko-KR" altLang="en-US" sz="800" dirty="0"/>
                        <a:t>클릭</a:t>
                      </a:r>
                      <a:r>
                        <a:rPr lang="en-US" altLang="ko-KR" sz="800" dirty="0"/>
                        <a:t>/</a:t>
                      </a:r>
                      <a:r>
                        <a:rPr lang="en" altLang="ko-KR" sz="800" dirty="0"/>
                        <a:t>Enter</a:t>
                      </a:r>
                      <a:r>
                        <a:rPr lang="ko-KR" altLang="en-US" sz="800" dirty="0"/>
                        <a:t>로 제출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로딩 상태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중복 제출 방지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65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닉네임 입력 영역</a:t>
                      </a:r>
                      <a:endParaRPr lang="en-US" altLang="ko-KR" sz="8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3-1: </a:t>
                      </a:r>
                      <a:r>
                        <a:rPr lang="ko-KR" altLang="en-US" sz="800" dirty="0"/>
                        <a:t>라벨 “닉네임 *”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필수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3-2: </a:t>
                      </a:r>
                      <a:r>
                        <a:rPr lang="ko-KR" altLang="en-US" sz="800" dirty="0"/>
                        <a:t>입력 필드</a:t>
                      </a:r>
                      <a:r>
                        <a:rPr lang="en-US" altLang="ko-KR" sz="800" dirty="0"/>
                        <a:t>(</a:t>
                      </a:r>
                      <a:r>
                        <a:rPr lang="en" altLang="ko-KR" sz="800" dirty="0"/>
                        <a:t>placeholder: “2–15</a:t>
                      </a:r>
                      <a:r>
                        <a:rPr lang="ko-KR" altLang="en-US" sz="800" dirty="0"/>
                        <a:t>자 영문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숫자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한글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언더바</a:t>
                      </a:r>
                      <a:r>
                        <a:rPr lang="en-US" altLang="ko-KR" sz="800" dirty="0"/>
                        <a:t>(_)”)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3-3: </a:t>
                      </a:r>
                      <a:r>
                        <a:rPr lang="ko-KR" altLang="en-US" sz="800" dirty="0"/>
                        <a:t>규칙 검증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길이 </a:t>
                      </a:r>
                      <a:r>
                        <a:rPr lang="en-US" altLang="ko-KR" sz="800" dirty="0"/>
                        <a:t>2–15, </a:t>
                      </a:r>
                      <a:r>
                        <a:rPr lang="ko-KR" altLang="en-US" sz="800" dirty="0"/>
                        <a:t>허용 문자 집합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공백 불가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앞뒤 </a:t>
                      </a:r>
                      <a:r>
                        <a:rPr lang="ko-KR" altLang="en-US" sz="800" dirty="0" err="1"/>
                        <a:t>언더바</a:t>
                      </a:r>
                      <a:r>
                        <a:rPr lang="en-US" altLang="ko-KR" sz="800" dirty="0"/>
                        <a:t>·</a:t>
                      </a:r>
                      <a:r>
                        <a:rPr lang="ko-KR" altLang="en-US" sz="800" dirty="0"/>
                        <a:t>연속 </a:t>
                      </a:r>
                      <a:r>
                        <a:rPr lang="ko-KR" altLang="en-US" sz="800" dirty="0" err="1"/>
                        <a:t>언더바</a:t>
                      </a:r>
                      <a:r>
                        <a:rPr lang="ko-KR" altLang="en-US" sz="800" dirty="0"/>
                        <a:t> 금지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정책에 맞춤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940440"/>
                  </a:ext>
                </a:extLst>
              </a:tr>
              <a:tr h="9765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완료 버튼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5-1: </a:t>
                      </a:r>
                      <a:r>
                        <a:rPr lang="ko-KR" altLang="en-US" sz="800" dirty="0"/>
                        <a:t>활성화 조건 </a:t>
                      </a:r>
                      <a:r>
                        <a:rPr lang="en-US" altLang="ko-KR" sz="800" dirty="0"/>
                        <a:t>— 3</a:t>
                      </a:r>
                      <a:r>
                        <a:rPr lang="ko-KR" altLang="en-US" sz="800" dirty="0"/>
                        <a:t>항 유효성</a:t>
                      </a:r>
                      <a:r>
                        <a:rPr lang="en-US" altLang="ko-KR" sz="800" dirty="0"/>
                        <a:t>·</a:t>
                      </a:r>
                      <a:r>
                        <a:rPr lang="ko-KR" altLang="en-US" sz="800" dirty="0"/>
                        <a:t>가용성 통과 시 활성화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5-2: </a:t>
                      </a:r>
                      <a:r>
                        <a:rPr lang="ko-KR" altLang="en-US" sz="800" dirty="0"/>
                        <a:t>클릭 시 프로필 생성 및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필요 시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지갑 생성 플로우 실행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로딩 상태 표시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5-3: </a:t>
                      </a:r>
                      <a:r>
                        <a:rPr lang="ko-KR" altLang="en-US" sz="800" dirty="0"/>
                        <a:t>성공 시 </a:t>
                      </a:r>
                      <a:r>
                        <a:rPr lang="ko-KR" altLang="en-US" sz="800" dirty="0" err="1"/>
                        <a:t>온보딩</a:t>
                      </a:r>
                      <a:r>
                        <a:rPr lang="ko-KR" altLang="en-US" sz="800" dirty="0"/>
                        <a:t> 완료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메인 이동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51852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18056" y="505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회원가입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18056" y="279246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/>
              <a:t>/signup/*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D195C0-40CF-C2C3-CCAF-7CAF0C6BA47E}"/>
              </a:ext>
            </a:extLst>
          </p:cNvPr>
          <p:cNvSpPr/>
          <p:nvPr/>
        </p:nvSpPr>
        <p:spPr>
          <a:xfrm>
            <a:off x="555273" y="1196752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FEC063-97CC-A7B8-78D9-E64BF22872C4}"/>
              </a:ext>
            </a:extLst>
          </p:cNvPr>
          <p:cNvSpPr/>
          <p:nvPr/>
        </p:nvSpPr>
        <p:spPr>
          <a:xfrm>
            <a:off x="504634" y="1988840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0425CE-55B2-2111-B477-75E41580F539}"/>
              </a:ext>
            </a:extLst>
          </p:cNvPr>
          <p:cNvSpPr/>
          <p:nvPr/>
        </p:nvSpPr>
        <p:spPr>
          <a:xfrm>
            <a:off x="504634" y="2973001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C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941F1084-6FBA-CBC3-23D7-485262AD6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3" y="216841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48FEB00C-1B86-9E00-AA7F-60C609919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3" y="249957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F48983-9A4B-F635-ACDD-55347001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752" y="1111534"/>
            <a:ext cx="2153893" cy="24350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9A1297-8C63-DFC7-C88A-D2ABB297D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25" y="3609020"/>
            <a:ext cx="2067843" cy="24472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A13461-F055-A4AC-8B49-9519D9FCD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811" y="3609020"/>
            <a:ext cx="2050917" cy="23762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CBB6B1-06F8-B936-17E2-3C0D274FBBC5}"/>
              </a:ext>
            </a:extLst>
          </p:cNvPr>
          <p:cNvSpPr/>
          <p:nvPr/>
        </p:nvSpPr>
        <p:spPr>
          <a:xfrm>
            <a:off x="3406538" y="1196752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D18475-8DEE-5BDE-04FA-7A3442EA6B47}"/>
              </a:ext>
            </a:extLst>
          </p:cNvPr>
          <p:cNvSpPr/>
          <p:nvPr/>
        </p:nvSpPr>
        <p:spPr>
          <a:xfrm>
            <a:off x="555273" y="3723821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CB388D-2222-637E-81E4-27B04750CE5F}"/>
              </a:ext>
            </a:extLst>
          </p:cNvPr>
          <p:cNvSpPr/>
          <p:nvPr/>
        </p:nvSpPr>
        <p:spPr>
          <a:xfrm>
            <a:off x="3406538" y="3723821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D377B7C4-5C19-5D14-16AB-997F58C7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3" y="282853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5673881F-D744-C679-8AA7-72716D426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3" y="323335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8" name="Oval 611">
            <a:extLst>
              <a:ext uri="{FF2B5EF4-FFF2-40B4-BE49-F238E27FC236}">
                <a16:creationId xmlns:a16="http://schemas.microsoft.com/office/drawing/2014/main" id="{FE7D19F0-7B0D-F27A-2DBE-F596B4BF6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783" y="323368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E47C63DC-D5C5-BBA8-F833-5BAA3AA0B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160" y="323335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C1B7CB9A-FF32-64CA-0199-59C3D1AEE6DF}"/>
              </a:ext>
            </a:extLst>
          </p:cNvPr>
          <p:cNvSpPr/>
          <p:nvPr/>
        </p:nvSpPr>
        <p:spPr bwMode="auto">
          <a:xfrm>
            <a:off x="2576736" y="4689028"/>
            <a:ext cx="540060" cy="216247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EDB6625D-AEBF-2C10-5038-35DE7C7D646D}"/>
              </a:ext>
            </a:extLst>
          </p:cNvPr>
          <p:cNvSpPr/>
          <p:nvPr/>
        </p:nvSpPr>
        <p:spPr bwMode="auto">
          <a:xfrm>
            <a:off x="2576736" y="2270506"/>
            <a:ext cx="540060" cy="216247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00F02EC4-66A7-08A2-2C9B-0279AC726E2B}"/>
              </a:ext>
            </a:extLst>
          </p:cNvPr>
          <p:cNvSpPr/>
          <p:nvPr/>
        </p:nvSpPr>
        <p:spPr bwMode="auto">
          <a:xfrm rot="9017885">
            <a:off x="2576736" y="3476454"/>
            <a:ext cx="540060" cy="216247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187">
            <a:extLst>
              <a:ext uri="{FF2B5EF4-FFF2-40B4-BE49-F238E27FC236}">
                <a16:creationId xmlns:a16="http://schemas.microsoft.com/office/drawing/2014/main" id="{EDF09003-69AF-6482-532E-DD4D69494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0" y="831025"/>
            <a:ext cx="279820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 algn="l"/>
            <a:r>
              <a:rPr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페이지는 아래와 같이 다단계로 구성되어 있음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27054C-D4C4-8E0B-5548-BE2AAD01591E}"/>
              </a:ext>
            </a:extLst>
          </p:cNvPr>
          <p:cNvSpPr/>
          <p:nvPr/>
        </p:nvSpPr>
        <p:spPr>
          <a:xfrm>
            <a:off x="3268786" y="1845964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08F432-A963-F736-6206-F65DB2C7486E}"/>
              </a:ext>
            </a:extLst>
          </p:cNvPr>
          <p:cNvSpPr/>
          <p:nvPr/>
        </p:nvSpPr>
        <p:spPr>
          <a:xfrm>
            <a:off x="395825" y="4251064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F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C0E4D3-31E3-473B-AE3E-82E2071F9B42}"/>
              </a:ext>
            </a:extLst>
          </p:cNvPr>
          <p:cNvSpPr/>
          <p:nvPr/>
        </p:nvSpPr>
        <p:spPr>
          <a:xfrm>
            <a:off x="400409" y="4761195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G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23E988-D0B9-0F6D-C0A4-60FF3B658B7F}"/>
              </a:ext>
            </a:extLst>
          </p:cNvPr>
          <p:cNvSpPr/>
          <p:nvPr/>
        </p:nvSpPr>
        <p:spPr>
          <a:xfrm>
            <a:off x="502982" y="5107552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H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425937-C004-D612-BED9-AD8437BDAD96}"/>
              </a:ext>
            </a:extLst>
          </p:cNvPr>
          <p:cNvSpPr/>
          <p:nvPr/>
        </p:nvSpPr>
        <p:spPr>
          <a:xfrm>
            <a:off x="3304827" y="4209541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I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D3A61B-CB67-6627-FC2D-5E8A351BA366}"/>
              </a:ext>
            </a:extLst>
          </p:cNvPr>
          <p:cNvSpPr/>
          <p:nvPr/>
        </p:nvSpPr>
        <p:spPr>
          <a:xfrm>
            <a:off x="3411984" y="3044439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E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D984016-1DC2-F4B4-6FDF-60C12F743419}"/>
              </a:ext>
            </a:extLst>
          </p:cNvPr>
          <p:cNvSpPr/>
          <p:nvPr/>
        </p:nvSpPr>
        <p:spPr>
          <a:xfrm>
            <a:off x="3304827" y="5334253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J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9690ACD9-88F1-872B-853D-B17D6F407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866" y="214074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5C7628D8-130E-EC51-B486-D3083D7C1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886" y="214107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AA34C5A2-5332-DC05-A4C3-AFF2F433C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263" y="214074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44" name="Oval 611">
            <a:extLst>
              <a:ext uri="{FF2B5EF4-FFF2-40B4-BE49-F238E27FC236}">
                <a16:creationId xmlns:a16="http://schemas.microsoft.com/office/drawing/2014/main" id="{17792F09-5617-E9DE-F951-45212F45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866" y="253814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753A3708-1197-ADEF-7851-0B72656D2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886" y="253847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138372FD-0CAD-E5F0-66BF-FC232589D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263" y="253814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3E5F17BE-3D81-FF40-6F84-97C671EB2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866" y="294711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93540D24-C8F4-386A-11F0-DD946BD7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7886" y="294744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C7A640F2-6DAA-220A-6032-C2DB2BCB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263" y="294711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D4BE29E6-B9A6-6F20-4DD3-D8AE1CE4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651" y="3305260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53454A4C-CFA4-95B5-6DE5-EAC3C600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671" y="3305587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53" name="Oval 611">
            <a:extLst>
              <a:ext uri="{FF2B5EF4-FFF2-40B4-BE49-F238E27FC236}">
                <a16:creationId xmlns:a16="http://schemas.microsoft.com/office/drawing/2014/main" id="{3DF03620-D8EB-8EA0-0BD6-F7D19A4D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048" y="3305260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3" name="Oval 611">
            <a:extLst>
              <a:ext uri="{FF2B5EF4-FFF2-40B4-BE49-F238E27FC236}">
                <a16:creationId xmlns:a16="http://schemas.microsoft.com/office/drawing/2014/main" id="{9A0D556E-397B-43F0-369A-FAF4E16E6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763" y="469954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05BE5764-5B24-A828-3048-1E2CCB482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783" y="469987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43008F89-C555-440F-1D56-2A6EA6A4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160" y="469954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16" name="Oval 611">
            <a:extLst>
              <a:ext uri="{FF2B5EF4-FFF2-40B4-BE49-F238E27FC236}">
                <a16:creationId xmlns:a16="http://schemas.microsoft.com/office/drawing/2014/main" id="{25597B0B-4EA3-E369-ED31-E8B21C810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934" y="562776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CCE46D9D-EAC9-B44C-56A5-16423BF08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954" y="5628091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8C275776-F70A-F4F4-4109-64560A83F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331" y="562776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D248B346-13E4-7F51-4036-66E97D5A9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149" y="469954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AF8611FD-90A1-7EEC-D4C7-D796E68C1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69" y="4699876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AC56E60F-77E3-1395-91A7-F4893BB38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546" y="4699549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1737C888-3423-501D-4BC6-EB63C64A8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03" y="537724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9CFF3D99-A528-5A19-5E4B-62B3599E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623" y="5377570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5953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/>
          <p:cNvSpPr txBox="1"/>
          <p:nvPr/>
        </p:nvSpPr>
        <p:spPr>
          <a:xfrm>
            <a:off x="1214298" y="296756"/>
            <a:ext cx="523147" cy="21120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US" altLang="ko-KR" sz="900" dirty="0"/>
              <a:t>U-002-3</a:t>
            </a:r>
          </a:p>
        </p:txBody>
      </p:sp>
      <p:sp>
        <p:nvSpPr>
          <p:cNvPr id="51" name="TextBox 187"/>
          <p:cNvSpPr txBox="1">
            <a:spLocks noChangeArrowheads="1"/>
          </p:cNvSpPr>
          <p:nvPr/>
        </p:nvSpPr>
        <p:spPr bwMode="auto">
          <a:xfrm>
            <a:off x="157163" y="620688"/>
            <a:ext cx="10797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000" dirty="0">
                <a:solidFill>
                  <a:srgbClr val="000000"/>
                </a:solidFill>
              </a:rPr>
              <a:t>로그인 페이지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58205"/>
              </p:ext>
            </p:extLst>
          </p:nvPr>
        </p:nvGraphicFramePr>
        <p:xfrm>
          <a:off x="6033120" y="513663"/>
          <a:ext cx="3793273" cy="5660931"/>
        </p:xfrm>
        <a:graphic>
          <a:graphicData uri="http://schemas.openxmlformats.org/drawingml/2006/table">
            <a:tbl>
              <a:tblPr/>
              <a:tblGrid>
                <a:gridCol w="58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회원가입 완료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주요 </a:t>
                      </a:r>
                      <a:r>
                        <a:rPr lang="en" altLang="ko-KR" sz="800" dirty="0"/>
                        <a:t>CTA </a:t>
                      </a:r>
                      <a:r>
                        <a:rPr lang="ko-KR" altLang="en-US" sz="800" dirty="0"/>
                        <a:t>버튼</a:t>
                      </a:r>
                    </a:p>
                    <a:p>
                      <a:r>
                        <a:rPr lang="en-US" altLang="ko-KR" sz="800" dirty="0"/>
                        <a:t>3-1: “</a:t>
                      </a:r>
                      <a:r>
                        <a:rPr lang="ko-KR" altLang="en-US" sz="800" dirty="0"/>
                        <a:t>홈으로 이동”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클릭 시 메인 페이지</a:t>
                      </a:r>
                      <a:r>
                        <a:rPr lang="en-US" altLang="ko-KR" sz="800" dirty="0"/>
                        <a:t>(/)</a:t>
                      </a:r>
                      <a:r>
                        <a:rPr lang="ko-KR" altLang="en-US" sz="800" dirty="0"/>
                        <a:t>로 이동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0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940440"/>
                  </a:ext>
                </a:extLst>
              </a:tr>
              <a:tr h="7035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31379"/>
                  </a:ext>
                </a:extLst>
              </a:tr>
              <a:tr h="12139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5802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18056" y="5053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회원가입</a:t>
            </a:r>
            <a:r>
              <a:rPr lang="en-US" altLang="ko-KR" sz="1000" dirty="0"/>
              <a:t> </a:t>
            </a:r>
            <a:r>
              <a:rPr lang="ko-KR" altLang="en-US" sz="1000" dirty="0"/>
              <a:t>완료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18056" y="279246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/>
              <a:t>/signup/*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FACF4C-A26D-089A-06D2-4C4714D4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54" y="2367710"/>
            <a:ext cx="1699134" cy="195283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D195C0-40CF-C2C3-CCAF-7CAF0C6BA47E}"/>
              </a:ext>
            </a:extLst>
          </p:cNvPr>
          <p:cNvSpPr/>
          <p:nvPr/>
        </p:nvSpPr>
        <p:spPr>
          <a:xfrm>
            <a:off x="2108684" y="3681028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60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7"/>
          <p:cNvSpPr txBox="1"/>
          <p:nvPr/>
        </p:nvSpPr>
        <p:spPr>
          <a:xfrm>
            <a:off x="1214298" y="296756"/>
            <a:ext cx="407731" cy="211203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l"/>
            <a:r>
              <a:rPr lang="en-US" altLang="ko-KR" sz="900" dirty="0"/>
              <a:t>U-003</a:t>
            </a:r>
          </a:p>
        </p:txBody>
      </p:sp>
      <p:sp>
        <p:nvSpPr>
          <p:cNvPr id="51" name="TextBox 187"/>
          <p:cNvSpPr txBox="1">
            <a:spLocks noChangeArrowheads="1"/>
          </p:cNvSpPr>
          <p:nvPr/>
        </p:nvSpPr>
        <p:spPr bwMode="auto">
          <a:xfrm>
            <a:off x="157163" y="620688"/>
            <a:ext cx="107978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pPr algn="l"/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000" dirty="0">
                <a:solidFill>
                  <a:srgbClr val="000000"/>
                </a:solidFill>
              </a:rPr>
              <a:t>로그인 페이지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7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59670"/>
              </p:ext>
            </p:extLst>
          </p:nvPr>
        </p:nvGraphicFramePr>
        <p:xfrm>
          <a:off x="6033120" y="513663"/>
          <a:ext cx="3793273" cy="5759652"/>
        </p:xfrm>
        <a:graphic>
          <a:graphicData uri="http://schemas.openxmlformats.org/drawingml/2006/table">
            <a:tbl>
              <a:tblPr/>
              <a:tblGrid>
                <a:gridCol w="585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6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캠페인 목록 조회 페이지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필터 </a:t>
                      </a:r>
                      <a:r>
                        <a:rPr lang="en-US" altLang="ko-KR" sz="800" dirty="0"/>
                        <a:t>&amp; </a:t>
                      </a:r>
                      <a:r>
                        <a:rPr lang="ko-KR" altLang="en-US" sz="800" dirty="0"/>
                        <a:t>검색 컨테이너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2-1: </a:t>
                      </a:r>
                      <a:r>
                        <a:rPr lang="ko-KR" altLang="en-US" sz="800" dirty="0"/>
                        <a:t>캠페인 검색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키워드 입력</a:t>
                      </a:r>
                      <a:r>
                        <a:rPr lang="en-US" altLang="ko-KR" sz="800" dirty="0"/>
                        <a:t>, </a:t>
                      </a:r>
                      <a:r>
                        <a:rPr lang="en" altLang="ko-KR" sz="800" dirty="0"/>
                        <a:t>Enter/</a:t>
                      </a:r>
                      <a:r>
                        <a:rPr lang="ko-KR" altLang="en-US" sz="800" dirty="0"/>
                        <a:t>돋보기로 검색 실행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2-2: </a:t>
                      </a:r>
                      <a:r>
                        <a:rPr lang="ko-KR" altLang="en-US" sz="800" dirty="0"/>
                        <a:t>카테고리 필터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드롭다운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멀티셀렉트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의료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교육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환경</a:t>
                      </a:r>
                      <a:r>
                        <a:rPr lang="en-US" altLang="ko-KR" sz="800" dirty="0"/>
                        <a:t>…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2-3: </a:t>
                      </a:r>
                      <a:r>
                        <a:rPr lang="ko-KR" altLang="en-US" sz="800" dirty="0"/>
                        <a:t>상태 필터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진행중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마감임박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완료 등 </a:t>
                      </a:r>
                      <a:r>
                        <a:rPr lang="ko-KR" altLang="en-US" sz="800" dirty="0" err="1"/>
                        <a:t>토글</a:t>
                      </a:r>
                      <a:endParaRPr lang="ko-KR" altLang="en-US" sz="8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2-4: </a:t>
                      </a:r>
                      <a:r>
                        <a:rPr lang="ko-KR" altLang="en-US" sz="800" dirty="0"/>
                        <a:t>정렬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최신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마감 임박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 err="1"/>
                        <a:t>모금률</a:t>
                      </a:r>
                      <a:r>
                        <a:rPr lang="ko-KR" altLang="en-US" sz="800" dirty="0"/>
                        <a:t> 높은 순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금액 많은 순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2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검색 결과 요약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3-1: “</a:t>
                      </a:r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48</a:t>
                      </a:r>
                      <a:r>
                        <a:rPr lang="ko-KR" altLang="en-US" sz="800" dirty="0"/>
                        <a:t>개의 캠페인”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결과 수 표기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35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캠페인 카드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반복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5-1: </a:t>
                      </a:r>
                      <a:r>
                        <a:rPr lang="ko-KR" altLang="en-US" sz="800" dirty="0"/>
                        <a:t>썸네일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비율 고정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마우스오버 시 라이트 효과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5-2: </a:t>
                      </a:r>
                      <a:r>
                        <a:rPr lang="ko-KR" altLang="en-US" sz="800" dirty="0"/>
                        <a:t>제목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두 줄 </a:t>
                      </a:r>
                      <a:r>
                        <a:rPr lang="ko-KR" altLang="en-US" sz="800" dirty="0" err="1"/>
                        <a:t>말줄임</a:t>
                      </a:r>
                      <a:r>
                        <a:rPr lang="ko-KR" altLang="en-US" sz="800" dirty="0"/>
                        <a:t> 처리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클릭 시 상세</a:t>
                      </a:r>
                      <a:r>
                        <a:rPr lang="en-US" altLang="ko-KR" sz="800" dirty="0"/>
                        <a:t>(/</a:t>
                      </a:r>
                      <a:r>
                        <a:rPr lang="en" altLang="ko-KR" sz="800" dirty="0"/>
                        <a:t>campaign/:id)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" altLang="ko-KR" sz="800" dirty="0"/>
                        <a:t>5-3: </a:t>
                      </a:r>
                      <a:r>
                        <a:rPr lang="ko-KR" altLang="en-US" sz="800" dirty="0" err="1"/>
                        <a:t>달성률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ko-KR" altLang="en-US" sz="800" dirty="0"/>
                        <a:t>진행 바 </a:t>
                      </a:r>
                      <a:r>
                        <a:rPr lang="en-US" altLang="ko-KR" sz="800" dirty="0"/>
                        <a:t>+ </a:t>
                      </a:r>
                      <a:r>
                        <a:rPr lang="ko-KR" altLang="en-US" sz="800" dirty="0"/>
                        <a:t>퍼센트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73%)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5-4: </a:t>
                      </a:r>
                      <a:r>
                        <a:rPr lang="ko-KR" altLang="en-US" sz="800" dirty="0"/>
                        <a:t>마감기한 </a:t>
                      </a:r>
                      <a:r>
                        <a:rPr lang="en-US" altLang="ko-KR" sz="800" dirty="0"/>
                        <a:t>— </a:t>
                      </a:r>
                      <a:r>
                        <a:rPr lang="en" altLang="ko-KR" sz="800" dirty="0"/>
                        <a:t>D-n / </a:t>
                      </a:r>
                      <a:r>
                        <a:rPr lang="ko-KR" altLang="en-US" sz="800" dirty="0"/>
                        <a:t>날짜 표기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마감 시 “모금 </a:t>
                      </a:r>
                      <a:r>
                        <a:rPr lang="ko-KR" altLang="en-US" sz="800" dirty="0" err="1"/>
                        <a:t>종료”로</a:t>
                      </a:r>
                      <a:r>
                        <a:rPr lang="ko-KR" altLang="en-US" sz="800" dirty="0"/>
                        <a:t> 전환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페이지 </a:t>
                      </a:r>
                      <a:r>
                        <a:rPr lang="ko-KR" altLang="en-US" sz="800" dirty="0" err="1"/>
                        <a:t>네비게이터</a:t>
                      </a:r>
                      <a:endParaRPr lang="ko-KR" altLang="en-US" sz="8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7-1: </a:t>
                      </a:r>
                      <a:r>
                        <a:rPr lang="ko-KR" altLang="en-US" sz="800" dirty="0"/>
                        <a:t>페이지 번호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이전</a:t>
                      </a:r>
                      <a:r>
                        <a:rPr lang="en-US" altLang="ko-KR" sz="800" dirty="0"/>
                        <a:t>·</a:t>
                      </a:r>
                      <a:r>
                        <a:rPr lang="ko-KR" altLang="en-US" sz="800" dirty="0"/>
                        <a:t>다음 버튼</a:t>
                      </a: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62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31379"/>
                  </a:ext>
                </a:extLst>
              </a:tr>
              <a:tr h="13395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45720" marR="45720" horzOverflow="overflow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95802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18056" y="5053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캠페인 목록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18056" y="279246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/>
              <a:t>/</a:t>
            </a:r>
            <a:r>
              <a:rPr lang="en-US" altLang="ko-KR" sz="1000" dirty="0" err="1"/>
              <a:t>campaings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33B388-DFDB-CB81-50E1-47A326D4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97" y="1222891"/>
            <a:ext cx="4399962" cy="44122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D195C0-40CF-C2C3-CCAF-7CAF0C6BA47E}"/>
              </a:ext>
            </a:extLst>
          </p:cNvPr>
          <p:cNvSpPr/>
          <p:nvPr/>
        </p:nvSpPr>
        <p:spPr>
          <a:xfrm>
            <a:off x="1022632" y="1829152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941F1084-6FBA-CBC3-23D7-485262AD6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501" y="256490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88180005-EEA9-1EFB-0397-C56611DF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878" y="256490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8BF942C1-1419-F6F4-F9B4-1C301C13D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785" y="256385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Oval 611">
            <a:extLst>
              <a:ext uri="{FF2B5EF4-FFF2-40B4-BE49-F238E27FC236}">
                <a16:creationId xmlns:a16="http://schemas.microsoft.com/office/drawing/2014/main" id="{D7E476AE-42B3-F64A-165E-F1361716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740" y="2569207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FEC063-97CC-A7B8-78D9-E64BF22872C4}"/>
              </a:ext>
            </a:extLst>
          </p:cNvPr>
          <p:cNvSpPr/>
          <p:nvPr/>
        </p:nvSpPr>
        <p:spPr>
          <a:xfrm>
            <a:off x="993360" y="2791395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F7AE8624-C013-16F8-4564-F66215DD2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704" y="2964474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0425CE-55B2-2111-B477-75E41580F539}"/>
              </a:ext>
            </a:extLst>
          </p:cNvPr>
          <p:cNvSpPr/>
          <p:nvPr/>
        </p:nvSpPr>
        <p:spPr>
          <a:xfrm>
            <a:off x="1107141" y="3302155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ysClr val="window" lastClr="FFFFFF"/>
                </a:solidFill>
              </a:rPr>
              <a:t>C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C9126E46-8848-6389-B649-3BC704408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908" y="5338282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9D5EBE8C-7E86-D44D-869F-4B516A85E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389" y="3942653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C7E6B18A-EAF2-D00F-C2BE-4470AE3E5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618" y="4231577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kumimoji="0"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AF909009-2B77-D110-5C05-859809FFA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389" y="4572188"/>
            <a:ext cx="141680" cy="144462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27054C-D4C4-8E0B-5548-BE2AAD01591E}"/>
              </a:ext>
            </a:extLst>
          </p:cNvPr>
          <p:cNvSpPr/>
          <p:nvPr/>
        </p:nvSpPr>
        <p:spPr>
          <a:xfrm>
            <a:off x="1321455" y="5085184"/>
            <a:ext cx="214314" cy="14287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>
            <a:innerShdw blurRad="12700">
              <a:sysClr val="windowText" lastClr="000000">
                <a:lumMod val="65000"/>
                <a:lumOff val="35000"/>
              </a:sys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ysClr val="window" lastClr="FFFFFF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kumimoji="0" lang="ko-KR" altLang="en-US" sz="800" b="1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257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3-31 오후 10:28: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3-31 오후 10:28: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3-31 오후 10:28:43"/>
</p:tagLst>
</file>

<file path=ppt/theme/theme1.xml><?xml version="1.0" encoding="utf-8"?>
<a:theme xmlns:a="http://schemas.openxmlformats.org/drawingml/2006/main" name="화면설계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29342</TotalTime>
  <Words>2536</Words>
  <Application>Microsoft Macintosh PowerPoint</Application>
  <PresentationFormat>A4 용지(210x297mm)</PresentationFormat>
  <Paragraphs>595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HY헤드라인M</vt:lpstr>
      <vt:lpstr>Arial</vt:lpstr>
      <vt:lpstr>Wingdings 2</vt:lpstr>
      <vt:lpstr>화면설계서</vt:lpstr>
      <vt:lpstr>PowerPoint 프레젠테이션</vt:lpstr>
      <vt:lpstr>제.개정 이력서</vt:lpstr>
      <vt:lpstr>Information 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V0.1</dc:title>
  <dc:subject>IPTV향 오픈커머스 구축 계획</dc:subject>
  <dc:creator>유젠</dc:creator>
  <cp:lastModifiedBy>승우 조</cp:lastModifiedBy>
  <cp:revision>2654</cp:revision>
  <cp:lastPrinted>2013-07-12T04:57:53Z</cp:lastPrinted>
  <dcterms:created xsi:type="dcterms:W3CDTF">2006-12-17T10:52:49Z</dcterms:created>
  <dcterms:modified xsi:type="dcterms:W3CDTF">2025-10-12T14:27:54Z</dcterms:modified>
</cp:coreProperties>
</file>