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51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274" r:id="rId21"/>
    <p:sldId id="287" r:id="rId22"/>
    <p:sldId id="275" r:id="rId23"/>
    <p:sldId id="276" r:id="rId24"/>
    <p:sldId id="273" r:id="rId25"/>
    <p:sldId id="278" r:id="rId26"/>
    <p:sldId id="277" r:id="rId27"/>
    <p:sldId id="280" r:id="rId28"/>
    <p:sldId id="281" r:id="rId29"/>
    <p:sldId id="282" r:id="rId30"/>
    <p:sldId id="283" r:id="rId31"/>
    <p:sldId id="284" r:id="rId32"/>
    <p:sldId id="291" r:id="rId33"/>
    <p:sldId id="28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79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18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repl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/blob/master/finished-proposals.md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4843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82798"/>
              </p:ext>
            </p:extLst>
          </p:nvPr>
        </p:nvGraphicFramePr>
        <p:xfrm>
          <a:off x="211015" y="1506683"/>
          <a:ext cx="10495086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Template Strings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 = `Jhon Snow`;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`Hello, ${user}`;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Unicode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support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s1 = `\u2033`;	// ″,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символ двойного штриха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s2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\u{20331}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𠌱, китайский иероглиф с этим кодом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4438650"/>
            <a:ext cx="9648795" cy="20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 smtClean="0"/>
              <a:t>Ряд полезных методов:</a:t>
            </a: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Consolas" panose="020B0609020204030204" pitchFamily="49" charset="0"/>
              </a:rPr>
              <a:t>str.includes</a:t>
            </a:r>
            <a:r>
              <a:rPr lang="en-US" sz="1700" dirty="0" smtClean="0">
                <a:latin typeface="Consolas" panose="020B0609020204030204" pitchFamily="49" charset="0"/>
              </a:rPr>
              <a:t>(s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  <a:r>
              <a:rPr lang="en-US" sz="1700" dirty="0"/>
              <a:t> – </a:t>
            </a:r>
            <a:r>
              <a:rPr lang="ru-RU" sz="1700" dirty="0"/>
              <a:t>проверяет, включает ли одна строка в себя другую, возвращает </a:t>
            </a:r>
            <a:r>
              <a:rPr lang="en-US" sz="1700" dirty="0" smtClean="0">
                <a:latin typeface="Consolas" panose="020B0609020204030204" pitchFamily="49" charset="0"/>
              </a:rPr>
              <a:t>true/false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str.endsWith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заканчивается подстрокой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str.startsWith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начинается со строки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str.repeat</a:t>
            </a:r>
            <a:r>
              <a:rPr lang="en-US" sz="1700" dirty="0">
                <a:latin typeface="Consolas" panose="020B0609020204030204" pitchFamily="49" charset="0"/>
              </a:rPr>
              <a:t>(times)</a:t>
            </a:r>
            <a:r>
              <a:rPr lang="en-US" sz="1700" dirty="0"/>
              <a:t> – </a:t>
            </a:r>
            <a:r>
              <a:rPr lang="ru-RU" sz="1700" dirty="0"/>
              <a:t>повторяет строку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times </a:t>
            </a:r>
            <a:r>
              <a:rPr lang="ru-RU" sz="1700" dirty="0" smtClean="0"/>
              <a:t>раз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576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[,name, fam] = `Lord Jhon Snow`.split(` 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console.log(name);	// 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[name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Иван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fam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Иванов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 = [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fam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 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{username, age} = {name: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`Jhon Snow`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age: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20, title: `lord`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console.log(`${name}, ${age}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	// Jhon Show, 20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opts = {height: 120,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width: 560, attrs: {classname: `button__text`}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{width: w = 600, attrs: {classname}} = opts;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console.log(w, classname);		// 560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button__text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747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hello(name = `Anon`)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console.log(`Hello, ${name}!`);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hello();		// Hello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 Anon!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calculate({width, height})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width * height;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({width: 20, height: 30})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	// 600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04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numbers = [13, 72, 42, 3.14, -7];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(numbers);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сработает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раньше делали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Math.max.apply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(null, numbers);	// 72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новый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оператор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spread: ...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(...numbers);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 = [2,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3, 4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b = [1, ...a, 5];	// 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7234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при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деструктуризации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names = [`Jhon`, `Charlie`, `Emma`];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[first, ...others] = names;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console.log(others);	// ['Charlie', 'Emma']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при вызове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функций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f(count,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...nums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console.log(`${count}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чисел: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${nums}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f(5, 11, 42, 37, 59, 66);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5 чисел: 11,42,37,59,66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75815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короткий синтаксис 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 =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console.log([1,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4].map(square));	// [ 1, 4, 9, 16 ]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() =&gt; console.log(`Hello!`);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sum = (n1, n2) =&gt; n1 + n2;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module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number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if (number &lt; 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–number;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07" y="3547776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05993"/>
              </p:ext>
            </p:extLst>
          </p:nvPr>
        </p:nvGraphicFramePr>
        <p:xfrm>
          <a:off x="5734051" y="1505351"/>
          <a:ext cx="6019800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08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37671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.then(function(response)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}.bind(this));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.then(response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505351"/>
            <a:ext cx="5113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67"/>
              </p:ext>
            </p:extLst>
          </p:nvPr>
        </p:nvGraphicFramePr>
        <p:xfrm>
          <a:off x="211015" y="3591326"/>
          <a:ext cx="5113460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6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6719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squareAll = (...numbers)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return numbers.map(n =&gt; n * n);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squareAll(1,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4); // [1, 4, 9, 16]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6906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login: 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91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70508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 = `login`;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value = `Anonymous`;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user[name] =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[name]: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[`field` + 1]: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8213"/>
              </p:ext>
            </p:extLst>
          </p:nvPr>
        </p:nvGraphicFramePr>
        <p:xfrm>
          <a:off x="211014" y="1408366"/>
          <a:ext cx="681843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свойство-функция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hello: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${this.name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метод объекта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${this.name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781175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прототипом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Object.setPrototypeOf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– метод для установки </a:t>
            </a:r>
            <a:r>
              <a:rPr lang="ru-RU" dirty="0" smtClean="0"/>
              <a:t>прототипа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.__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ru-RU" dirty="0"/>
              <a:t> – ссылка на </a:t>
            </a:r>
            <a:r>
              <a:rPr lang="ru-RU" dirty="0" smtClean="0"/>
              <a:t>прототип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Дополнительно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 err="1">
                <a:latin typeface="Consolas" panose="020B0609020204030204" pitchFamily="49" charset="0"/>
              </a:rPr>
              <a:t>Object.assign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target</a:t>
            </a:r>
            <a:r>
              <a:rPr lang="ru-RU" dirty="0">
                <a:latin typeface="Consolas" panose="020B0609020204030204" pitchFamily="49" charset="0"/>
              </a:rPr>
              <a:t>, src1, src2...)</a:t>
            </a:r>
            <a:r>
              <a:rPr lang="ru-RU" dirty="0"/>
              <a:t> – копирует свойства из всех аргументов в первый </a:t>
            </a:r>
            <a:r>
              <a:rPr lang="ru-RU" dirty="0" smtClean="0"/>
              <a:t>объект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>
                <a:latin typeface="Consolas" panose="020B0609020204030204" pitchFamily="49" charset="0"/>
              </a:rPr>
              <a:t>Object.is(value1, value2)</a:t>
            </a:r>
            <a:r>
              <a:rPr lang="ru-RU" dirty="0"/>
              <a:t> проверяет два значения на </a:t>
            </a:r>
            <a:r>
              <a:rPr lang="ru-RU" dirty="0" smtClean="0"/>
              <a:t>равенство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2734"/>
              </p:ext>
            </p:extLst>
          </p:nvPr>
        </p:nvGraphicFramePr>
        <p:xfrm>
          <a:off x="211015" y="4327624"/>
          <a:ext cx="10999910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44892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obj1 = {name: `Jhon`, age: 18};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obj2 = {fam: `Snow`, age: 22};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result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Object.assign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({}, obj1, obj2);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{name: 'Jhon', age: 22, fam: 'Snow'}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2958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новые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типы коллекций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94636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сложна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920" y="2766219"/>
            <a:ext cx="813816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Поддержка браузерами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Поддержка браузерами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1122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Таблица поддержки разных версий языка браузерами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hlinkClick r:id="rId3"/>
              </a:rPr>
              <a:t>http://kangax.github.io/compat-table/es6/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Возможности браузеров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hlinkClick r:id="rId4"/>
              </a:rPr>
              <a:t>http://caniuse.com</a:t>
            </a:r>
            <a:r>
              <a:rPr lang="en-US" sz="2000" dirty="0" smtClean="0">
                <a:hlinkClick r:id="rId4"/>
              </a:rPr>
              <a:t>/</a:t>
            </a:r>
            <a:endParaRPr lang="ru-RU" sz="2000" dirty="0" smtClean="0"/>
          </a:p>
          <a:p>
            <a:endParaRPr lang="ru-RU" sz="2400" dirty="0"/>
          </a:p>
          <a:p>
            <a:r>
              <a:rPr lang="ru-RU" sz="2400" b="1" dirty="0" smtClean="0"/>
              <a:t>Полифиллы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/>
              <a:t>«Полифилл</a:t>
            </a:r>
            <a:r>
              <a:rPr lang="ru-RU" sz="2000" dirty="0" smtClean="0"/>
              <a:t>» </a:t>
            </a:r>
            <a:r>
              <a:rPr lang="ru-RU" sz="2000" dirty="0"/>
              <a:t>– это библиотека, которая добавляет в старые браузеры поддержку возможностей, которые в современных браузерах являются </a:t>
            </a:r>
            <a:r>
              <a:rPr lang="ru-RU" sz="2000" dirty="0" smtClean="0"/>
              <a:t>встроенными</a:t>
            </a:r>
          </a:p>
          <a:p>
            <a:endParaRPr lang="ru-RU" sz="2400" dirty="0"/>
          </a:p>
          <a:p>
            <a:r>
              <a:rPr lang="ru-RU" sz="2400" b="1" dirty="0" smtClean="0"/>
              <a:t>Транспайлинг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 smtClean="0"/>
              <a:t>Конвертация кода программы, написанного на одном ЯП в другой ЯП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Многофункциональный транспайлер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r>
              <a:rPr lang="ru-RU" sz="2400" dirty="0" smtClean="0"/>
              <a:t>Позволяет использовать самые последние возможности </a:t>
            </a:r>
            <a:r>
              <a:rPr lang="en-US" sz="2400" dirty="0" smtClean="0"/>
              <a:t>JavaScript</a:t>
            </a:r>
            <a:r>
              <a:rPr lang="ru-RU" sz="2400" dirty="0" smtClean="0"/>
              <a:t>. Поддерживает транспайлинг: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 версий языка выше </a:t>
            </a:r>
            <a:r>
              <a:rPr lang="en-US" sz="2400" dirty="0" smtClean="0"/>
              <a:t>ES5 (</a:t>
            </a:r>
            <a:r>
              <a:rPr lang="ru-RU" sz="2400" dirty="0" smtClean="0"/>
              <a:t>т.е. </a:t>
            </a:r>
            <a:r>
              <a:rPr lang="en-US" sz="2400" dirty="0" smtClean="0"/>
              <a:t>ES6, ES2016, ES.Next, etc…)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Кода, написанного для </a:t>
            </a:r>
            <a:r>
              <a:rPr lang="en-US" sz="2400" dirty="0" smtClean="0"/>
              <a:t>react</a:t>
            </a:r>
            <a:r>
              <a:rPr lang="ru-RU" sz="2400" dirty="0" smtClean="0"/>
              <a:t>-приложений (расширение</a:t>
            </a:r>
            <a:r>
              <a:rPr lang="en-US" sz="2400" dirty="0" smtClean="0"/>
              <a:t> </a:t>
            </a:r>
            <a:r>
              <a:rPr lang="ru-RU" sz="2400" dirty="0" smtClean="0"/>
              <a:t>файлов 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jsx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Официальный сайт: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://babeljs.io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Попробовать онлайн: </a:t>
            </a:r>
            <a:r>
              <a:rPr lang="en-US" sz="2400" dirty="0">
                <a:hlinkClick r:id="rId4"/>
              </a:rPr>
              <a:t>http://babeljs.io/repl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r>
              <a:rPr lang="ru-RU" sz="5400" dirty="0" smtClean="0">
                <a:latin typeface="+mn-lt"/>
              </a:rPr>
              <a:t> – использование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4750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установка пакетов</a:t>
            </a:r>
            <a:endParaRPr lang="nb-NO" sz="2400" dirty="0" smtClean="0">
              <a:latin typeface="Consolas" panose="020B0609020204030204" pitchFamily="49" charset="0"/>
            </a:endParaRPr>
          </a:p>
          <a:p>
            <a:r>
              <a:rPr lang="nb-NO" sz="2400" dirty="0" smtClean="0">
                <a:latin typeface="Consolas" panose="020B0609020204030204" pitchFamily="49" charset="0"/>
              </a:rPr>
              <a:t>$ </a:t>
            </a:r>
            <a:r>
              <a:rPr lang="nb-NO" sz="2400" dirty="0">
                <a:latin typeface="Consolas" panose="020B0609020204030204" pitchFamily="49" charset="0"/>
              </a:rPr>
              <a:t>npm install --save-dev babel-cli </a:t>
            </a:r>
            <a:r>
              <a:rPr lang="nb-NO" sz="2400" dirty="0" smtClean="0">
                <a:latin typeface="Consolas" panose="020B0609020204030204" pitchFamily="49" charset="0"/>
              </a:rPr>
              <a:t>babel-preset-latest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конфигурация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</a:rPr>
              <a:t>nano</a:t>
            </a:r>
            <a:r>
              <a:rPr lang="en-US" sz="2400" dirty="0" smtClean="0">
                <a:latin typeface="Consolas" panose="020B0609020204030204" pitchFamily="49" charset="0"/>
              </a:rPr>
              <a:t> .</a:t>
            </a:r>
            <a:r>
              <a:rPr lang="en-US" sz="2400" dirty="0" err="1" smtClean="0">
                <a:latin typeface="Consolas" panose="020B0609020204030204" pitchFamily="49" charset="0"/>
              </a:rPr>
              <a:t>babelrc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"</a:t>
            </a:r>
            <a:r>
              <a:rPr lang="en-US" sz="2400" dirty="0">
                <a:latin typeface="Consolas" panose="020B0609020204030204" pitchFamily="49" charset="0"/>
              </a:rPr>
              <a:t>presets": ["latest"]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запуск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 babel </a:t>
            </a:r>
            <a:r>
              <a:rPr lang="en-US" sz="2400" dirty="0" smtClean="0">
                <a:latin typeface="Consolas" panose="020B0609020204030204" pitchFamily="49" charset="0"/>
              </a:rPr>
              <a:t>modern.js </a:t>
            </a:r>
            <a:r>
              <a:rPr lang="en-US" sz="2400" dirty="0">
                <a:latin typeface="Consolas" panose="020B0609020204030204" pitchFamily="49" charset="0"/>
              </a:rPr>
              <a:t>--watch --out-file </a:t>
            </a:r>
            <a:r>
              <a:rPr lang="en-US" sz="2400" dirty="0" smtClean="0">
                <a:latin typeface="Consolas" panose="020B0609020204030204" pitchFamily="49" charset="0"/>
              </a:rPr>
              <a:t>compiled.js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ES5, ES6, ES2016, ES7, ES.Next…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074" name="Picture 2" descr="http://i57.fastpic.ru/big/2013/1117/52/dbedfd3ce7cdc4dceacbf134a2f94b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1999721" y="1347567"/>
            <a:ext cx="8192558" cy="49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Текущие версии </a:t>
            </a:r>
            <a:r>
              <a:rPr lang="en-US" sz="5400" dirty="0" smtClean="0">
                <a:latin typeface="+mn-lt"/>
              </a:rPr>
              <a:t>JavaScript’</a:t>
            </a:r>
            <a:r>
              <a:rPr lang="ru-RU" sz="5400" dirty="0" smtClean="0">
                <a:latin typeface="+mn-lt"/>
              </a:rPr>
              <a:t>а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1999 – </a:t>
            </a:r>
            <a:r>
              <a:rPr lang="en-US" sz="2400" dirty="0" smtClean="0"/>
              <a:t>ECMAScript 3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ECMAScript 4</a:t>
            </a:r>
            <a:r>
              <a:rPr lang="ru-RU" sz="2400" dirty="0" smtClean="0"/>
              <a:t> – всё сложно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2009 – </a:t>
            </a:r>
            <a:r>
              <a:rPr lang="en-US" sz="2400" dirty="0" smtClean="0"/>
              <a:t>ECMAScript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2011 – </a:t>
            </a:r>
            <a:r>
              <a:rPr lang="en-US" sz="2400" dirty="0"/>
              <a:t>ECMAScript 5.1 (ISO/IEC 16262:2011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2015 – </a:t>
            </a:r>
            <a:r>
              <a:rPr lang="en-US" sz="2400" dirty="0" smtClean="0"/>
              <a:t>ECMAScript 6 (ECMAScript 2015)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2016 – </a:t>
            </a:r>
            <a:r>
              <a:rPr lang="en-US" sz="2400" dirty="0" smtClean="0"/>
              <a:t>ECMAScript 7 (ECMAScript 2016)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. .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Июнь </a:t>
            </a:r>
            <a:r>
              <a:rPr lang="ru-RU" sz="2400" dirty="0" smtClean="0"/>
              <a:t>2017 – </a:t>
            </a:r>
            <a:r>
              <a:rPr lang="en-US" sz="2400" dirty="0" smtClean="0"/>
              <a:t>ECMAScript 201</a:t>
            </a:r>
            <a:r>
              <a:rPr lang="ru-RU" sz="2400" dirty="0" smtClean="0"/>
              <a:t>7 (и так далее)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  <a:p>
            <a:r>
              <a:rPr lang="en-US" sz="2400" b="1" dirty="0"/>
              <a:t>ES.Next</a:t>
            </a:r>
            <a:r>
              <a:rPr lang="en-US" sz="2400" dirty="0"/>
              <a:t> </a:t>
            </a:r>
            <a:r>
              <a:rPr lang="ru-RU" sz="2400" dirty="0" smtClean="0"/>
              <a:t>– так временно называют совокупность новых возможностей языка, которые могут войти в следующую версию спецификации. 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 из </a:t>
            </a:r>
            <a:r>
              <a:rPr lang="en-US" sz="2400" dirty="0" smtClean="0"/>
              <a:t>ES.Next </a:t>
            </a:r>
            <a:r>
              <a:rPr lang="ru-RU" sz="2400" dirty="0" smtClean="0"/>
              <a:t>правильнее называть </a:t>
            </a:r>
            <a:r>
              <a:rPr lang="en-US" sz="2400" i="1" dirty="0" smtClean="0"/>
              <a:t>“</a:t>
            </a:r>
            <a:r>
              <a:rPr lang="ru-RU" sz="2400" i="1" dirty="0" smtClean="0"/>
              <a:t>предложения</a:t>
            </a:r>
            <a:r>
              <a:rPr lang="en-US" sz="2400" i="1" dirty="0" smtClean="0"/>
              <a:t>”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/>
              <a:t>proposals</a:t>
            </a:r>
            <a:r>
              <a:rPr lang="en-US" sz="2400" dirty="0" smtClean="0"/>
              <a:t>), </a:t>
            </a:r>
            <a:r>
              <a:rPr lang="ru-RU" sz="2400" dirty="0" smtClean="0"/>
              <a:t>потому что они всё ещё находятся на стадии обсуждения.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Процесс </a:t>
            </a:r>
            <a:r>
              <a:rPr lang="en-US" sz="5400" i="1" dirty="0">
                <a:latin typeface="+mn-lt"/>
              </a:rPr>
              <a:t>TC39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TC39</a:t>
            </a:r>
            <a:r>
              <a:rPr lang="ru-RU" sz="2400" dirty="0" smtClean="0"/>
              <a:t> (технический комитет 39) — занимается </a:t>
            </a:r>
            <a:r>
              <a:rPr lang="ru-RU" sz="2400" dirty="0"/>
              <a:t>развитием </a:t>
            </a:r>
            <a:r>
              <a:rPr lang="ru-RU" sz="2400" i="1" dirty="0" err="1"/>
              <a:t>JavaScript</a:t>
            </a:r>
            <a:r>
              <a:rPr lang="ru-RU" sz="2400" dirty="0"/>
              <a:t>. Его членами являются компании (помимо прочих, все основные производители браузеров). TC39 регулярно собирается, на встречах присутствуют участники, представляющие интересы компаний, и приглашенные </a:t>
            </a:r>
            <a:r>
              <a:rPr lang="ru-RU" sz="2400" dirty="0" smtClean="0"/>
              <a:t>эксперты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b="1" dirty="0" smtClean="0"/>
              <a:t>Процесс </a:t>
            </a:r>
            <a:r>
              <a:rPr lang="en-US" sz="2400" b="1" dirty="0" smtClean="0"/>
              <a:t>TC39</a:t>
            </a:r>
            <a:r>
              <a:rPr lang="ru-RU" sz="2400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0 этап: </a:t>
            </a:r>
            <a:r>
              <a:rPr lang="ru-RU" dirty="0" smtClean="0"/>
              <a:t>идея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1 этап: </a:t>
            </a:r>
            <a:r>
              <a:rPr lang="ru-RU" dirty="0" smtClean="0"/>
              <a:t>предложение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2 этап: </a:t>
            </a:r>
            <a:r>
              <a:rPr lang="ru-RU" dirty="0" smtClean="0"/>
              <a:t>черновик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3 этап: </a:t>
            </a:r>
            <a:r>
              <a:rPr lang="ru-RU" dirty="0" smtClean="0"/>
              <a:t>кандидат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4 этап: финал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ECMAScript 2016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38490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// exponentiation operator 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8);	// 256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-1);	// 0.5</a:t>
                      </a:r>
                      <a:endParaRPr lang="ru-RU" sz="160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console.log(16 ** 0.5);	// 4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96416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Array.prototype.includes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'c'].includes('a');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'c'].includes('d');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0].includes(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-1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086" y="2766219"/>
            <a:ext cx="7083829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ECMAScript </a:t>
            </a:r>
            <a:r>
              <a:rPr lang="en-US" sz="6000" i="1" dirty="0" smtClean="0">
                <a:latin typeface="+mn-lt"/>
              </a:rPr>
              <a:t>Proposals</a:t>
            </a:r>
            <a:endParaRPr lang="ru-RU" sz="6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Будущее </a:t>
            </a:r>
            <a:r>
              <a:rPr lang="en-US" sz="5400" dirty="0" smtClean="0">
                <a:latin typeface="+mn-lt"/>
              </a:rPr>
              <a:t>JavaScript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604998"/>
            <a:ext cx="114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Текущие предложения (</a:t>
            </a:r>
            <a:r>
              <a:rPr lang="en-US" sz="2400" i="1" dirty="0" smtClean="0"/>
              <a:t>proposals</a:t>
            </a:r>
            <a:r>
              <a:rPr lang="ru-RU" sz="2400" i="1" dirty="0" smtClean="0"/>
              <a:t>)</a:t>
            </a:r>
            <a:r>
              <a:rPr lang="en-US" sz="2400" dirty="0" smtClean="0"/>
              <a:t>:</a:t>
            </a:r>
            <a:endParaRPr lang="ru-RU" sz="24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github.com/tc39/proposals/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015" y="3001957"/>
            <a:ext cx="56078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Stage-4: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github.com/tc39/proposals/blob/master/finished-proposals.md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</a:rPr>
              <a:t>Object.values</a:t>
            </a:r>
            <a:r>
              <a:rPr lang="en-US" sz="2000" dirty="0"/>
              <a:t> / </a:t>
            </a:r>
            <a:r>
              <a:rPr lang="en-US" sz="2000" dirty="0" err="1" smtClean="0">
                <a:latin typeface="Consolas" panose="020B0609020204030204" pitchFamily="49" charset="0"/>
              </a:rPr>
              <a:t>Object.entries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String padding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23640" y="3001957"/>
            <a:ext cx="56078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Stage-3, stage-2: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Rest/Spread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and Property </a:t>
            </a:r>
            <a:r>
              <a:rPr lang="en-US" sz="2000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onsolas" panose="020B0609020204030204" pitchFamily="49" charset="0"/>
              </a:rPr>
              <a:t>Promise.prototype.finally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2028306"/>
            <a:ext cx="10969869" cy="120564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Condensed" pitchFamily="2" charset="0"/>
              </a:rPr>
              <a:t>Благодарю за внимание!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3293829"/>
            <a:ext cx="10969868" cy="1228295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</a:t>
            </a:r>
            <a:r>
              <a:rPr lang="ru-RU" sz="2800" dirty="0" smtClean="0"/>
              <a:t>лекции и оставьте обратную связь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3233946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0109" y="3793255"/>
            <a:ext cx="74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Лекция, код примеров, дополнительные материалы находятся по ссылке: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github.com/frontend-park-mail-ru/modern-es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2637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var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undefined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40982"/>
              </p:ext>
            </p:extLst>
          </p:nvPr>
        </p:nvGraphicFramePr>
        <p:xfrm>
          <a:off x="6011740" y="1408366"/>
          <a:ext cx="5196254" cy="516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b="1" i="0" u="none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7363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306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f(); // 42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foo = true;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function f() {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	console.log(42);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var foo;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6951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new X();	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foo = true;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X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constructor() {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foo;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1744</TotalTime>
  <Words>2360</Words>
  <Application>Microsoft Office PowerPoint</Application>
  <PresentationFormat>Широкоэкранный</PresentationFormat>
  <Paragraphs>643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Roboto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Ключевое слово const</vt:lpstr>
      <vt:lpstr>Новые возможности работы со строками</vt:lpstr>
      <vt:lpstr>Деструктуризация</vt:lpstr>
      <vt:lpstr>Деструктуризация</vt:lpstr>
      <vt:lpstr>Функции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Set, Map, WeakSet и WeakMap</vt:lpstr>
      <vt:lpstr>ES6 классы</vt:lpstr>
      <vt:lpstr>Символы Symbol</vt:lpstr>
      <vt:lpstr>Promise</vt:lpstr>
      <vt:lpstr>Итераторы</vt:lpstr>
      <vt:lpstr>Генераторы</vt:lpstr>
      <vt:lpstr>ES6-модули</vt:lpstr>
      <vt:lpstr>Перерыв</vt:lpstr>
      <vt:lpstr>Поддержка браузерами</vt:lpstr>
      <vt:lpstr>Поддержка браузерами</vt:lpstr>
      <vt:lpstr>Babel</vt:lpstr>
      <vt:lpstr>Babel – использование</vt:lpstr>
      <vt:lpstr>ES5, ES6, ES2016, ES7, ES.Next…</vt:lpstr>
      <vt:lpstr>Текущие версии JavaScript’а</vt:lpstr>
      <vt:lpstr>Процесс TC39</vt:lpstr>
      <vt:lpstr>ECMAScript 2016</vt:lpstr>
      <vt:lpstr>ECMAScript Proposals</vt:lpstr>
      <vt:lpstr>Будущее JavaScript</vt:lpstr>
      <vt:lpstr>Благодарю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71</cp:revision>
  <dcterms:created xsi:type="dcterms:W3CDTF">2016-10-15T01:06:18Z</dcterms:created>
  <dcterms:modified xsi:type="dcterms:W3CDTF">2016-10-19T01:57:18Z</dcterms:modified>
</cp:coreProperties>
</file>