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71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323" r:id="rId21"/>
    <p:sldId id="274" r:id="rId22"/>
    <p:sldId id="324" r:id="rId23"/>
    <p:sldId id="287" r:id="rId24"/>
    <p:sldId id="275" r:id="rId25"/>
    <p:sldId id="325" r:id="rId26"/>
    <p:sldId id="276" r:id="rId27"/>
    <p:sldId id="273" r:id="rId28"/>
    <p:sldId id="278" r:id="rId29"/>
    <p:sldId id="277" r:id="rId30"/>
    <p:sldId id="283" r:id="rId31"/>
    <p:sldId id="284" r:id="rId32"/>
    <p:sldId id="307" r:id="rId33"/>
    <p:sldId id="308" r:id="rId34"/>
    <p:sldId id="291" r:id="rId35"/>
    <p:sldId id="327" r:id="rId36"/>
    <p:sldId id="288" r:id="rId37"/>
    <p:sldId id="309" r:id="rId38"/>
    <p:sldId id="311" r:id="rId39"/>
    <p:sldId id="292" r:id="rId40"/>
    <p:sldId id="313" r:id="rId41"/>
    <p:sldId id="314" r:id="rId42"/>
    <p:sldId id="315" r:id="rId43"/>
    <p:sldId id="316" r:id="rId44"/>
    <p:sldId id="317" r:id="rId45"/>
    <p:sldId id="293" r:id="rId46"/>
    <p:sldId id="319" r:id="rId47"/>
    <p:sldId id="318" r:id="rId48"/>
    <p:sldId id="320" r:id="rId49"/>
    <p:sldId id="329" r:id="rId50"/>
    <p:sldId id="321" r:id="rId51"/>
    <p:sldId id="294" r:id="rId52"/>
    <p:sldId id="328" r:id="rId53"/>
    <p:sldId id="330" r:id="rId54"/>
    <p:sldId id="331" r:id="rId55"/>
    <p:sldId id="295" r:id="rId56"/>
    <p:sldId id="310" r:id="rId57"/>
    <p:sldId id="312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279" r:id="rId69"/>
    <p:sldId id="30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21.10.2016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21.10.2016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21.10.2016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21.10.2016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21.10.2016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Statements/import" TargetMode="Externa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repl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/blob/master/finished-proposals.md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10767856" cy="51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“</a:t>
            </a:r>
            <a:r>
              <a:rPr lang="ru-RU" sz="5400" dirty="0" smtClean="0">
                <a:latin typeface="+mn-lt"/>
              </a:rPr>
              <a:t>Настоящие</a:t>
            </a:r>
            <a:r>
              <a:rPr lang="en-US" sz="5400" dirty="0" smtClean="0">
                <a:latin typeface="+mn-lt"/>
              </a:rPr>
              <a:t>”</a:t>
            </a:r>
            <a:r>
              <a:rPr lang="ru-RU" sz="5400" dirty="0" smtClean="0">
                <a:latin typeface="+mn-lt"/>
              </a:rPr>
              <a:t> константы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10949630" cy="54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4438650"/>
            <a:ext cx="10179710" cy="2126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Ряд полезных методов: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str.includes</a:t>
            </a:r>
            <a:r>
              <a:rPr lang="en-US" dirty="0" smtClean="0">
                <a:latin typeface="Consolas" panose="020B0609020204030204" pitchFamily="49" charset="0"/>
              </a:rPr>
              <a:t>(s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проверяет, включает ли одна строка в себя другую, возвращает </a:t>
            </a:r>
            <a:r>
              <a:rPr lang="en-US" dirty="0" smtClean="0">
                <a:latin typeface="Consolas" panose="020B0609020204030204" pitchFamily="49" charset="0"/>
              </a:rPr>
              <a:t>true/false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str.endsWith</a:t>
            </a:r>
            <a:r>
              <a:rPr lang="en-US" dirty="0">
                <a:latin typeface="Consolas" panose="020B0609020204030204" pitchFamily="49" charset="0"/>
              </a:rPr>
              <a:t>(s)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ru-RU" dirty="0"/>
              <a:t>если строка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ru-RU" dirty="0"/>
              <a:t>заканчивается подстрокой </a:t>
            </a:r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str.startsWith</a:t>
            </a:r>
            <a:r>
              <a:rPr lang="en-US" dirty="0">
                <a:latin typeface="Consolas" panose="020B0609020204030204" pitchFamily="49" charset="0"/>
              </a:rPr>
              <a:t>(s)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ru-RU" dirty="0"/>
              <a:t>если строка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ru-RU" dirty="0"/>
              <a:t>начинается со строки </a:t>
            </a:r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str.repeat</a:t>
            </a:r>
            <a:r>
              <a:rPr lang="en-US" dirty="0">
                <a:latin typeface="Consolas" panose="020B0609020204030204" pitchFamily="49" charset="0"/>
              </a:rPr>
              <a:t>(times)</a:t>
            </a:r>
            <a:r>
              <a:rPr lang="en-US" dirty="0"/>
              <a:t> – </a:t>
            </a:r>
            <a:r>
              <a:rPr lang="ru-RU" dirty="0"/>
              <a:t>повторяет строку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times </a:t>
            </a:r>
            <a:r>
              <a:rPr lang="ru-RU" dirty="0" smtClean="0"/>
              <a:t>раз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6" y="1451909"/>
            <a:ext cx="9997193" cy="29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783895"/>
            <a:ext cx="11126520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997"/>
            <a:ext cx="10988906" cy="44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9296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2"/>
            <a:ext cx="8747711" cy="51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80772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07" y="3547776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74441"/>
          <a:stretch/>
        </p:blipFill>
        <p:spPr>
          <a:xfrm>
            <a:off x="211015" y="2961397"/>
            <a:ext cx="8078397" cy="13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1" y="1314712"/>
            <a:ext cx="9092937" cy="55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1408368"/>
            <a:ext cx="8130880" cy="54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4" y="1505351"/>
            <a:ext cx="5113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505352"/>
            <a:ext cx="6631860" cy="48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1"/>
            <a:ext cx="8355469" cy="5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4" y="1348039"/>
            <a:ext cx="11002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Дополнительно</a:t>
            </a:r>
            <a:r>
              <a:rPr lang="ru-RU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</a:t>
            </a:r>
            <a:r>
              <a:rPr lang="ru-RU" sz="2400" dirty="0" err="1">
                <a:latin typeface="Consolas" panose="020B0609020204030204" pitchFamily="49" charset="0"/>
              </a:rPr>
              <a:t>Object.assign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target</a:t>
            </a:r>
            <a:r>
              <a:rPr lang="ru-RU" sz="2400" dirty="0">
                <a:latin typeface="Consolas" panose="020B0609020204030204" pitchFamily="49" charset="0"/>
              </a:rPr>
              <a:t>, src1, src2...)</a:t>
            </a:r>
            <a:r>
              <a:rPr lang="ru-RU" sz="2400" dirty="0"/>
              <a:t> – копирует свойства из всех аргументов в первый </a:t>
            </a:r>
            <a:r>
              <a:rPr lang="ru-RU" sz="2400" dirty="0" smtClean="0"/>
              <a:t>объект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Метод </a:t>
            </a:r>
            <a:r>
              <a:rPr lang="ru-RU" sz="2400" dirty="0">
                <a:latin typeface="Consolas" panose="020B0609020204030204" pitchFamily="49" charset="0"/>
              </a:rPr>
              <a:t>Object.is(value1, value2)</a:t>
            </a:r>
            <a:r>
              <a:rPr lang="ru-RU" sz="2400" dirty="0"/>
              <a:t> проверяет два значения на </a:t>
            </a:r>
            <a:r>
              <a:rPr lang="ru-RU" sz="2400" dirty="0" smtClean="0"/>
              <a:t>равенство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3220453"/>
            <a:ext cx="769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268114"/>
            <a:ext cx="9318987" cy="55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285374"/>
            <a:ext cx="11082627" cy="55612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259305"/>
            <a:ext cx="11752385" cy="50503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1506682"/>
            <a:ext cx="7742131" cy="37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66812"/>
            <a:ext cx="7319769" cy="56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272840"/>
            <a:ext cx="9492316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51333"/>
            <a:ext cx="10539180" cy="4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1026" name="Picture 2" descr="https://learn.javascript.ru/article/promise/promiseInit@2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2790" r="15342" b="13721"/>
          <a:stretch/>
        </p:blipFill>
        <p:spPr bwMode="auto">
          <a:xfrm>
            <a:off x="6953389" y="1924050"/>
            <a:ext cx="5153026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446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Промисы предоставляют удобный способ организации асинхронного </a:t>
            </a:r>
            <a:r>
              <a:rPr lang="ru-RU" sz="2400" dirty="0" smtClean="0"/>
              <a:t>кода.</a:t>
            </a:r>
          </a:p>
          <a:p>
            <a:endParaRPr lang="ru-RU" sz="2400" dirty="0"/>
          </a:p>
          <a:p>
            <a:r>
              <a:rPr lang="ru-RU" sz="2400" dirty="0" err="1"/>
              <a:t>Promise</a:t>
            </a:r>
            <a:r>
              <a:rPr lang="ru-RU" sz="2400" dirty="0"/>
              <a:t> – это специальный объект, который содержит своё состояние. Вначале </a:t>
            </a:r>
            <a:r>
              <a:rPr lang="ru-RU" sz="2400" dirty="0" err="1"/>
              <a:t>pending</a:t>
            </a:r>
            <a:r>
              <a:rPr lang="ru-RU" sz="2400" dirty="0"/>
              <a:t> («ожидание»), затем – одно </a:t>
            </a:r>
            <a:r>
              <a:rPr lang="ru-RU" sz="2400" dirty="0" smtClean="0"/>
              <a:t>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fulfilled</a:t>
            </a:r>
            <a:r>
              <a:rPr lang="ru-RU" sz="2400" dirty="0" smtClean="0"/>
              <a:t> </a:t>
            </a:r>
            <a:r>
              <a:rPr lang="ru-RU" sz="2400" dirty="0"/>
              <a:t>(«выполнено успешно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rejected</a:t>
            </a:r>
            <a:r>
              <a:rPr lang="ru-RU" sz="2400" dirty="0" smtClean="0"/>
              <a:t> </a:t>
            </a:r>
            <a:r>
              <a:rPr lang="ru-RU" sz="2400" dirty="0"/>
              <a:t>(«выполнено с ошибкой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В браузере </a:t>
            </a:r>
            <a:r>
              <a:rPr lang="ru-RU" sz="2400" dirty="0" err="1" smtClean="0"/>
              <a:t>промисы</a:t>
            </a:r>
            <a:r>
              <a:rPr lang="ru-RU" sz="2400" dirty="0" smtClean="0"/>
              <a:t> могут быть полезны при работе с сетью (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запросы – асинхронные операции). На сервере у </a:t>
            </a:r>
            <a:r>
              <a:rPr lang="ru-RU" sz="2400" dirty="0" err="1" smtClean="0"/>
              <a:t>промисов</a:t>
            </a:r>
            <a:r>
              <a:rPr lang="ru-RU" sz="2400" dirty="0" smtClean="0"/>
              <a:t> множество применений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3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519918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/>
              <a:t>Метод</a:t>
            </a:r>
            <a:endParaRPr lang="en-US" sz="1900" dirty="0" smtClean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promise.then</a:t>
            </a:r>
            <a:r>
              <a:rPr lang="en-US" sz="1900" dirty="0" smtClean="0"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en-US" sz="1900" dirty="0" smtClean="0"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1900" dirty="0" smtClean="0"/>
              <a:t>Позволяет добавить </a:t>
            </a:r>
            <a:r>
              <a:rPr lang="ru-RU" sz="1900" dirty="0" err="1" smtClean="0"/>
              <a:t>коллбек</a:t>
            </a:r>
            <a:r>
              <a:rPr lang="ru-RU" sz="1900" dirty="0" smtClean="0"/>
              <a:t> к </a:t>
            </a:r>
            <a:r>
              <a:rPr lang="ru-RU" sz="1900" dirty="0" err="1" smtClean="0"/>
              <a:t>промису</a:t>
            </a:r>
            <a:r>
              <a:rPr lang="ru-RU" sz="1900" dirty="0" smtClean="0"/>
              <a:t>. При этом,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 smtClean="0"/>
              <a:t>метод </a:t>
            </a:r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ru-RU" sz="1900" dirty="0" smtClean="0"/>
              <a:t> вызовется при успешном выполнении </a:t>
            </a:r>
            <a:r>
              <a:rPr lang="ru-RU" sz="1900" dirty="0" err="1" smtClean="0"/>
              <a:t>промиса</a:t>
            </a:r>
            <a:endParaRPr lang="ru-RU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 smtClean="0"/>
              <a:t>метод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ru-RU" sz="1900" dirty="0" smtClean="0"/>
              <a:t> – при ошибке.</a:t>
            </a:r>
          </a:p>
          <a:p>
            <a:endParaRPr lang="en-US" sz="1900" dirty="0" smtClean="0"/>
          </a:p>
          <a:p>
            <a:r>
              <a:rPr lang="ru-RU" sz="1900" dirty="0" smtClean="0"/>
              <a:t>Вместо</a:t>
            </a:r>
            <a:endParaRPr lang="ru-RU" sz="1900" dirty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promise.then</a:t>
            </a:r>
            <a:r>
              <a:rPr lang="en-US" sz="1900" dirty="0" smtClean="0">
                <a:latin typeface="Consolas" panose="020B0609020204030204" pitchFamily="49" charset="0"/>
              </a:rPr>
              <a:t>(null, </a:t>
            </a:r>
            <a:r>
              <a:rPr lang="en-US" sz="1900" dirty="0" err="1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  <a:endParaRPr lang="ru-RU" sz="1900" dirty="0" smtClean="0">
              <a:latin typeface="Consolas" panose="020B0609020204030204" pitchFamily="49" charset="0"/>
            </a:endParaRPr>
          </a:p>
          <a:p>
            <a:r>
              <a:rPr lang="ru-RU" sz="1900" dirty="0" smtClean="0"/>
              <a:t>можно писать просто</a:t>
            </a:r>
          </a:p>
          <a:p>
            <a:r>
              <a:rPr lang="en-US" sz="1900" dirty="0" err="1" smtClean="0">
                <a:latin typeface="Consolas" panose="020B0609020204030204" pitchFamily="49" charset="0"/>
              </a:rPr>
              <a:t>promise.catch</a:t>
            </a:r>
            <a:r>
              <a:rPr lang="en-US" sz="1900" dirty="0" smtClean="0"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</a:p>
          <a:p>
            <a:endParaRPr lang="en-US" sz="1900" dirty="0"/>
          </a:p>
          <a:p>
            <a:r>
              <a:rPr lang="en-US" sz="1900" dirty="0" err="1" smtClean="0">
                <a:latin typeface="Consolas" panose="020B0609020204030204" pitchFamily="49" charset="0"/>
              </a:rPr>
              <a:t>onFulfilled</a:t>
            </a:r>
            <a:r>
              <a:rPr lang="en-US" sz="1900" dirty="0" smtClean="0"/>
              <a:t> </a:t>
            </a:r>
            <a:r>
              <a:rPr lang="ru-RU" sz="1900" dirty="0" smtClean="0"/>
              <a:t>и </a:t>
            </a:r>
            <a:r>
              <a:rPr lang="en-US" sz="1900" dirty="0" err="1" smtClean="0">
                <a:latin typeface="Consolas" panose="020B0609020204030204" pitchFamily="49" charset="0"/>
              </a:rPr>
              <a:t>onRejected</a:t>
            </a:r>
            <a:r>
              <a:rPr lang="en-US" sz="1900" dirty="0"/>
              <a:t> </a:t>
            </a:r>
            <a:r>
              <a:rPr lang="en-US" sz="1900" dirty="0" smtClean="0"/>
              <a:t>– </a:t>
            </a:r>
            <a:r>
              <a:rPr lang="ru-RU" sz="1900" dirty="0" smtClean="0"/>
              <a:t>это функции</a:t>
            </a:r>
            <a:r>
              <a:rPr lang="en-US" sz="1900" dirty="0" smtClean="0"/>
              <a:t>-</a:t>
            </a:r>
            <a:r>
              <a:rPr lang="ru-RU" sz="1900" dirty="0" err="1" smtClean="0"/>
              <a:t>колбеки</a:t>
            </a:r>
            <a:endParaRPr lang="ru-RU" sz="1900" dirty="0"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42" y="1506683"/>
            <a:ext cx="6705373" cy="44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98562"/>
            <a:ext cx="8330183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Промисификация</a:t>
            </a:r>
            <a:endParaRPr lang="ru-RU" sz="5400" i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408368"/>
            <a:ext cx="11466209" cy="52337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Promise.</a:t>
            </a:r>
            <a:r>
              <a:rPr lang="en-US" sz="5400" dirty="0" smtClean="0">
                <a:latin typeface="Consolas" panose="020B0609020204030204" pitchFamily="49" charset="0"/>
              </a:rPr>
              <a:t>prototype</a:t>
            </a:r>
            <a:r>
              <a:rPr lang="en-US" sz="5400" dirty="0" smtClean="0">
                <a:latin typeface="+mn-lt"/>
              </a:rPr>
              <a:t>.*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96678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4" y="1506683"/>
            <a:ext cx="114602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Итераторы – расширяющая понятие «массив» концепция, которая пронизывает современный стандарт </a:t>
            </a:r>
            <a:r>
              <a:rPr lang="ru-RU" sz="2400" dirty="0" err="1"/>
              <a:t>JavaScript</a:t>
            </a:r>
            <a:r>
              <a:rPr lang="ru-RU" sz="2400" dirty="0"/>
              <a:t> сверху </a:t>
            </a:r>
            <a:r>
              <a:rPr lang="ru-RU" sz="2400" dirty="0" smtClean="0"/>
              <a:t>донизу</a:t>
            </a:r>
            <a:r>
              <a:rPr lang="ru-RU" sz="2400" dirty="0"/>
              <a:t>. Итерируемые или, иными словами, «перебираемые» объекты – это те, содержимое которых можно перебрать в </a:t>
            </a:r>
            <a:r>
              <a:rPr lang="ru-RU" sz="2400" dirty="0" smtClean="0"/>
              <a:t>цикле</a:t>
            </a:r>
            <a:r>
              <a:rPr lang="en-US" sz="24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обычные массивы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псевдомассив </a:t>
            </a:r>
            <a:r>
              <a:rPr lang="en-US" sz="2400" dirty="0" smtClean="0">
                <a:latin typeface="Consolas" panose="020B0609020204030204" pitchFamily="49" charset="0"/>
              </a:rPr>
              <a:t>arguments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строки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списки </a:t>
            </a:r>
            <a:r>
              <a:rPr lang="en-US" sz="2400" dirty="0" smtClean="0"/>
              <a:t>DOM-</a:t>
            </a:r>
            <a:r>
              <a:rPr lang="ru-RU" sz="2400" dirty="0" err="1" smtClean="0"/>
              <a:t>нод</a:t>
            </a:r>
            <a:r>
              <a:rPr lang="ru-RU" sz="2400" dirty="0" smtClean="0"/>
              <a:t> в браузере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генераторы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</a:rPr>
              <a:t>Map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пользовательские итерируемые объекты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 общем смысле, итератор – это объект, предоставляющий метод </a:t>
            </a:r>
            <a:r>
              <a:rPr lang="en-US" sz="2400" dirty="0" smtClean="0">
                <a:latin typeface="Consolas" panose="020B0609020204030204" pitchFamily="49" charset="0"/>
              </a:rPr>
              <a:t>next</a:t>
            </a:r>
            <a:r>
              <a:rPr lang="ru-RU" sz="2400" dirty="0" smtClean="0">
                <a:latin typeface="Consolas" panose="020B0609020204030204" pitchFamily="49" charset="0"/>
              </a:rPr>
              <a:t>()</a:t>
            </a:r>
            <a:r>
              <a:rPr lang="ru-RU" sz="2400" dirty="0" smtClean="0"/>
              <a:t>, который возвращает следующий элемент определённой последовательности.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828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91852"/>
            <a:ext cx="8730424" cy="56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998"/>
            <a:ext cx="11249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11892502" cy="38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189184"/>
            <a:ext cx="9631483" cy="5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Создание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08368"/>
            <a:ext cx="10735196" cy="48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Создание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1506684"/>
            <a:ext cx="11318875" cy="41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Композиция генераторов</a:t>
            </a:r>
            <a:endParaRPr lang="ru-RU" sz="5400" i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166812"/>
            <a:ext cx="10651174" cy="56911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368"/>
            <a:ext cx="7182196" cy="5089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7683"/>
          <a:stretch/>
        </p:blipFill>
        <p:spPr>
          <a:xfrm>
            <a:off x="7182886" y="1821129"/>
            <a:ext cx="4761162" cy="27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431869"/>
            <a:ext cx="5257800" cy="3676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14" y="1431869"/>
            <a:ext cx="5857875" cy="42862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1015" y="5318009"/>
            <a:ext cx="10445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5"/>
              </a:rPr>
              <a:t>MDN - import statement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8278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920" y="2766219"/>
            <a:ext cx="813816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Поддержка браузерами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Поддержка браузерами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430830"/>
            <a:ext cx="111224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Таблица поддержки разных версий языка браузерами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3"/>
              </a:rPr>
              <a:t>http://kangax.github.io/compat-table/es6/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Возможности браузеров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http://caniuse.com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 smtClean="0"/>
              <a:t>Полифиллы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200" dirty="0"/>
              <a:t>«Полифилл</a:t>
            </a:r>
            <a:r>
              <a:rPr lang="ru-RU" sz="2200" dirty="0" smtClean="0"/>
              <a:t>» </a:t>
            </a:r>
            <a:r>
              <a:rPr lang="ru-RU" sz="2200" dirty="0"/>
              <a:t>– это библиотека, которая добавляет в старые браузеры поддержку возможностей, которые в современных браузерах являются </a:t>
            </a:r>
            <a:r>
              <a:rPr lang="ru-RU" sz="2200" dirty="0" smtClean="0"/>
              <a:t>встроенными</a:t>
            </a:r>
          </a:p>
          <a:p>
            <a:endParaRPr lang="ru-RU" sz="2400" dirty="0"/>
          </a:p>
          <a:p>
            <a:r>
              <a:rPr lang="ru-RU" sz="2400" b="1" dirty="0" smtClean="0"/>
              <a:t>Транспайлинг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200" dirty="0" smtClean="0"/>
              <a:t>Конвертация кода программы, написанного на одном ЯП в другой ЯП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400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474369"/>
            <a:ext cx="111224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 smtClean="0"/>
              <a:t>Многофункциональный транспайлер</a:t>
            </a:r>
            <a:r>
              <a:rPr lang="en-US" sz="3000" b="1" dirty="0" smtClean="0"/>
              <a:t>.</a:t>
            </a:r>
            <a:endParaRPr lang="ru-RU" sz="3000" b="1" dirty="0" smtClean="0"/>
          </a:p>
          <a:p>
            <a:r>
              <a:rPr lang="ru-RU" sz="3000" dirty="0" smtClean="0"/>
              <a:t>Позволяет использовать самые последние возможности </a:t>
            </a:r>
            <a:r>
              <a:rPr lang="en-US" sz="3000" dirty="0" smtClean="0"/>
              <a:t>JavaScript</a:t>
            </a:r>
            <a:r>
              <a:rPr lang="ru-RU" sz="3000" dirty="0" smtClean="0"/>
              <a:t>. Поддерживает транспайлинг: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Из версий языка выше </a:t>
            </a:r>
            <a:r>
              <a:rPr lang="en-US" sz="2800" dirty="0" smtClean="0"/>
              <a:t>ES5 (</a:t>
            </a:r>
            <a:r>
              <a:rPr lang="ru-RU" sz="2800" dirty="0" smtClean="0"/>
              <a:t>т.е. </a:t>
            </a:r>
            <a:r>
              <a:rPr lang="en-US" sz="2800" dirty="0" smtClean="0"/>
              <a:t>ES6, ES2016, ES.Next, etc…)</a:t>
            </a:r>
            <a:endParaRPr lang="ru-RU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Кода, написанного для </a:t>
            </a:r>
            <a:r>
              <a:rPr lang="en-US" sz="2800" dirty="0" smtClean="0"/>
              <a:t>react</a:t>
            </a:r>
            <a:r>
              <a:rPr lang="ru-RU" sz="2800" dirty="0" smtClean="0"/>
              <a:t>-приложений (расширение</a:t>
            </a:r>
            <a:r>
              <a:rPr lang="en-US" sz="2800" dirty="0" smtClean="0"/>
              <a:t> </a:t>
            </a:r>
            <a:r>
              <a:rPr lang="ru-RU" sz="2800" dirty="0" smtClean="0"/>
              <a:t>файлов 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</a:rPr>
              <a:t>jsx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endParaRPr lang="en-US" sz="30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3000" dirty="0" smtClean="0"/>
              <a:t>Официальный сайт: </a:t>
            </a:r>
            <a:r>
              <a:rPr lang="en-US" sz="3000" dirty="0" smtClean="0">
                <a:hlinkClick r:id="rId3"/>
              </a:rPr>
              <a:t>http</a:t>
            </a:r>
            <a:r>
              <a:rPr lang="en-US" sz="3000" dirty="0">
                <a:hlinkClick r:id="rId3"/>
              </a:rPr>
              <a:t>://babeljs.io</a:t>
            </a:r>
            <a:r>
              <a:rPr lang="en-US" sz="3000" dirty="0" smtClean="0">
                <a:hlinkClick r:id="rId3"/>
              </a:rPr>
              <a:t>/</a:t>
            </a:r>
            <a:endParaRPr lang="ru-RU" sz="3000" dirty="0" smtClean="0"/>
          </a:p>
          <a:p>
            <a:endParaRPr lang="ru-RU" sz="3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3000" dirty="0" smtClean="0"/>
              <a:t>Попробовать онлайн: </a:t>
            </a:r>
            <a:r>
              <a:rPr lang="en-US" sz="3000" dirty="0">
                <a:hlinkClick r:id="rId4"/>
              </a:rPr>
              <a:t>http://babeljs.io/repl</a:t>
            </a:r>
            <a:r>
              <a:rPr lang="en-US" sz="3000" dirty="0" smtClean="0">
                <a:hlinkClick r:id="rId4"/>
              </a:rPr>
              <a:t>/</a:t>
            </a:r>
            <a:endParaRPr lang="ru-RU" sz="3000" dirty="0" smtClean="0"/>
          </a:p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2128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r>
              <a:rPr lang="ru-RU" sz="5400" dirty="0" smtClean="0">
                <a:latin typeface="+mn-lt"/>
              </a:rPr>
              <a:t> – использование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1604998"/>
            <a:ext cx="10627931" cy="52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ES5, ES6, ES2016, ES7, ES.Next…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074" name="Picture 2" descr="http://i57.fastpic.ru/big/2013/1117/52/dbedfd3ce7cdc4dceacbf134a2f94b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1999721" y="1347567"/>
            <a:ext cx="8192558" cy="49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Текущие версии </a:t>
            </a:r>
            <a:r>
              <a:rPr lang="en-US" sz="5400" dirty="0" smtClean="0">
                <a:latin typeface="+mn-lt"/>
              </a:rPr>
              <a:t>JavaScript’</a:t>
            </a:r>
            <a:r>
              <a:rPr lang="ru-RU" sz="5400" dirty="0" smtClean="0">
                <a:latin typeface="+mn-lt"/>
              </a:rPr>
              <a:t>а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372769"/>
            <a:ext cx="1164715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Декабрь 1999 – </a:t>
            </a:r>
            <a:r>
              <a:rPr lang="en-US" sz="2500" dirty="0" smtClean="0"/>
              <a:t>ECMAScript 3</a:t>
            </a:r>
            <a:endParaRPr lang="ru-RU" sz="25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ECMAScript 4</a:t>
            </a:r>
            <a:r>
              <a:rPr lang="ru-RU" sz="2500" dirty="0" smtClean="0"/>
              <a:t> – всё сложно</a:t>
            </a:r>
            <a:endParaRPr lang="en-US" sz="25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Декабрь 2009 – </a:t>
            </a:r>
            <a:r>
              <a:rPr lang="en-US" sz="2500" dirty="0" smtClean="0"/>
              <a:t>ECMAScript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2011 – </a:t>
            </a:r>
            <a:r>
              <a:rPr lang="en-US" sz="2500" dirty="0"/>
              <a:t>ECMAScript 5.1 (ISO/IEC 16262:2011</a:t>
            </a:r>
            <a:r>
              <a:rPr lang="en-US" sz="25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2015 – </a:t>
            </a:r>
            <a:r>
              <a:rPr lang="en-US" sz="2500" dirty="0" smtClean="0"/>
              <a:t>ECMAScript 6 (ECMAScript 2015)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 smtClean="0"/>
              <a:t>Июнь 2016 – </a:t>
            </a:r>
            <a:r>
              <a:rPr lang="en-US" sz="2500" dirty="0" smtClean="0"/>
              <a:t>ECMAScript 7 (ECMAScript 2016)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 smtClean="0"/>
              <a:t>. .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500" dirty="0"/>
              <a:t>Июнь </a:t>
            </a:r>
            <a:r>
              <a:rPr lang="ru-RU" sz="2500" dirty="0" smtClean="0"/>
              <a:t>2017 – </a:t>
            </a:r>
            <a:r>
              <a:rPr lang="en-US" sz="2500" dirty="0" smtClean="0"/>
              <a:t>ECMAScript 201</a:t>
            </a:r>
            <a:r>
              <a:rPr lang="ru-RU" sz="2500" dirty="0" smtClean="0"/>
              <a:t>7 (и так далее)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500" dirty="0"/>
          </a:p>
          <a:p>
            <a:pPr algn="just"/>
            <a:r>
              <a:rPr lang="en-US" sz="2500" b="1" dirty="0"/>
              <a:t>ES.Next</a:t>
            </a:r>
            <a:r>
              <a:rPr lang="en-US" sz="2500" dirty="0"/>
              <a:t> </a:t>
            </a:r>
            <a:r>
              <a:rPr lang="ru-RU" sz="2500" dirty="0" smtClean="0"/>
              <a:t>– так временно называют совокупность новых возможностей языка, которые могут войти в следующую версию спецификации. </a:t>
            </a:r>
            <a:r>
              <a:rPr lang="ru-RU" sz="2500" dirty="0" err="1" smtClean="0"/>
              <a:t>Фичи</a:t>
            </a:r>
            <a:r>
              <a:rPr lang="ru-RU" sz="2500" dirty="0" smtClean="0"/>
              <a:t> из </a:t>
            </a:r>
            <a:r>
              <a:rPr lang="en-US" sz="2500" dirty="0" smtClean="0"/>
              <a:t>ES.Next </a:t>
            </a:r>
            <a:r>
              <a:rPr lang="ru-RU" sz="2500" dirty="0" smtClean="0"/>
              <a:t>правильнее называть </a:t>
            </a:r>
            <a:r>
              <a:rPr lang="en-US" sz="2500" i="1" dirty="0" smtClean="0"/>
              <a:t>“</a:t>
            </a:r>
            <a:r>
              <a:rPr lang="ru-RU" sz="2500" i="1" dirty="0" smtClean="0"/>
              <a:t>предложения</a:t>
            </a:r>
            <a:r>
              <a:rPr lang="en-US" sz="2500" i="1" dirty="0" smtClean="0"/>
              <a:t>”</a:t>
            </a:r>
            <a:r>
              <a:rPr lang="ru-RU" sz="2500" dirty="0" smtClean="0"/>
              <a:t> </a:t>
            </a:r>
            <a:r>
              <a:rPr lang="en-US" sz="2500" dirty="0" smtClean="0"/>
              <a:t>(</a:t>
            </a:r>
            <a:r>
              <a:rPr lang="en-US" sz="2500" i="1" dirty="0"/>
              <a:t>proposals</a:t>
            </a:r>
            <a:r>
              <a:rPr lang="en-US" sz="2500" dirty="0" smtClean="0"/>
              <a:t>), </a:t>
            </a:r>
            <a:r>
              <a:rPr lang="ru-RU" sz="2500" dirty="0" smtClean="0"/>
              <a:t>потому что они всё ещё находятся на стадии обсуждения.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955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Процесс </a:t>
            </a:r>
            <a:r>
              <a:rPr lang="en-US" sz="5400" i="1" dirty="0">
                <a:latin typeface="+mn-lt"/>
              </a:rPr>
              <a:t>TC39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TC39</a:t>
            </a:r>
            <a:r>
              <a:rPr lang="ru-RU" sz="2800" dirty="0" smtClean="0"/>
              <a:t> (технический комитет 39) — занимается </a:t>
            </a:r>
            <a:r>
              <a:rPr lang="ru-RU" sz="2800" dirty="0"/>
              <a:t>развитием </a:t>
            </a:r>
            <a:r>
              <a:rPr lang="ru-RU" sz="2800" i="1" dirty="0" err="1"/>
              <a:t>JavaScript</a:t>
            </a:r>
            <a:r>
              <a:rPr lang="ru-RU" sz="2800" dirty="0"/>
              <a:t>. Его членами являются компании (помимо прочих, все основные производители браузеров). TC39 регулярно собирается, на встречах присутствуют участники, представляющие интересы компаний, и приглашенные </a:t>
            </a:r>
            <a:r>
              <a:rPr lang="ru-RU" sz="2800" dirty="0" smtClean="0"/>
              <a:t>эксперты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b="1" dirty="0" smtClean="0"/>
              <a:t>Процесс </a:t>
            </a:r>
            <a:r>
              <a:rPr lang="en-US" sz="2800" b="1" dirty="0" smtClean="0"/>
              <a:t>TC39</a:t>
            </a:r>
            <a:r>
              <a:rPr lang="ru-RU" sz="2800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0 этап: </a:t>
            </a:r>
            <a:r>
              <a:rPr lang="ru-RU" sz="2500" dirty="0" smtClean="0"/>
              <a:t>идея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1 этап: </a:t>
            </a:r>
            <a:r>
              <a:rPr lang="ru-RU" sz="2500" dirty="0" smtClean="0"/>
              <a:t>предложение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2 этап: </a:t>
            </a:r>
            <a:r>
              <a:rPr lang="ru-RU" sz="2500" dirty="0" smtClean="0"/>
              <a:t>черновик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3 этап: </a:t>
            </a:r>
            <a:r>
              <a:rPr lang="ru-RU" sz="2500" dirty="0" smtClean="0"/>
              <a:t>кандидат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500" dirty="0"/>
              <a:t>4 этап: финал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1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ECMAScript 2016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5410200" cy="2819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165" y="1506683"/>
            <a:ext cx="6191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086" y="2766219"/>
            <a:ext cx="7083829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ECMAScript </a:t>
            </a:r>
            <a:r>
              <a:rPr lang="en-US" sz="6000" i="1" dirty="0" smtClean="0">
                <a:latin typeface="+mn-lt"/>
              </a:rPr>
              <a:t>Proposals</a:t>
            </a:r>
            <a:endParaRPr lang="ru-RU" sz="6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Будущее </a:t>
            </a:r>
            <a:r>
              <a:rPr lang="en-US" sz="5400" dirty="0" smtClean="0">
                <a:latin typeface="+mn-lt"/>
              </a:rPr>
              <a:t>JavaScript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604998"/>
            <a:ext cx="11496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Текущие предложения (</a:t>
            </a:r>
            <a:r>
              <a:rPr lang="en-US" sz="2800" i="1" dirty="0" smtClean="0"/>
              <a:t>proposals</a:t>
            </a:r>
            <a:r>
              <a:rPr lang="ru-RU" sz="2800" i="1" dirty="0" smtClean="0"/>
              <a:t>)</a:t>
            </a:r>
            <a:r>
              <a:rPr lang="en-US" sz="2800" dirty="0" smtClean="0"/>
              <a:t>:</a:t>
            </a:r>
            <a:endParaRPr lang="ru-RU" sz="28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github.com/tc39/proposals/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1015" y="3001957"/>
            <a:ext cx="5607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Stage-4: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github.com/tc39/proposals/blob/master/finished-proposals.md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Object.values</a:t>
            </a:r>
            <a:r>
              <a:rPr lang="en-US" sz="2400" dirty="0"/>
              <a:t> / </a:t>
            </a:r>
            <a:r>
              <a:rPr lang="en-US" sz="2400" dirty="0" err="1" smtClean="0">
                <a:latin typeface="Consolas" panose="020B0609020204030204" pitchFamily="49" charset="0"/>
              </a:rPr>
              <a:t>Object.entries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Async</a:t>
            </a:r>
            <a:r>
              <a:rPr lang="en-US" sz="2400" dirty="0" smtClean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String padding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23640" y="3001957"/>
            <a:ext cx="5607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Stage-3, stage-2: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Rest/Spread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and Property </a:t>
            </a:r>
            <a:r>
              <a:rPr lang="en-US" sz="2400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nsolas" panose="020B0609020204030204" pitchFamily="49" charset="0"/>
              </a:rPr>
              <a:t>Promise.prototype.finally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2028306"/>
            <a:ext cx="10969869" cy="120564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Condensed" pitchFamily="2" charset="0"/>
              </a:rPr>
              <a:t>Благодарю за внимание!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3293829"/>
            <a:ext cx="10969868" cy="1228295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 и оставьте обратную связь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3233946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0109" y="3793255"/>
            <a:ext cx="74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Лекция, код примеров, дополнительные материалы находятся по ссылке: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github.com/frontend-park-mail-ru/modern-es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2014683"/>
            <a:ext cx="5372100" cy="37623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12" y="2014683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06683"/>
            <a:ext cx="4168106" cy="3732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26" y="1506683"/>
            <a:ext cx="5821598" cy="4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2306</TotalTime>
  <Words>927</Words>
  <Application>Microsoft Office PowerPoint</Application>
  <PresentationFormat>Широкоэкранный</PresentationFormat>
  <Paragraphs>186</Paragraphs>
  <Slides>64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64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Roboto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“Настоящие” константы</vt:lpstr>
      <vt:lpstr>Новые возможности работы со строками</vt:lpstr>
      <vt:lpstr>Деструктуризация</vt:lpstr>
      <vt:lpstr>Деструктуризация</vt:lpstr>
      <vt:lpstr>Деструктуризация</vt:lpstr>
      <vt:lpstr>Функции</vt:lpstr>
      <vt:lpstr>Функции</vt:lpstr>
      <vt:lpstr>Оператор расширения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Set, Map, WeakSet и WeakMap</vt:lpstr>
      <vt:lpstr>Set, Map, WeakSet и WeakMap</vt:lpstr>
      <vt:lpstr>Set, Map, WeakSet и WeakMap</vt:lpstr>
      <vt:lpstr>ES6 классы</vt:lpstr>
      <vt:lpstr>ES6 классы</vt:lpstr>
      <vt:lpstr>Символы Symbol</vt:lpstr>
      <vt:lpstr>Уникальные значения</vt:lpstr>
      <vt:lpstr>Уникальные значения</vt:lpstr>
      <vt:lpstr>Promise</vt:lpstr>
      <vt:lpstr>Promise – “обещание”</vt:lpstr>
      <vt:lpstr>Promise – “обещание”</vt:lpstr>
      <vt:lpstr>Promise – “обещание”</vt:lpstr>
      <vt:lpstr>Промисификация</vt:lpstr>
      <vt:lpstr>Promise.prototype.*</vt:lpstr>
      <vt:lpstr>Итераторы</vt:lpstr>
      <vt:lpstr>Концепция итерируемости</vt:lpstr>
      <vt:lpstr>Концепция итерируемости</vt:lpstr>
      <vt:lpstr>Концепция итерируемости</vt:lpstr>
      <vt:lpstr>Symbol.iterator</vt:lpstr>
      <vt:lpstr>Symbol.iterator</vt:lpstr>
      <vt:lpstr>Генераторы</vt:lpstr>
      <vt:lpstr>Создание генераторов</vt:lpstr>
      <vt:lpstr>Создание генераторов</vt:lpstr>
      <vt:lpstr>Композиция генераторов</vt:lpstr>
      <vt:lpstr>ES6-модули</vt:lpstr>
      <vt:lpstr>ES6-модули</vt:lpstr>
      <vt:lpstr>ES6-модули</vt:lpstr>
      <vt:lpstr>Перерыв</vt:lpstr>
      <vt:lpstr>Поддержка браузерами</vt:lpstr>
      <vt:lpstr>Поддержка браузерами</vt:lpstr>
      <vt:lpstr>Babel</vt:lpstr>
      <vt:lpstr>Babel – использование</vt:lpstr>
      <vt:lpstr>ES5, ES6, ES2016, ES7, ES.Next…</vt:lpstr>
      <vt:lpstr>Текущие версии JavaScript’а</vt:lpstr>
      <vt:lpstr>Процесс TC39</vt:lpstr>
      <vt:lpstr>ECMAScript 2016</vt:lpstr>
      <vt:lpstr>ECMAScript Proposals</vt:lpstr>
      <vt:lpstr>Будущее JavaScript</vt:lpstr>
      <vt:lpstr>Благодарю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Ostapenko Anatoliy</dc:creator>
  <cp:keywords>JavaScript</cp:keywords>
  <cp:lastModifiedBy>KOPTE3</cp:lastModifiedBy>
  <cp:revision>125</cp:revision>
  <dcterms:created xsi:type="dcterms:W3CDTF">2016-10-15T01:06:18Z</dcterms:created>
  <dcterms:modified xsi:type="dcterms:W3CDTF">2016-10-21T13:22:33Z</dcterms:modified>
</cp:coreProperties>
</file>