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  <p:sldMasterId id="2147483725" r:id="rId3"/>
    <p:sldMasterId id="2147483773" r:id="rId4"/>
    <p:sldMasterId id="2147483785" r:id="rId5"/>
    <p:sldMasterId id="2147483821" r:id="rId6"/>
  </p:sldMasterIdLst>
  <p:notesMasterIdLst>
    <p:notesMasterId r:id="rId71"/>
  </p:notesMasterIdLst>
  <p:sldIdLst>
    <p:sldId id="256" r:id="rId7"/>
    <p:sldId id="257" r:id="rId8"/>
    <p:sldId id="259" r:id="rId9"/>
    <p:sldId id="258" r:id="rId10"/>
    <p:sldId id="261" r:id="rId11"/>
    <p:sldId id="260" r:id="rId12"/>
    <p:sldId id="263" r:id="rId13"/>
    <p:sldId id="265" r:id="rId14"/>
    <p:sldId id="268" r:id="rId15"/>
    <p:sldId id="266" r:id="rId16"/>
    <p:sldId id="269" r:id="rId17"/>
    <p:sldId id="270" r:id="rId18"/>
    <p:sldId id="286" r:id="rId19"/>
    <p:sldId id="271" r:id="rId20"/>
    <p:sldId id="323" r:id="rId21"/>
    <p:sldId id="274" r:id="rId22"/>
    <p:sldId id="324" r:id="rId23"/>
    <p:sldId id="287" r:id="rId24"/>
    <p:sldId id="275" r:id="rId25"/>
    <p:sldId id="325" r:id="rId26"/>
    <p:sldId id="276" r:id="rId27"/>
    <p:sldId id="273" r:id="rId28"/>
    <p:sldId id="278" r:id="rId29"/>
    <p:sldId id="277" r:id="rId30"/>
    <p:sldId id="283" r:id="rId31"/>
    <p:sldId id="284" r:id="rId32"/>
    <p:sldId id="307" r:id="rId33"/>
    <p:sldId id="308" r:id="rId34"/>
    <p:sldId id="291" r:id="rId35"/>
    <p:sldId id="327" r:id="rId36"/>
    <p:sldId id="288" r:id="rId37"/>
    <p:sldId id="309" r:id="rId38"/>
    <p:sldId id="311" r:id="rId39"/>
    <p:sldId id="292" r:id="rId40"/>
    <p:sldId id="313" r:id="rId41"/>
    <p:sldId id="314" r:id="rId42"/>
    <p:sldId id="315" r:id="rId43"/>
    <p:sldId id="316" r:id="rId44"/>
    <p:sldId id="317" r:id="rId45"/>
    <p:sldId id="293" r:id="rId46"/>
    <p:sldId id="319" r:id="rId47"/>
    <p:sldId id="318" r:id="rId48"/>
    <p:sldId id="320" r:id="rId49"/>
    <p:sldId id="329" r:id="rId50"/>
    <p:sldId id="321" r:id="rId51"/>
    <p:sldId id="294" r:id="rId52"/>
    <p:sldId id="328" r:id="rId53"/>
    <p:sldId id="330" r:id="rId54"/>
    <p:sldId id="331" r:id="rId55"/>
    <p:sldId id="295" r:id="rId56"/>
    <p:sldId id="310" r:id="rId57"/>
    <p:sldId id="312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279" r:id="rId69"/>
    <p:sldId id="30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193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3DE08-BAF0-45D4-938C-3D65A9B946A8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FD2F-FC44-4446-87D6-DD3C9B406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0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1E0E-7D93-402B-BA27-D6344C23997B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3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E1-6E80-4539-AA6A-78102E1DF8C3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8CCF-06DF-4702-B728-9C16FF5B3A5A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A9A-F995-4E19-9AD1-78FF26B4677F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4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8393-ED14-4B94-9D5C-E19B0BFD221E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0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4CD-D0BA-4306-83F3-6AB9AE966FC9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2D3C-4D7C-412E-B661-80EDCEC7E182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7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536-A878-4343-94B1-CD0B0808A5A2}" type="datetime1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3D90-1AD6-412A-A321-BDEFA203FB8B}" type="datetime1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DD6-95E1-4202-97A5-2B8D05C7D4EE}" type="datetime1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FEBD-2255-4901-AF11-32B43A662D92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3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867D-EDD6-4762-AE77-AFE820513ED4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2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5E38-89E3-4EF6-9D95-A0EC195E68DC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4AAD-EA2D-4014-B6CD-D4D0D0109270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B95-7213-4F25-AE17-BE86EEABA6DC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33E-BDDF-4224-BF6D-BD583EDA39D0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3EE-C6AF-43B6-90D1-3282F9717FC8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7549-9464-4984-8B40-E9DCBC354AAA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2F0-BB3C-4857-9C0E-0A6C2B1BC800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6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92E6-420F-40FC-B054-5EC77229D681}" type="datetime1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630D-797F-4070-B78A-0F8D07D080A4}" type="datetime1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473-43B8-45F9-A8BA-D63BCD6199E9}" type="datetime1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1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408E-400A-46AD-B50D-08A1EF04B2F0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3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240E-B12A-496B-A808-378E376500AA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3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7E08-DDDD-4DEC-B19B-C6FFD7A03900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0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FCB-D390-4BE7-952D-C9C00C24757E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FA9B-7638-4842-BA43-3D51A88A00A9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8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B420-A51B-4354-AB92-225C4952E417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97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6672-83CA-4694-B50F-81F07F1B1552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1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82D1-B11C-4050-AD6E-F75D249F32F7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6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DD6-B25B-4DA0-B41B-FEC8F5AC4FC0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8633-7AF7-4938-B7FF-F441EA628C83}" type="datetime1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3277-CFCC-448A-B8EB-0DFCC80E7B5E}" type="datetime1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AA67-EE71-469A-850F-46AA42F87EB8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3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8D6-1648-4192-9857-DE3D8AE1DB6E}" type="datetime1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258-B8D5-4F61-8DB6-19E92E660E77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0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AED8-74BC-4A11-ACB9-9A6137A3F330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1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6ED4-2936-49CD-B12D-B4677B299C26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B88-230E-4305-9660-64335513154C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4777-1269-4BD5-A9FB-07722D6F4189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1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C2E3-8335-4B6C-94CE-8EC548E3B1A4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4A-D58A-41E3-B684-2E0D970C41CB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2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316D-0693-43FB-9F16-467E05308D9E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5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3FF2-FE79-476B-AD84-61220083B1AC}" type="datetime1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0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85A-BD2F-4BD0-8E35-38B98CE6CB40}" type="datetime1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1055-8451-4D6C-B6C5-D861322D1712}" type="datetime1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69D0-8462-45DF-A369-12768EE93A4A}" type="datetime1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932D-783B-401C-A237-50466C2D6B83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161-877B-4590-8DF9-0D48C77B9E19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0741-E66E-4E2A-9F62-DAD41D4FE48C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F5B1-FFB6-4B42-A2DE-185FB73A1626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2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6C1-B320-423C-AA12-3B1F495DC364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71FF-B2D1-4DB4-80CE-52597E353D96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0030-D07E-46DB-B0C9-BCF7B2711C27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5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7043-DC50-4D23-A37B-164E65AE4CF8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4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604-D1C5-4150-B1D8-7FE2F39F6083}" type="datetime1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D5DD-5CC2-4382-BAD5-85D3A0CE5E58}" type="datetime1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4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D6-F40E-4D50-BF08-FAF66EEC6EE1}" type="datetime1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768-315A-427C-B7B9-A79361DB1C79}" type="datetime1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FBFD-C33A-4002-807A-9B91BD0F50EC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64F3-6D31-4305-B840-22AB83BDEBA0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C1E4-1952-43BC-820F-FE3681D1CAD4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3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3F69-82DC-49C1-AD94-D5670A593950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9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F7D3-BAE8-42BA-996C-E23520E852AA}" type="datetime1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C120-7914-4D7E-BA1C-0833D878E2B0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E9C-7466-4DAE-B2ED-57CCC8F3893F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6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2F2F9B-5181-44AD-90A8-EEEB5A7EEF97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56B31-CE1F-4E93-AC7D-6F34107B25C5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78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A85239-B8C2-4BB7-815B-F6A12ACF705C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1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4EED8E-45F3-4208-8E1B-5A605BBE11E6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2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601CC3-8B5F-4BCD-933B-C849D848750C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2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5BF790-D9BE-41FD-962B-9D68D64CAA28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Statements/import" TargetMode="Externa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beljs.io/repl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c39/proposals/blob/master/finished-proposals.md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066" y="1752433"/>
            <a:ext cx="10969869" cy="2387600"/>
          </a:xfrm>
          <a:ln cap="flat">
            <a:noFill/>
          </a:ln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ea typeface="Roboto Condensed" pitchFamily="2" charset="0"/>
              </a:rPr>
              <a:t>Современные возможности </a:t>
            </a:r>
            <a:r>
              <a:rPr lang="en-US" sz="7200" dirty="0" smtClean="0">
                <a:ea typeface="Roboto Condensed" pitchFamily="2" charset="0"/>
              </a:rPr>
              <a:t>JavaScript</a:t>
            </a:r>
            <a:endParaRPr lang="ru-RU" sz="7200" dirty="0">
              <a:ea typeface="Roboto Condense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067" y="4199916"/>
            <a:ext cx="10969868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Пожалуйста, зачекиньтесь на лекции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82" y="147196"/>
            <a:ext cx="3615837" cy="160523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0" y="4140033"/>
            <a:ext cx="11473962" cy="653"/>
          </a:xfrm>
          <a:prstGeom prst="line">
            <a:avLst/>
          </a:prstGeom>
          <a:ln w="25400" cap="flat" cmpd="thickThin"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3"/>
            <a:ext cx="10767856" cy="51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“</a:t>
            </a:r>
            <a:r>
              <a:rPr lang="ru-RU" sz="5400" dirty="0" smtClean="0">
                <a:latin typeface="+mn-lt"/>
              </a:rPr>
              <a:t>Настоящие</a:t>
            </a:r>
            <a:r>
              <a:rPr lang="en-US" sz="5400" dirty="0" smtClean="0">
                <a:latin typeface="+mn-lt"/>
              </a:rPr>
              <a:t>”</a:t>
            </a:r>
            <a:r>
              <a:rPr lang="ru-RU" sz="5400" dirty="0" smtClean="0">
                <a:latin typeface="+mn-lt"/>
              </a:rPr>
              <a:t> константы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408368"/>
            <a:ext cx="10949630" cy="54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Autofit/>
          </a:bodyPr>
          <a:lstStyle/>
          <a:p>
            <a:r>
              <a:rPr lang="ru-RU" sz="4600" dirty="0" smtClean="0">
                <a:latin typeface="+mn-lt"/>
              </a:rPr>
              <a:t>Новые возможности работы со строками</a:t>
            </a:r>
            <a:endParaRPr lang="ru-RU" sz="46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5" y="4438650"/>
            <a:ext cx="10179710" cy="2126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Ряд полезных методов: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</a:rPr>
              <a:t>str.includes</a:t>
            </a:r>
            <a:r>
              <a:rPr lang="en-US" dirty="0" smtClean="0">
                <a:latin typeface="Consolas" panose="020B0609020204030204" pitchFamily="49" charset="0"/>
              </a:rPr>
              <a:t>(s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– </a:t>
            </a:r>
            <a:r>
              <a:rPr lang="ru-RU" dirty="0"/>
              <a:t>проверяет, включает ли одна строка в себя другую, возвращает </a:t>
            </a:r>
            <a:r>
              <a:rPr lang="en-US" dirty="0" smtClean="0">
                <a:latin typeface="Consolas" panose="020B0609020204030204" pitchFamily="49" charset="0"/>
              </a:rPr>
              <a:t>true/false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str.endsWith</a:t>
            </a:r>
            <a:r>
              <a:rPr lang="en-US" dirty="0">
                <a:latin typeface="Consolas" panose="020B0609020204030204" pitchFamily="49" charset="0"/>
              </a:rPr>
              <a:t>(s)</a:t>
            </a:r>
            <a:r>
              <a:rPr lang="en-US" dirty="0"/>
              <a:t> – </a:t>
            </a:r>
            <a:r>
              <a:rPr lang="ru-RU" dirty="0"/>
              <a:t>возвращает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ru-RU" dirty="0"/>
              <a:t>если строка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ru-RU" dirty="0"/>
              <a:t>заканчивается подстрокой </a:t>
            </a:r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str.startsWith</a:t>
            </a:r>
            <a:r>
              <a:rPr lang="en-US" dirty="0">
                <a:latin typeface="Consolas" panose="020B0609020204030204" pitchFamily="49" charset="0"/>
              </a:rPr>
              <a:t>(s)</a:t>
            </a:r>
            <a:r>
              <a:rPr lang="en-US" dirty="0"/>
              <a:t> – </a:t>
            </a:r>
            <a:r>
              <a:rPr lang="ru-RU" dirty="0"/>
              <a:t>возвращает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ru-RU" dirty="0"/>
              <a:t>если строка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ru-RU" dirty="0"/>
              <a:t>начинается со строки </a:t>
            </a:r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str.repeat</a:t>
            </a:r>
            <a:r>
              <a:rPr lang="en-US" dirty="0">
                <a:latin typeface="Consolas" panose="020B0609020204030204" pitchFamily="49" charset="0"/>
              </a:rPr>
              <a:t>(times)</a:t>
            </a:r>
            <a:r>
              <a:rPr lang="en-US" dirty="0"/>
              <a:t> – </a:t>
            </a:r>
            <a:r>
              <a:rPr lang="ru-RU" dirty="0"/>
              <a:t>повторяет строку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/>
              <a:t> times </a:t>
            </a:r>
            <a:r>
              <a:rPr lang="ru-RU" dirty="0" smtClean="0"/>
              <a:t>раз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6" y="1451909"/>
            <a:ext cx="9997193" cy="29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0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9636" y="2766219"/>
            <a:ext cx="6232729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Деструктуризация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58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Деструктуризация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783895"/>
            <a:ext cx="11126520" cy="28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Деструктуризация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604997"/>
            <a:ext cx="10988906" cy="446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3"/>
            <a:ext cx="9296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0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2"/>
            <a:ext cx="8747711" cy="511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2215" y="2766219"/>
            <a:ext cx="7587571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Оператор расширения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548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Оператор расширения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408368"/>
            <a:ext cx="80772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1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307" y="3547776"/>
            <a:ext cx="3023062" cy="3023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703313"/>
            <a:ext cx="11711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171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Оператор расширения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74441"/>
          <a:stretch/>
        </p:blipFill>
        <p:spPr>
          <a:xfrm>
            <a:off x="211015" y="2961397"/>
            <a:ext cx="8078397" cy="13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rest-</a:t>
            </a:r>
            <a:r>
              <a:rPr lang="ru-RU" sz="5400" dirty="0" smtClean="0">
                <a:latin typeface="+mn-lt"/>
              </a:rPr>
              <a:t>параметры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1" y="1314712"/>
            <a:ext cx="9092937" cy="55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Стрелочные 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6" y="1408368"/>
            <a:ext cx="8130880" cy="54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Стрелочные 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4" y="1505351"/>
            <a:ext cx="51134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 имеют своего </a:t>
            </a:r>
            <a:r>
              <a:rPr lang="en-US" sz="2000" dirty="0" smtClean="0">
                <a:latin typeface="Consolas" panose="020B0609020204030204" pitchFamily="49" charset="0"/>
              </a:rPr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Реальное значение </a:t>
            </a:r>
            <a:r>
              <a:rPr lang="en-US" sz="2000" dirty="0" smtClean="0">
                <a:latin typeface="Consolas" panose="020B0609020204030204" pitchFamily="49" charset="0"/>
              </a:rPr>
              <a:t>this</a:t>
            </a:r>
            <a:r>
              <a:rPr lang="en-US" sz="2000" dirty="0" smtClean="0"/>
              <a:t> </a:t>
            </a:r>
            <a:r>
              <a:rPr lang="ru-RU" sz="2000" dirty="0" smtClean="0"/>
              <a:t>определяется в момент создания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Всегда анонимны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Не имеют своего </a:t>
            </a:r>
            <a:r>
              <a:rPr lang="en-US" sz="2000" dirty="0" smtClean="0">
                <a:latin typeface="Consolas" panose="020B0609020204030204" pitchFamily="49" charset="0"/>
              </a:rPr>
              <a:t>arguments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6" y="1505352"/>
            <a:ext cx="6631860" cy="48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1"/>
            <a:ext cx="8355469" cy="53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4" y="1348039"/>
            <a:ext cx="11002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Дополнительно</a:t>
            </a:r>
            <a:r>
              <a:rPr lang="ru-RU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Метод </a:t>
            </a:r>
            <a:r>
              <a:rPr lang="ru-RU" sz="2400" dirty="0" err="1">
                <a:latin typeface="Consolas" panose="020B0609020204030204" pitchFamily="49" charset="0"/>
              </a:rPr>
              <a:t>Object.assign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</a:rPr>
              <a:t>target</a:t>
            </a:r>
            <a:r>
              <a:rPr lang="ru-RU" sz="2400" dirty="0">
                <a:latin typeface="Consolas" panose="020B0609020204030204" pitchFamily="49" charset="0"/>
              </a:rPr>
              <a:t>, src1, src2...)</a:t>
            </a:r>
            <a:r>
              <a:rPr lang="ru-RU" sz="2400" dirty="0"/>
              <a:t> – копирует свойства из всех аргументов в первый </a:t>
            </a:r>
            <a:r>
              <a:rPr lang="ru-RU" sz="2400" dirty="0" smtClean="0"/>
              <a:t>объект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Метод </a:t>
            </a:r>
            <a:r>
              <a:rPr lang="ru-RU" sz="2400" dirty="0">
                <a:latin typeface="Consolas" panose="020B0609020204030204" pitchFamily="49" charset="0"/>
              </a:rPr>
              <a:t>Object.is(value1, value2)</a:t>
            </a:r>
            <a:r>
              <a:rPr lang="ru-RU" sz="2400" dirty="0"/>
              <a:t> проверяет два значения на </a:t>
            </a:r>
            <a:r>
              <a:rPr lang="ru-RU" sz="2400" dirty="0" smtClean="0"/>
              <a:t>равенство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3220453"/>
            <a:ext cx="7696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3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268114"/>
            <a:ext cx="9318987" cy="55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0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285374"/>
            <a:ext cx="11082627" cy="55612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1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259305"/>
            <a:ext cx="11752385" cy="50503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1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 классы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1506682"/>
            <a:ext cx="7742131" cy="37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017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 </a:t>
            </a:r>
            <a:r>
              <a:rPr lang="ru-RU" sz="3200" dirty="0" smtClean="0"/>
              <a:t>– язык программирования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  <a:r>
              <a:rPr lang="ru-RU" sz="3200" dirty="0" smtClean="0"/>
              <a:t> – спецификация </a:t>
            </a:r>
            <a:r>
              <a:rPr lang="en-US" sz="3200" dirty="0"/>
              <a:t>ECMAScript </a:t>
            </a:r>
            <a:r>
              <a:rPr lang="en-US" sz="3200" dirty="0" smtClean="0"/>
              <a:t>(</a:t>
            </a:r>
            <a:r>
              <a:rPr lang="ru-RU" sz="3200" dirty="0" smtClean="0"/>
              <a:t>последняя версия: </a:t>
            </a:r>
            <a:r>
              <a:rPr lang="en-US" sz="3200" dirty="0" smtClean="0"/>
              <a:t>7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</a:t>
            </a:r>
            <a:r>
              <a:rPr lang="ru-RU" sz="3200" dirty="0" smtClean="0"/>
              <a:t>издание</a:t>
            </a:r>
            <a:r>
              <a:rPr lang="en-US" sz="3200" dirty="0" smtClean="0"/>
              <a:t> </a:t>
            </a:r>
            <a:r>
              <a:rPr lang="ru-RU" sz="3200" dirty="0" smtClean="0"/>
              <a:t>в</a:t>
            </a:r>
            <a:r>
              <a:rPr lang="en-US" sz="3200" dirty="0" smtClean="0"/>
              <a:t> </a:t>
            </a:r>
            <a:r>
              <a:rPr lang="ru-RU" sz="3200" dirty="0" smtClean="0"/>
              <a:t>июле </a:t>
            </a:r>
            <a:r>
              <a:rPr lang="en-US" sz="3200" dirty="0" smtClean="0"/>
              <a:t>2016</a:t>
            </a:r>
            <a:r>
              <a:rPr lang="ru-RU" sz="3200" dirty="0"/>
              <a:t> </a:t>
            </a:r>
            <a:r>
              <a:rPr lang="ru-RU" sz="3200" dirty="0" smtClean="0"/>
              <a:t>года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  <a:r>
              <a:rPr lang="ru-RU" sz="3200" dirty="0" smtClean="0"/>
              <a:t> – </a:t>
            </a:r>
            <a:r>
              <a:rPr lang="en-US" sz="3200" dirty="0" smtClean="0"/>
              <a:t>international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47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 классы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166812"/>
            <a:ext cx="7319769" cy="56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459" y="2766219"/>
            <a:ext cx="5649083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Символы </a:t>
            </a:r>
            <a:r>
              <a:rPr lang="en-US" sz="6000" dirty="0">
                <a:latin typeface="+mn-lt"/>
              </a:rPr>
              <a:t>Symbol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Уникальные значения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272840"/>
            <a:ext cx="9492316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Уникальные значения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651333"/>
            <a:ext cx="10539180" cy="43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1920" y="2766219"/>
            <a:ext cx="2708161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Promise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64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 – “</a:t>
            </a:r>
            <a:r>
              <a:rPr lang="ru-RU" sz="5400" dirty="0" smtClean="0">
                <a:latin typeface="+mn-lt"/>
              </a:rPr>
              <a:t>обещание</a:t>
            </a:r>
            <a:r>
              <a:rPr lang="en-US" sz="5400" dirty="0" smtClean="0">
                <a:latin typeface="+mn-lt"/>
              </a:rPr>
              <a:t>”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1026" name="Picture 2" descr="https://learn.javascript.ru/article/promise/promiseInit@2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12790" r="15342" b="13721"/>
          <a:stretch/>
        </p:blipFill>
        <p:spPr bwMode="auto">
          <a:xfrm>
            <a:off x="6953389" y="1924050"/>
            <a:ext cx="5153026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015" y="1506683"/>
            <a:ext cx="6446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Промисы предоставляют удобный способ организации асинхронного </a:t>
            </a:r>
            <a:r>
              <a:rPr lang="ru-RU" sz="2400" dirty="0" smtClean="0"/>
              <a:t>кода.</a:t>
            </a:r>
          </a:p>
          <a:p>
            <a:endParaRPr lang="ru-RU" sz="2400" dirty="0"/>
          </a:p>
          <a:p>
            <a:r>
              <a:rPr lang="ru-RU" sz="2400" dirty="0" err="1"/>
              <a:t>Promise</a:t>
            </a:r>
            <a:r>
              <a:rPr lang="ru-RU" sz="2400" dirty="0"/>
              <a:t> – это специальный объект, который содержит своё состояние. Вначале </a:t>
            </a:r>
            <a:r>
              <a:rPr lang="ru-RU" sz="2400" dirty="0" err="1"/>
              <a:t>pending</a:t>
            </a:r>
            <a:r>
              <a:rPr lang="ru-RU" sz="2400" dirty="0"/>
              <a:t> («ожидание»), затем – одно </a:t>
            </a:r>
            <a:r>
              <a:rPr lang="ru-RU" sz="2400" dirty="0" smtClean="0"/>
              <a:t>из: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fulfilled</a:t>
            </a:r>
            <a:r>
              <a:rPr lang="ru-RU" sz="2400" dirty="0" smtClean="0"/>
              <a:t> </a:t>
            </a:r>
            <a:r>
              <a:rPr lang="ru-RU" sz="2400" dirty="0"/>
              <a:t>(«выполнено успешно</a:t>
            </a:r>
            <a:r>
              <a:rPr lang="ru-RU" sz="2400" dirty="0" smtClean="0"/>
              <a:t>»)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rejected</a:t>
            </a:r>
            <a:r>
              <a:rPr lang="ru-RU" sz="2400" dirty="0" smtClean="0"/>
              <a:t> </a:t>
            </a:r>
            <a:r>
              <a:rPr lang="ru-RU" sz="2400" dirty="0"/>
              <a:t>(«выполнено с ошибкой</a:t>
            </a:r>
            <a:r>
              <a:rPr lang="ru-RU" sz="2400" dirty="0" smtClean="0"/>
              <a:t>»)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 smtClean="0"/>
              <a:t>В браузере </a:t>
            </a:r>
            <a:r>
              <a:rPr lang="ru-RU" sz="2400" dirty="0" err="1" smtClean="0"/>
              <a:t>промисы</a:t>
            </a:r>
            <a:r>
              <a:rPr lang="ru-RU" sz="2400" dirty="0" smtClean="0"/>
              <a:t> могут быть полезны при работе с сетью (</a:t>
            </a:r>
            <a:r>
              <a:rPr lang="en-US" sz="2400" dirty="0" smtClean="0"/>
              <a:t>HTTP-</a:t>
            </a:r>
            <a:r>
              <a:rPr lang="ru-RU" sz="2400" dirty="0" smtClean="0"/>
              <a:t>запросы – асинхронные операции). На сервере у </a:t>
            </a:r>
            <a:r>
              <a:rPr lang="ru-RU" sz="2400" dirty="0" err="1" smtClean="0"/>
              <a:t>промисов</a:t>
            </a:r>
            <a:r>
              <a:rPr lang="ru-RU" sz="2400" dirty="0" smtClean="0"/>
              <a:t> множество применений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73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 – “</a:t>
            </a:r>
            <a:r>
              <a:rPr lang="ru-RU" sz="5400" dirty="0" smtClean="0">
                <a:latin typeface="+mn-lt"/>
              </a:rPr>
              <a:t>обещание</a:t>
            </a:r>
            <a:r>
              <a:rPr lang="en-US" sz="5400" dirty="0" smtClean="0">
                <a:latin typeface="+mn-lt"/>
              </a:rPr>
              <a:t>”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506683"/>
            <a:ext cx="519918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 smtClean="0"/>
              <a:t>Метод</a:t>
            </a:r>
            <a:endParaRPr lang="en-US" sz="1900" dirty="0" smtClean="0"/>
          </a:p>
          <a:p>
            <a:r>
              <a:rPr lang="en-US" sz="1900" dirty="0" err="1" smtClean="0">
                <a:latin typeface="Consolas" panose="020B0609020204030204" pitchFamily="49" charset="0"/>
              </a:rPr>
              <a:t>promise.then</a:t>
            </a:r>
            <a:r>
              <a:rPr lang="en-US" sz="1900" dirty="0" smtClean="0">
                <a:latin typeface="Consolas" panose="020B0609020204030204" pitchFamily="49" charset="0"/>
              </a:rPr>
              <a:t>(</a:t>
            </a:r>
            <a:r>
              <a:rPr lang="en-US" sz="1900" dirty="0" err="1" smtClean="0">
                <a:latin typeface="Consolas" panose="020B0609020204030204" pitchFamily="49" charset="0"/>
              </a:rPr>
              <a:t>onFulfilled</a:t>
            </a:r>
            <a:r>
              <a:rPr lang="en-US" sz="1900" dirty="0" smtClean="0"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latin typeface="Consolas" panose="020B0609020204030204" pitchFamily="49" charset="0"/>
              </a:rPr>
              <a:t>onRejected</a:t>
            </a:r>
            <a:r>
              <a:rPr lang="en-US" sz="1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ru-RU" sz="1900" dirty="0" smtClean="0"/>
              <a:t>Позволяет добавить </a:t>
            </a:r>
            <a:r>
              <a:rPr lang="ru-RU" sz="1900" dirty="0" err="1" smtClean="0"/>
              <a:t>коллбек</a:t>
            </a:r>
            <a:r>
              <a:rPr lang="ru-RU" sz="1900" dirty="0" smtClean="0"/>
              <a:t> к </a:t>
            </a:r>
            <a:r>
              <a:rPr lang="ru-RU" sz="1900" dirty="0" err="1" smtClean="0"/>
              <a:t>промису</a:t>
            </a:r>
            <a:r>
              <a:rPr lang="ru-RU" sz="1900" dirty="0" smtClean="0"/>
              <a:t>. При этом,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 smtClean="0"/>
              <a:t>метод </a:t>
            </a:r>
            <a:r>
              <a:rPr lang="en-US" sz="1900" dirty="0" err="1" smtClean="0">
                <a:latin typeface="Consolas" panose="020B0609020204030204" pitchFamily="49" charset="0"/>
              </a:rPr>
              <a:t>onFulfilled</a:t>
            </a:r>
            <a:r>
              <a:rPr lang="ru-RU" sz="1900" dirty="0" smtClean="0"/>
              <a:t> вызовется при успешном выполнении </a:t>
            </a:r>
            <a:r>
              <a:rPr lang="ru-RU" sz="1900" dirty="0" err="1" smtClean="0"/>
              <a:t>промиса</a:t>
            </a:r>
            <a:endParaRPr lang="ru-RU" sz="1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 smtClean="0"/>
              <a:t>метод </a:t>
            </a:r>
            <a:r>
              <a:rPr lang="en-US" sz="1900" dirty="0" err="1" smtClean="0">
                <a:latin typeface="Consolas" panose="020B0609020204030204" pitchFamily="49" charset="0"/>
              </a:rPr>
              <a:t>onRejected</a:t>
            </a:r>
            <a:r>
              <a:rPr lang="ru-RU" sz="1900" dirty="0" smtClean="0"/>
              <a:t> – при ошибке.</a:t>
            </a:r>
          </a:p>
          <a:p>
            <a:endParaRPr lang="en-US" sz="1900" dirty="0" smtClean="0"/>
          </a:p>
          <a:p>
            <a:r>
              <a:rPr lang="ru-RU" sz="1900" dirty="0" smtClean="0"/>
              <a:t>Вместо</a:t>
            </a:r>
            <a:endParaRPr lang="ru-RU" sz="1900" dirty="0"/>
          </a:p>
          <a:p>
            <a:r>
              <a:rPr lang="en-US" sz="1900" dirty="0" err="1" smtClean="0">
                <a:latin typeface="Consolas" panose="020B0609020204030204" pitchFamily="49" charset="0"/>
              </a:rPr>
              <a:t>promise.then</a:t>
            </a:r>
            <a:r>
              <a:rPr lang="en-US" sz="1900" dirty="0" smtClean="0">
                <a:latin typeface="Consolas" panose="020B0609020204030204" pitchFamily="49" charset="0"/>
              </a:rPr>
              <a:t>(null, </a:t>
            </a:r>
            <a:r>
              <a:rPr lang="en-US" sz="1900" dirty="0" err="1">
                <a:latin typeface="Consolas" panose="020B0609020204030204" pitchFamily="49" charset="0"/>
              </a:rPr>
              <a:t>onRejected</a:t>
            </a:r>
            <a:r>
              <a:rPr lang="en-US" sz="1900" dirty="0" smtClean="0">
                <a:latin typeface="Consolas" panose="020B0609020204030204" pitchFamily="49" charset="0"/>
              </a:rPr>
              <a:t>)</a:t>
            </a:r>
            <a:endParaRPr lang="ru-RU" sz="1900" dirty="0" smtClean="0">
              <a:latin typeface="Consolas" panose="020B0609020204030204" pitchFamily="49" charset="0"/>
            </a:endParaRPr>
          </a:p>
          <a:p>
            <a:r>
              <a:rPr lang="ru-RU" sz="1900" dirty="0" smtClean="0"/>
              <a:t>можно писать просто</a:t>
            </a:r>
          </a:p>
          <a:p>
            <a:r>
              <a:rPr lang="en-US" sz="1900" dirty="0" err="1" smtClean="0">
                <a:latin typeface="Consolas" panose="020B0609020204030204" pitchFamily="49" charset="0"/>
              </a:rPr>
              <a:t>promise.catch</a:t>
            </a:r>
            <a:r>
              <a:rPr lang="en-US" sz="1900" dirty="0" smtClean="0">
                <a:latin typeface="Consolas" panose="020B0609020204030204" pitchFamily="49" charset="0"/>
              </a:rPr>
              <a:t>(</a:t>
            </a:r>
            <a:r>
              <a:rPr lang="en-US" sz="1900" dirty="0" err="1" smtClean="0">
                <a:latin typeface="Consolas" panose="020B0609020204030204" pitchFamily="49" charset="0"/>
              </a:rPr>
              <a:t>onRejected</a:t>
            </a:r>
            <a:r>
              <a:rPr lang="en-US" sz="1900" dirty="0" smtClean="0">
                <a:latin typeface="Consolas" panose="020B0609020204030204" pitchFamily="49" charset="0"/>
              </a:rPr>
              <a:t>)</a:t>
            </a:r>
          </a:p>
          <a:p>
            <a:endParaRPr lang="en-US" sz="1900" dirty="0"/>
          </a:p>
          <a:p>
            <a:r>
              <a:rPr lang="en-US" sz="1900" dirty="0" err="1" smtClean="0">
                <a:latin typeface="Consolas" panose="020B0609020204030204" pitchFamily="49" charset="0"/>
              </a:rPr>
              <a:t>onFulfilled</a:t>
            </a:r>
            <a:r>
              <a:rPr lang="en-US" sz="1900" dirty="0" smtClean="0"/>
              <a:t> </a:t>
            </a:r>
            <a:r>
              <a:rPr lang="ru-RU" sz="1900" dirty="0" smtClean="0"/>
              <a:t>и </a:t>
            </a:r>
            <a:r>
              <a:rPr lang="en-US" sz="1900" dirty="0" err="1" smtClean="0">
                <a:latin typeface="Consolas" panose="020B0609020204030204" pitchFamily="49" charset="0"/>
              </a:rPr>
              <a:t>onRejected</a:t>
            </a:r>
            <a:r>
              <a:rPr lang="en-US" sz="1900" dirty="0"/>
              <a:t> </a:t>
            </a:r>
            <a:r>
              <a:rPr lang="en-US" sz="1900" dirty="0" smtClean="0"/>
              <a:t>– </a:t>
            </a:r>
            <a:r>
              <a:rPr lang="ru-RU" sz="1900" dirty="0" smtClean="0"/>
              <a:t>это </a:t>
            </a:r>
            <a:r>
              <a:rPr lang="ru-RU" sz="1900" dirty="0" smtClean="0"/>
              <a:t>функции</a:t>
            </a:r>
            <a:r>
              <a:rPr lang="en-US" sz="1900" dirty="0" smtClean="0"/>
              <a:t>-</a:t>
            </a:r>
            <a:r>
              <a:rPr lang="ru-RU" sz="1900" dirty="0" err="1" smtClean="0"/>
              <a:t>колбеки</a:t>
            </a:r>
            <a:endParaRPr lang="ru-RU" sz="1900" dirty="0"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042" y="1506683"/>
            <a:ext cx="6705373" cy="44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7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 – “</a:t>
            </a:r>
            <a:r>
              <a:rPr lang="ru-RU" sz="5400" dirty="0" smtClean="0">
                <a:latin typeface="+mn-lt"/>
              </a:rPr>
              <a:t>обещание</a:t>
            </a:r>
            <a:r>
              <a:rPr lang="en-US" sz="5400" dirty="0" smtClean="0">
                <a:latin typeface="+mn-lt"/>
              </a:rPr>
              <a:t>”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198562"/>
            <a:ext cx="8330183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Промисификация</a:t>
            </a:r>
            <a:endParaRPr lang="ru-RU" sz="5400" i="1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408368"/>
            <a:ext cx="11466209" cy="52337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Promise.</a:t>
            </a:r>
            <a:r>
              <a:rPr lang="en-US" sz="5400" dirty="0" smtClean="0">
                <a:latin typeface="Consolas" panose="020B0609020204030204" pitchFamily="49" charset="0"/>
              </a:rPr>
              <a:t>prototype</a:t>
            </a:r>
            <a:r>
              <a:rPr lang="en-US" sz="5400" dirty="0" smtClean="0">
                <a:latin typeface="+mn-lt"/>
              </a:rPr>
              <a:t>.*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408368"/>
            <a:ext cx="96678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Brendan </a:t>
            </a:r>
            <a:r>
              <a:rPr lang="en-US" sz="2800" b="1" i="1" dirty="0" err="1" smtClean="0"/>
              <a:t>Eich</a:t>
            </a:r>
            <a:r>
              <a:rPr lang="ru-RU" sz="2800" dirty="0" smtClean="0"/>
              <a:t> разработал прототип языка в мае 1995 за 10 дней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Тогда он назывался </a:t>
            </a:r>
            <a:r>
              <a:rPr lang="en-US" sz="2800" b="1" i="1" dirty="0" smtClean="0"/>
              <a:t>Mocha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сентябре 1995 в бета-версии браузера </a:t>
            </a:r>
            <a:r>
              <a:rPr lang="en-US" sz="2800" dirty="0"/>
              <a:t>Netscape Navigator </a:t>
            </a:r>
            <a:r>
              <a:rPr lang="en-US" sz="2800" dirty="0" smtClean="0"/>
              <a:t>2.</a:t>
            </a:r>
            <a:r>
              <a:rPr lang="ru-RU" sz="2800" dirty="0" smtClean="0"/>
              <a:t>0 он был выпущен под названием </a:t>
            </a:r>
            <a:r>
              <a:rPr lang="en-US" sz="2800" b="1" i="1" dirty="0" err="1" smtClean="0"/>
              <a:t>LiveScript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декабре его переименовали в </a:t>
            </a:r>
            <a:r>
              <a:rPr lang="en-US" sz="2800" b="1" i="1" dirty="0" smtClean="0"/>
              <a:t>JavaScript</a:t>
            </a:r>
            <a:endParaRPr lang="ru-R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1997 – организация </a:t>
            </a:r>
            <a:r>
              <a:rPr lang="en-US" sz="2800" b="1" i="1" dirty="0" err="1"/>
              <a:t>Ecma</a:t>
            </a:r>
            <a:r>
              <a:rPr lang="en-US" sz="2800" b="1" i="1" dirty="0"/>
              <a:t> </a:t>
            </a:r>
            <a:r>
              <a:rPr lang="en-US" sz="2800" b="1" i="1" dirty="0" smtClean="0"/>
              <a:t>International</a:t>
            </a:r>
            <a:r>
              <a:rPr lang="ru-RU" sz="2800" dirty="0" smtClean="0"/>
              <a:t> выпустила первую версию стандарта </a:t>
            </a:r>
            <a:r>
              <a:rPr lang="en-US" sz="2800" b="1" i="1" dirty="0" smtClean="0"/>
              <a:t>ECMA-262</a:t>
            </a:r>
            <a:r>
              <a:rPr lang="ru-RU" sz="2800" dirty="0" smtClean="0"/>
              <a:t>, в котором описывала спецификацию </a:t>
            </a:r>
            <a:r>
              <a:rPr lang="en-US" sz="2800" b="1" i="1" dirty="0" smtClean="0"/>
              <a:t>ECMAScript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1998 – спецификация </a:t>
            </a:r>
            <a:r>
              <a:rPr lang="en-US" sz="2800" dirty="0"/>
              <a:t>ECMAScript </a:t>
            </a:r>
            <a:r>
              <a:rPr lang="en-US" sz="2800" dirty="0" smtClean="0"/>
              <a:t>2</a:t>
            </a:r>
            <a:r>
              <a:rPr lang="ru-RU" sz="2800" dirty="0" smtClean="0"/>
              <a:t> и международный стандарт </a:t>
            </a:r>
            <a:r>
              <a:rPr lang="en-US" sz="2800" b="1" i="1" dirty="0"/>
              <a:t>ISO/IEC </a:t>
            </a:r>
            <a:r>
              <a:rPr lang="en-US" sz="2800" b="1" i="1" dirty="0" smtClean="0"/>
              <a:t>16262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42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2174" y="2766219"/>
            <a:ext cx="3847653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Итераторы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030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Концепция итерируемости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4" y="1506683"/>
            <a:ext cx="114602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Итераторы – расширяющая понятие «массив» концепция, которая пронизывает современный стандарт </a:t>
            </a:r>
            <a:r>
              <a:rPr lang="ru-RU" sz="2400" dirty="0" err="1"/>
              <a:t>JavaScript</a:t>
            </a:r>
            <a:r>
              <a:rPr lang="ru-RU" sz="2400" dirty="0"/>
              <a:t> сверху </a:t>
            </a:r>
            <a:r>
              <a:rPr lang="ru-RU" sz="2400" dirty="0" smtClean="0"/>
              <a:t>донизу</a:t>
            </a:r>
            <a:r>
              <a:rPr lang="ru-RU" sz="2400" dirty="0"/>
              <a:t>. Итерируемые или, иными словами, «перебираемые» объекты – это те, содержимое которых можно перебрать в </a:t>
            </a:r>
            <a:r>
              <a:rPr lang="ru-RU" sz="2400" dirty="0" smtClean="0"/>
              <a:t>цикле</a:t>
            </a:r>
            <a:r>
              <a:rPr lang="en-US" sz="2400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обычные массивы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псевдомассив </a:t>
            </a:r>
            <a:r>
              <a:rPr lang="en-US" sz="2400" dirty="0" smtClean="0">
                <a:latin typeface="Consolas" panose="020B0609020204030204" pitchFamily="49" charset="0"/>
              </a:rPr>
              <a:t>arguments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строки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списки </a:t>
            </a:r>
            <a:r>
              <a:rPr lang="en-US" sz="2400" dirty="0" smtClean="0"/>
              <a:t>DOM-</a:t>
            </a:r>
            <a:r>
              <a:rPr lang="ru-RU" sz="2400" dirty="0" err="1" smtClean="0"/>
              <a:t>нод</a:t>
            </a:r>
            <a:r>
              <a:rPr lang="ru-RU" sz="2400" dirty="0" smtClean="0"/>
              <a:t> в браузере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генераторы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nsolas" panose="020B0609020204030204" pitchFamily="49" charset="0"/>
              </a:rPr>
              <a:t>Map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пользовательские итерируемые объекты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В общем смысле, итератор – это объект, предоставляющий метод </a:t>
            </a:r>
            <a:r>
              <a:rPr lang="en-US" sz="2400" dirty="0" smtClean="0">
                <a:latin typeface="Consolas" panose="020B0609020204030204" pitchFamily="49" charset="0"/>
              </a:rPr>
              <a:t>next</a:t>
            </a:r>
            <a:r>
              <a:rPr lang="ru-RU" sz="2400" dirty="0" smtClean="0">
                <a:latin typeface="Consolas" panose="020B0609020204030204" pitchFamily="49" charset="0"/>
              </a:rPr>
              <a:t>()</a:t>
            </a:r>
            <a:r>
              <a:rPr lang="ru-RU" sz="2400" dirty="0" smtClean="0"/>
              <a:t>, который возвращает следующий элемент определённой последовательности.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828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Концепция итерируемости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191852"/>
            <a:ext cx="8730424" cy="566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Концепция итерируемости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604998"/>
            <a:ext cx="112490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Symbol.iterator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3"/>
            <a:ext cx="11892502" cy="38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Symbol.iterator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189184"/>
            <a:ext cx="9631483" cy="56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5812" y="2766219"/>
            <a:ext cx="4100376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Генераторы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7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Создание генераторов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408368"/>
            <a:ext cx="10735196" cy="48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Создание генераторов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" y="1506684"/>
            <a:ext cx="11318875" cy="41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Композиция генераторов</a:t>
            </a:r>
            <a:endParaRPr lang="ru-RU" sz="5400" i="1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166812"/>
            <a:ext cx="10651174" cy="56911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2003 – </a:t>
            </a:r>
            <a:r>
              <a:rPr lang="en-US" sz="3200" dirty="0"/>
              <a:t>ECMAScript 4 (ActionScript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Декабрь</a:t>
            </a:r>
            <a:r>
              <a:rPr lang="en-US" sz="3200" dirty="0" smtClean="0"/>
              <a:t> 2009</a:t>
            </a:r>
            <a:r>
              <a:rPr lang="ru-RU" sz="3200" dirty="0" smtClean="0"/>
              <a:t> – </a:t>
            </a:r>
            <a:r>
              <a:rPr lang="en-US" sz="3200" dirty="0" smtClean="0"/>
              <a:t>ECMAScript </a:t>
            </a:r>
            <a:r>
              <a:rPr lang="ru-RU" sz="3200" dirty="0" smtClean="0"/>
              <a:t>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2011 – </a:t>
            </a:r>
            <a:r>
              <a:rPr lang="en-US" sz="3200" dirty="0"/>
              <a:t>ECMAScript </a:t>
            </a:r>
            <a:r>
              <a:rPr lang="en-US" sz="3200" dirty="0" smtClean="0"/>
              <a:t>5.1</a:t>
            </a:r>
            <a:r>
              <a:rPr lang="en-US" sz="3200" dirty="0"/>
              <a:t>, ISO/IEC </a:t>
            </a:r>
            <a:r>
              <a:rPr lang="en-US" sz="3200" dirty="0" smtClean="0"/>
              <a:t>16262:2011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2015 – </a:t>
            </a:r>
            <a:r>
              <a:rPr lang="en-US" sz="3200" dirty="0"/>
              <a:t>ECMAScript </a:t>
            </a:r>
            <a:r>
              <a:rPr lang="en-US" sz="3200" dirty="0" smtClean="0"/>
              <a:t>2015</a:t>
            </a:r>
            <a:r>
              <a:rPr lang="ru-RU" sz="3200" dirty="0"/>
              <a:t> (</a:t>
            </a:r>
            <a:r>
              <a:rPr lang="en-US" sz="3200" dirty="0"/>
              <a:t>ES6 Harmony</a:t>
            </a:r>
            <a:r>
              <a:rPr lang="ru-RU" sz="3200" dirty="0" smtClean="0"/>
              <a:t>) === </a:t>
            </a:r>
            <a:r>
              <a:rPr lang="en-US" sz="3200" dirty="0" smtClean="0"/>
              <a:t>ES6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2016 – </a:t>
            </a:r>
            <a:r>
              <a:rPr lang="en-US" sz="3200" dirty="0"/>
              <a:t>ECMAScript 2016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2234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4320" y="2766219"/>
            <a:ext cx="4023360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ES6</a:t>
            </a:r>
            <a:r>
              <a:rPr lang="ru-RU" sz="6000" dirty="0" smtClean="0">
                <a:latin typeface="+mn-lt"/>
              </a:rPr>
              <a:t>-модули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6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-модули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8368"/>
            <a:ext cx="7182196" cy="5089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7683"/>
          <a:stretch/>
        </p:blipFill>
        <p:spPr>
          <a:xfrm>
            <a:off x="7182886" y="1821129"/>
            <a:ext cx="4761162" cy="27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6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-модули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431869"/>
            <a:ext cx="5257800" cy="36766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514" y="1431869"/>
            <a:ext cx="5857875" cy="42862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1015" y="5318009"/>
            <a:ext cx="10445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5"/>
              </a:rPr>
              <a:t>MDN - import statement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278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3859" y="2766219"/>
            <a:ext cx="3272444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Перерыв</a:t>
            </a:r>
            <a:endParaRPr lang="ru-RU" sz="6000" dirty="0">
              <a:latin typeface="+mn-lt"/>
            </a:endParaRPr>
          </a:p>
        </p:txBody>
      </p:sp>
      <p:pic>
        <p:nvPicPr>
          <p:cNvPr id="1026" name="Picture 2" descr="http://memesmix.net/media/created/kh7j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0" y="394855"/>
            <a:ext cx="6068291" cy="6068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6920" y="2766219"/>
            <a:ext cx="8138161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Поддержка браузерами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5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Поддержка браузерами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430830"/>
            <a:ext cx="1112242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Таблица поддержки разных версий языка браузерами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3"/>
              </a:rPr>
              <a:t>http://kangax.github.io/compat-table/es6/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b="1" dirty="0" smtClean="0"/>
              <a:t>Возможности браузеров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hlinkClick r:id="rId4"/>
              </a:rPr>
              <a:t>http://caniuse.com</a:t>
            </a:r>
            <a:r>
              <a:rPr lang="en-US" sz="2400" dirty="0" smtClean="0">
                <a:hlinkClick r:id="rId4"/>
              </a:rPr>
              <a:t>/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b="1" dirty="0" smtClean="0"/>
              <a:t>Полифиллы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ru-RU" sz="2200" dirty="0"/>
              <a:t>«Полифилл</a:t>
            </a:r>
            <a:r>
              <a:rPr lang="ru-RU" sz="2200" dirty="0" smtClean="0"/>
              <a:t>» </a:t>
            </a:r>
            <a:r>
              <a:rPr lang="ru-RU" sz="2200" dirty="0"/>
              <a:t>– это библиотека, которая добавляет в старые браузеры поддержку возможностей, которые в современных браузерах являются </a:t>
            </a:r>
            <a:r>
              <a:rPr lang="ru-RU" sz="2200" dirty="0" smtClean="0"/>
              <a:t>встроенными</a:t>
            </a:r>
          </a:p>
          <a:p>
            <a:endParaRPr lang="ru-RU" sz="2400" dirty="0"/>
          </a:p>
          <a:p>
            <a:r>
              <a:rPr lang="ru-RU" sz="2400" b="1" dirty="0" smtClean="0"/>
              <a:t>Транспайлинг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ru-RU" sz="2200" dirty="0" smtClean="0"/>
              <a:t>Конвертация кода программы, написанного на одном ЯП в другой ЯП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400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Babel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474369"/>
            <a:ext cx="1112242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/>
              <a:t>Многофункциональный транспайлер</a:t>
            </a:r>
            <a:r>
              <a:rPr lang="en-US" sz="3000" b="1" dirty="0" smtClean="0"/>
              <a:t>.</a:t>
            </a:r>
            <a:endParaRPr lang="ru-RU" sz="3000" b="1" dirty="0" smtClean="0"/>
          </a:p>
          <a:p>
            <a:r>
              <a:rPr lang="ru-RU" sz="3000" dirty="0" smtClean="0"/>
              <a:t>Позволяет использовать самые последние возможности </a:t>
            </a:r>
            <a:r>
              <a:rPr lang="en-US" sz="3000" dirty="0" smtClean="0"/>
              <a:t>JavaScript</a:t>
            </a:r>
            <a:r>
              <a:rPr lang="ru-RU" sz="3000" dirty="0" smtClean="0"/>
              <a:t>. Поддерживает транспайлинг: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Из версий языка выше </a:t>
            </a:r>
            <a:r>
              <a:rPr lang="en-US" sz="2800" dirty="0" smtClean="0"/>
              <a:t>ES5 (</a:t>
            </a:r>
            <a:r>
              <a:rPr lang="ru-RU" sz="2800" dirty="0" smtClean="0"/>
              <a:t>т.е. </a:t>
            </a:r>
            <a:r>
              <a:rPr lang="en-US" sz="2800" dirty="0" smtClean="0"/>
              <a:t>ES6, ES2016, ES.Next, etc…)</a:t>
            </a:r>
            <a:endParaRPr lang="ru-RU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Кода, написанного для </a:t>
            </a:r>
            <a:r>
              <a:rPr lang="en-US" sz="2800" dirty="0" smtClean="0"/>
              <a:t>react</a:t>
            </a:r>
            <a:r>
              <a:rPr lang="ru-RU" sz="2800" dirty="0" smtClean="0"/>
              <a:t>-приложений (расширение</a:t>
            </a:r>
            <a:r>
              <a:rPr lang="en-US" sz="2800" dirty="0" smtClean="0"/>
              <a:t> </a:t>
            </a:r>
            <a:r>
              <a:rPr lang="ru-RU" sz="2800" dirty="0" smtClean="0"/>
              <a:t>файлов </a:t>
            </a:r>
            <a:r>
              <a:rPr lang="en-US" sz="2800" dirty="0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latin typeface="Consolas" panose="020B0609020204030204" pitchFamily="49" charset="0"/>
              </a:rPr>
              <a:t>jsx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endParaRPr lang="en-US" sz="30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3000" dirty="0" smtClean="0"/>
              <a:t>Официальный сайт: </a:t>
            </a: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://babeljs.io</a:t>
            </a:r>
            <a:r>
              <a:rPr lang="en-US" sz="3000" dirty="0" smtClean="0">
                <a:hlinkClick r:id="rId3"/>
              </a:rPr>
              <a:t>/</a:t>
            </a:r>
            <a:endParaRPr lang="ru-RU" sz="3000" dirty="0" smtClean="0"/>
          </a:p>
          <a:p>
            <a:endParaRPr lang="ru-RU" sz="3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3000" dirty="0" smtClean="0"/>
              <a:t>Попробовать онлайн: </a:t>
            </a:r>
            <a:r>
              <a:rPr lang="en-US" sz="3000" dirty="0">
                <a:hlinkClick r:id="rId4"/>
              </a:rPr>
              <a:t>http://babeljs.io/repl</a:t>
            </a:r>
            <a:r>
              <a:rPr lang="en-US" sz="3000" dirty="0" smtClean="0">
                <a:hlinkClick r:id="rId4"/>
              </a:rPr>
              <a:t>/</a:t>
            </a:r>
            <a:endParaRPr lang="ru-RU" sz="3000" dirty="0" smtClean="0"/>
          </a:p>
          <a:p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421287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Babel</a:t>
            </a:r>
            <a:r>
              <a:rPr lang="ru-RU" sz="5400" dirty="0" smtClean="0">
                <a:latin typeface="+mn-lt"/>
              </a:rPr>
              <a:t> – использование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1604998"/>
            <a:ext cx="10627931" cy="52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6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ES5, ES6, ES2016, ES7, ES.Next…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074" name="Picture 2" descr="http://i57.fastpic.ru/big/2013/1117/52/dbedfd3ce7cdc4dceacbf134a2f94b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7"/>
          <a:stretch/>
        </p:blipFill>
        <p:spPr bwMode="auto">
          <a:xfrm>
            <a:off x="1999721" y="1347567"/>
            <a:ext cx="8192558" cy="49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0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Текущие версии </a:t>
            </a:r>
            <a:r>
              <a:rPr lang="en-US" sz="5400" dirty="0" smtClean="0">
                <a:latin typeface="+mn-lt"/>
              </a:rPr>
              <a:t>JavaScript’</a:t>
            </a:r>
            <a:r>
              <a:rPr lang="ru-RU" sz="5400" dirty="0" smtClean="0">
                <a:latin typeface="+mn-lt"/>
              </a:rPr>
              <a:t>а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372769"/>
            <a:ext cx="1164715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500" dirty="0" smtClean="0"/>
              <a:t>Декабрь 1999 – </a:t>
            </a:r>
            <a:r>
              <a:rPr lang="en-US" sz="2500" dirty="0" smtClean="0"/>
              <a:t>ECMAScript 3</a:t>
            </a:r>
            <a:endParaRPr lang="ru-RU" sz="25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ECMAScript 4</a:t>
            </a:r>
            <a:r>
              <a:rPr lang="ru-RU" sz="2500" dirty="0" smtClean="0"/>
              <a:t> – всё сложно</a:t>
            </a:r>
            <a:endParaRPr lang="en-US" sz="25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500" dirty="0" smtClean="0"/>
              <a:t>Декабрь 2009 – </a:t>
            </a:r>
            <a:r>
              <a:rPr lang="en-US" sz="2500" dirty="0" smtClean="0"/>
              <a:t>ECMAScript 5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500" dirty="0" smtClean="0"/>
              <a:t>Июнь 2011 – </a:t>
            </a:r>
            <a:r>
              <a:rPr lang="en-US" sz="2500" dirty="0"/>
              <a:t>ECMAScript 5.1 (ISO/IEC 16262:2011</a:t>
            </a:r>
            <a:r>
              <a:rPr lang="en-US" sz="25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500" dirty="0" smtClean="0"/>
              <a:t>Июнь 2015 – </a:t>
            </a:r>
            <a:r>
              <a:rPr lang="en-US" sz="2500" dirty="0" smtClean="0"/>
              <a:t>ECMAScript 6 (ECMAScript 2015)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500" dirty="0" smtClean="0"/>
              <a:t>Июнь 2016 – </a:t>
            </a:r>
            <a:r>
              <a:rPr lang="en-US" sz="2500" dirty="0" smtClean="0"/>
              <a:t>ECMAScript 7 (ECMAScript 2016)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. .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500" dirty="0"/>
              <a:t>Июнь </a:t>
            </a:r>
            <a:r>
              <a:rPr lang="ru-RU" sz="2500" dirty="0" smtClean="0"/>
              <a:t>2017 – </a:t>
            </a:r>
            <a:r>
              <a:rPr lang="en-US" sz="2500" dirty="0" smtClean="0"/>
              <a:t>ECMAScript 201</a:t>
            </a:r>
            <a:r>
              <a:rPr lang="ru-RU" sz="2500" dirty="0" smtClean="0"/>
              <a:t>7 (и так далее)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500" dirty="0"/>
          </a:p>
          <a:p>
            <a:pPr algn="just"/>
            <a:r>
              <a:rPr lang="en-US" sz="2500" b="1" dirty="0"/>
              <a:t>ES.Next</a:t>
            </a:r>
            <a:r>
              <a:rPr lang="en-US" sz="2500" dirty="0"/>
              <a:t> </a:t>
            </a:r>
            <a:r>
              <a:rPr lang="ru-RU" sz="2500" dirty="0" smtClean="0"/>
              <a:t>– так временно называют совокупность новых возможностей языка, которые могут войти в следующую версию спецификации. </a:t>
            </a:r>
            <a:r>
              <a:rPr lang="ru-RU" sz="2500" dirty="0" err="1" smtClean="0"/>
              <a:t>Фичи</a:t>
            </a:r>
            <a:r>
              <a:rPr lang="ru-RU" sz="2500" dirty="0" smtClean="0"/>
              <a:t> из </a:t>
            </a:r>
            <a:r>
              <a:rPr lang="en-US" sz="2500" dirty="0" smtClean="0"/>
              <a:t>ES.Next </a:t>
            </a:r>
            <a:r>
              <a:rPr lang="ru-RU" sz="2500" dirty="0" smtClean="0"/>
              <a:t>правильнее называть </a:t>
            </a:r>
            <a:r>
              <a:rPr lang="en-US" sz="2500" i="1" dirty="0" smtClean="0"/>
              <a:t>“</a:t>
            </a:r>
            <a:r>
              <a:rPr lang="ru-RU" sz="2500" i="1" dirty="0" smtClean="0"/>
              <a:t>предложения</a:t>
            </a:r>
            <a:r>
              <a:rPr lang="en-US" sz="2500" i="1" dirty="0" smtClean="0"/>
              <a:t>”</a:t>
            </a:r>
            <a:r>
              <a:rPr lang="ru-RU" sz="2500" dirty="0" smtClean="0"/>
              <a:t> </a:t>
            </a:r>
            <a:r>
              <a:rPr lang="en-US" sz="2500" dirty="0" smtClean="0"/>
              <a:t>(</a:t>
            </a:r>
            <a:r>
              <a:rPr lang="en-US" sz="2500" i="1" dirty="0"/>
              <a:t>proposals</a:t>
            </a:r>
            <a:r>
              <a:rPr lang="en-US" sz="2500" dirty="0" smtClean="0"/>
              <a:t>), </a:t>
            </a:r>
            <a:r>
              <a:rPr lang="ru-RU" sz="2500" dirty="0" smtClean="0"/>
              <a:t>потому что они всё ещё находятся на стадии обсуждения.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9550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+mn-lt"/>
              </a:rPr>
              <a:t>Современное состояние </a:t>
            </a:r>
            <a:r>
              <a:rPr lang="en-US" sz="4800" dirty="0" smtClean="0">
                <a:latin typeface="+mn-lt"/>
              </a:rPr>
              <a:t>JavaScript</a:t>
            </a:r>
            <a:endParaRPr lang="ru-RU" sz="48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Деструктуризация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Промисы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Итераторы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Генераторы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ES6</a:t>
            </a:r>
            <a:r>
              <a:rPr lang="ru-RU" sz="3200" dirty="0" smtClean="0"/>
              <a:t>-модули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46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Процесс </a:t>
            </a:r>
            <a:r>
              <a:rPr lang="en-US" sz="5400" i="1" dirty="0">
                <a:latin typeface="+mn-lt"/>
              </a:rPr>
              <a:t>TC39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0964487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TC39</a:t>
            </a:r>
            <a:r>
              <a:rPr lang="ru-RU" sz="2800" dirty="0" smtClean="0"/>
              <a:t> (технический комитет 39) — занимается </a:t>
            </a:r>
            <a:r>
              <a:rPr lang="ru-RU" sz="2800" dirty="0"/>
              <a:t>развитием </a:t>
            </a:r>
            <a:r>
              <a:rPr lang="ru-RU" sz="2800" i="1" dirty="0" err="1"/>
              <a:t>JavaScript</a:t>
            </a:r>
            <a:r>
              <a:rPr lang="ru-RU" sz="2800" dirty="0"/>
              <a:t>. Его членами являются компании (помимо прочих, все основные производители браузеров). TC39 регулярно собирается, на встречах присутствуют участники, представляющие интересы компаний, и приглашенные </a:t>
            </a:r>
            <a:r>
              <a:rPr lang="ru-RU" sz="2800" dirty="0" smtClean="0"/>
              <a:t>эксперты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b="1" dirty="0" smtClean="0"/>
              <a:t>Процесс </a:t>
            </a:r>
            <a:r>
              <a:rPr lang="en-US" sz="2800" b="1" dirty="0" smtClean="0"/>
              <a:t>TC39</a:t>
            </a:r>
            <a:r>
              <a:rPr lang="ru-RU" sz="2800" b="1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500" dirty="0"/>
              <a:t>0 этап: </a:t>
            </a:r>
            <a:r>
              <a:rPr lang="ru-RU" sz="2500" dirty="0" smtClean="0"/>
              <a:t>идея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500" dirty="0"/>
              <a:t>1 этап: </a:t>
            </a:r>
            <a:r>
              <a:rPr lang="ru-RU" sz="2500" dirty="0" smtClean="0"/>
              <a:t>предложение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500" dirty="0"/>
              <a:t>2 этап: </a:t>
            </a:r>
            <a:r>
              <a:rPr lang="ru-RU" sz="2500" dirty="0" smtClean="0"/>
              <a:t>черновик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500" dirty="0"/>
              <a:t>3 этап: </a:t>
            </a:r>
            <a:r>
              <a:rPr lang="ru-RU" sz="2500" dirty="0" smtClean="0"/>
              <a:t>кандидат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500" dirty="0"/>
              <a:t>4 этап: финал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1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ECMAScript 2016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3"/>
            <a:ext cx="5410200" cy="2819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165" y="1506683"/>
            <a:ext cx="61912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086" y="2766219"/>
            <a:ext cx="7083829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ECMAScript </a:t>
            </a:r>
            <a:r>
              <a:rPr lang="en-US" sz="6000" i="1" dirty="0" smtClean="0">
                <a:latin typeface="+mn-lt"/>
              </a:rPr>
              <a:t>Proposals</a:t>
            </a:r>
            <a:endParaRPr lang="ru-RU" sz="6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6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Будущее </a:t>
            </a:r>
            <a:r>
              <a:rPr lang="en-US" sz="5400" dirty="0" smtClean="0">
                <a:latin typeface="+mn-lt"/>
              </a:rPr>
              <a:t>JavaScript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5" y="1604998"/>
            <a:ext cx="11496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Текущие предложения (</a:t>
            </a:r>
            <a:r>
              <a:rPr lang="en-US" sz="2800" i="1" dirty="0" smtClean="0"/>
              <a:t>proposals</a:t>
            </a:r>
            <a:r>
              <a:rPr lang="ru-RU" sz="2800" i="1" dirty="0" smtClean="0"/>
              <a:t>)</a:t>
            </a:r>
            <a:r>
              <a:rPr lang="en-US" sz="2800" dirty="0" smtClean="0"/>
              <a:t>:</a:t>
            </a:r>
            <a:endParaRPr lang="ru-RU" sz="2800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github.com/tc39/proposals/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11015" y="3001957"/>
            <a:ext cx="5607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Stage-4: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github.com/tc39/proposals/blob/master/finished-proposals.md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Object.values</a:t>
            </a:r>
            <a:r>
              <a:rPr lang="en-US" sz="2400" dirty="0"/>
              <a:t> / </a:t>
            </a:r>
            <a:r>
              <a:rPr lang="en-US" sz="2400" dirty="0" err="1" smtClean="0">
                <a:latin typeface="Consolas" panose="020B0609020204030204" pitchFamily="49" charset="0"/>
              </a:rPr>
              <a:t>Object.entries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Async</a:t>
            </a:r>
            <a:r>
              <a:rPr lang="en-US" sz="2400" dirty="0" smtClean="0"/>
              <a:t>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String padding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23640" y="3001957"/>
            <a:ext cx="5607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Stage-3, stage-2: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 Rest/Spread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 and Property </a:t>
            </a:r>
            <a:r>
              <a:rPr lang="en-US" sz="2400" dirty="0" smtClean="0"/>
              <a:t>Decorators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nsolas" panose="020B0609020204030204" pitchFamily="49" charset="0"/>
              </a:rPr>
              <a:t>Promise.prototype.finally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9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066" y="2028306"/>
            <a:ext cx="10969869" cy="1205640"/>
          </a:xfrm>
          <a:ln cap="flat">
            <a:noFill/>
          </a:ln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Condensed" pitchFamily="2" charset="0"/>
              </a:rPr>
              <a:t>Благодарю за внимание!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Condense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067" y="3293829"/>
            <a:ext cx="10969868" cy="1228295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Пожалуйста, зачекиньтесь на лекции и оставьте обратную связь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82" y="147196"/>
            <a:ext cx="3615837" cy="160523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0" y="3233946"/>
            <a:ext cx="11473962" cy="653"/>
          </a:xfrm>
          <a:prstGeom prst="line">
            <a:avLst/>
          </a:prstGeom>
          <a:ln w="25400" cap="flat" cmpd="thickThin"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90109" y="3793255"/>
            <a:ext cx="74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Лекция, код примеров, дополнительные материалы находятся по ссылке: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github.com/frontend-park-mail-ru/modern-es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4239" y="2766219"/>
            <a:ext cx="3243522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Погнали!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4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Объявление переменных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2014683"/>
            <a:ext cx="5372100" cy="37623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312" y="2014683"/>
            <a:ext cx="5895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Поднятие </a:t>
            </a:r>
            <a:r>
              <a:rPr lang="ru-RU" sz="5400" dirty="0" smtClean="0">
                <a:latin typeface="+mn-lt"/>
              </a:rPr>
              <a:t>(</a:t>
            </a:r>
            <a:r>
              <a:rPr lang="en-US" sz="5400" dirty="0">
                <a:latin typeface="+mn-lt"/>
              </a:rPr>
              <a:t>JavaScript Hoisting</a:t>
            </a:r>
            <a:r>
              <a:rPr lang="ru-RU" sz="5400" dirty="0" smtClean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3"/>
            <a:ext cx="4168106" cy="37329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426" y="1506683"/>
            <a:ext cx="5821598" cy="4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2301</TotalTime>
  <Words>927</Words>
  <Application>Microsoft Office PowerPoint</Application>
  <PresentationFormat>Широкоэкранный</PresentationFormat>
  <Paragraphs>186</Paragraphs>
  <Slides>64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64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Roboto Condensed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Современные возможности JavaScript</vt:lpstr>
      <vt:lpstr>Что есть JavaScript?</vt:lpstr>
      <vt:lpstr>Что есть JavaScript?</vt:lpstr>
      <vt:lpstr>Как это было:</vt:lpstr>
      <vt:lpstr>Как это было:</vt:lpstr>
      <vt:lpstr>Современное состояние JavaScript</vt:lpstr>
      <vt:lpstr>Погнали!</vt:lpstr>
      <vt:lpstr>Объявление переменных</vt:lpstr>
      <vt:lpstr>Поднятие (JavaScript Hoisting)</vt:lpstr>
      <vt:lpstr>Ключевое слово const</vt:lpstr>
      <vt:lpstr>“Настоящие” константы</vt:lpstr>
      <vt:lpstr>Новые возможности работы со строками</vt:lpstr>
      <vt:lpstr>Деструктуризация</vt:lpstr>
      <vt:lpstr>Деструктуризация</vt:lpstr>
      <vt:lpstr>Деструктуризация</vt:lpstr>
      <vt:lpstr>Функции</vt:lpstr>
      <vt:lpstr>Функции</vt:lpstr>
      <vt:lpstr>Оператор расширения</vt:lpstr>
      <vt:lpstr>Оператор расширения</vt:lpstr>
      <vt:lpstr>Оператор расширения</vt:lpstr>
      <vt:lpstr>rest-параметры</vt:lpstr>
      <vt:lpstr>Стрелочные функции</vt:lpstr>
      <vt:lpstr>Стрелочные функции</vt:lpstr>
      <vt:lpstr>Новые возможности работы с объектами</vt:lpstr>
      <vt:lpstr>Новые возможности работы с объектами</vt:lpstr>
      <vt:lpstr>Set, Map, WeakSet и WeakMap</vt:lpstr>
      <vt:lpstr>Set, Map, WeakSet и WeakMap</vt:lpstr>
      <vt:lpstr>Set, Map, WeakSet и WeakMap</vt:lpstr>
      <vt:lpstr>ES6 классы</vt:lpstr>
      <vt:lpstr>ES6 классы</vt:lpstr>
      <vt:lpstr>Символы Symbol</vt:lpstr>
      <vt:lpstr>Уникальные значения</vt:lpstr>
      <vt:lpstr>Уникальные значения</vt:lpstr>
      <vt:lpstr>Promise</vt:lpstr>
      <vt:lpstr>Promise – “обещание”</vt:lpstr>
      <vt:lpstr>Promise – “обещание”</vt:lpstr>
      <vt:lpstr>Promise – “обещание”</vt:lpstr>
      <vt:lpstr>Промисификация</vt:lpstr>
      <vt:lpstr>Promise.prototype.*</vt:lpstr>
      <vt:lpstr>Итераторы</vt:lpstr>
      <vt:lpstr>Концепция итерируемости</vt:lpstr>
      <vt:lpstr>Концепция итерируемости</vt:lpstr>
      <vt:lpstr>Концепция итерируемости</vt:lpstr>
      <vt:lpstr>Symbol.iterator</vt:lpstr>
      <vt:lpstr>Symbol.iterator</vt:lpstr>
      <vt:lpstr>Генераторы</vt:lpstr>
      <vt:lpstr>Создание генераторов</vt:lpstr>
      <vt:lpstr>Создание генераторов</vt:lpstr>
      <vt:lpstr>Композиция генераторов</vt:lpstr>
      <vt:lpstr>ES6-модули</vt:lpstr>
      <vt:lpstr>ES6-модули</vt:lpstr>
      <vt:lpstr>ES6-модули</vt:lpstr>
      <vt:lpstr>Перерыв</vt:lpstr>
      <vt:lpstr>Поддержка браузерами</vt:lpstr>
      <vt:lpstr>Поддержка браузерами</vt:lpstr>
      <vt:lpstr>Babel</vt:lpstr>
      <vt:lpstr>Babel – использование</vt:lpstr>
      <vt:lpstr>ES5, ES6, ES2016, ES7, ES.Next…</vt:lpstr>
      <vt:lpstr>Текущие версии JavaScript’а</vt:lpstr>
      <vt:lpstr>Процесс TC39</vt:lpstr>
      <vt:lpstr>ECMAScript 2016</vt:lpstr>
      <vt:lpstr>ECMAScript Proposals</vt:lpstr>
      <vt:lpstr>Будущее JavaScript</vt:lpstr>
      <vt:lpstr>Благодарю за внимание!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возможности JavaScript</dc:title>
  <dc:creator>KOPTE3</dc:creator>
  <cp:lastModifiedBy>KOPTE3</cp:lastModifiedBy>
  <cp:revision>123</cp:revision>
  <dcterms:created xsi:type="dcterms:W3CDTF">2016-10-15T01:06:18Z</dcterms:created>
  <dcterms:modified xsi:type="dcterms:W3CDTF">2016-10-21T13:12:14Z</dcterms:modified>
</cp:coreProperties>
</file>