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96" r:id="rId2"/>
    <p:sldMasterId id="2147483725" r:id="rId3"/>
    <p:sldMasterId id="2147483773" r:id="rId4"/>
    <p:sldMasterId id="2147483785" r:id="rId5"/>
    <p:sldMasterId id="2147483821" r:id="rId6"/>
  </p:sldMasterIdLst>
  <p:notesMasterIdLst>
    <p:notesMasterId r:id="rId67"/>
  </p:notesMasterIdLst>
  <p:sldIdLst>
    <p:sldId id="256" r:id="rId7"/>
    <p:sldId id="257" r:id="rId8"/>
    <p:sldId id="259" r:id="rId9"/>
    <p:sldId id="258" r:id="rId10"/>
    <p:sldId id="261" r:id="rId11"/>
    <p:sldId id="260" r:id="rId12"/>
    <p:sldId id="263" r:id="rId13"/>
    <p:sldId id="265" r:id="rId14"/>
    <p:sldId id="268" r:id="rId15"/>
    <p:sldId id="266" r:id="rId16"/>
    <p:sldId id="269" r:id="rId17"/>
    <p:sldId id="270" r:id="rId18"/>
    <p:sldId id="286" r:id="rId19"/>
    <p:sldId id="271" r:id="rId20"/>
    <p:sldId id="274" r:id="rId21"/>
    <p:sldId id="287" r:id="rId22"/>
    <p:sldId id="275" r:id="rId23"/>
    <p:sldId id="276" r:id="rId24"/>
    <p:sldId id="273" r:id="rId25"/>
    <p:sldId id="278" r:id="rId26"/>
    <p:sldId id="277" r:id="rId27"/>
    <p:sldId id="280" r:id="rId28"/>
    <p:sldId id="281" r:id="rId29"/>
    <p:sldId id="282" r:id="rId30"/>
    <p:sldId id="283" r:id="rId31"/>
    <p:sldId id="284" r:id="rId32"/>
    <p:sldId id="307" r:id="rId33"/>
    <p:sldId id="308" r:id="rId34"/>
    <p:sldId id="291" r:id="rId35"/>
    <p:sldId id="288" r:id="rId36"/>
    <p:sldId id="309" r:id="rId37"/>
    <p:sldId id="311" r:id="rId38"/>
    <p:sldId id="292" r:id="rId39"/>
    <p:sldId id="313" r:id="rId40"/>
    <p:sldId id="314" r:id="rId41"/>
    <p:sldId id="315" r:id="rId42"/>
    <p:sldId id="316" r:id="rId43"/>
    <p:sldId id="317" r:id="rId44"/>
    <p:sldId id="293" r:id="rId45"/>
    <p:sldId id="319" r:id="rId46"/>
    <p:sldId id="318" r:id="rId47"/>
    <p:sldId id="320" r:id="rId48"/>
    <p:sldId id="321" r:id="rId49"/>
    <p:sldId id="294" r:id="rId50"/>
    <p:sldId id="322" r:id="rId51"/>
    <p:sldId id="295" r:id="rId52"/>
    <p:sldId id="310" r:id="rId53"/>
    <p:sldId id="312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279" r:id="rId65"/>
    <p:sldId id="30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presProps" Target="presProps.xml"/><Relationship Id="rId7" Type="http://schemas.openxmlformats.org/officeDocument/2006/relationships/slide" Target="slides/slide1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3DE08-BAF0-45D4-938C-3D65A9B946A8}" type="datetimeFigureOut">
              <a:rPr lang="ru-RU" smtClean="0"/>
              <a:t>19.10.2016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6FD2F-FC44-4446-87D6-DD3C9B406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60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1E0E-7D93-402B-BA27-D6344C23997B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93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EE1-6E80-4539-AA6A-78102E1DF8C3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5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8CCF-06DF-4702-B728-9C16FF5B3A5A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83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A9A-F995-4E19-9AD1-78FF26B4677F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245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8393-ED14-4B94-9D5C-E19B0BFD221E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030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64CD-D0BA-4306-83F3-6AB9AE966FC9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256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2D3C-4D7C-412E-B661-80EDCEC7E182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879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1536-A878-4343-94B1-CD0B0808A5A2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72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3D90-1AD6-412A-A321-BDEFA203FB8B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42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1DD6-95E1-4202-97A5-2B8D05C7D4EE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288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FEBD-2255-4901-AF11-32B43A662D92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63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867D-EDD6-4762-AE77-AFE820513ED4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291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E5E38-89E3-4EF6-9D95-A0EC195E68DC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161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4AAD-EA2D-4014-B6CD-D4D0D0109270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307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8B95-7213-4F25-AE17-BE86EEABA6DC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658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133E-BDDF-4224-BF6D-BD583EDA39D0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390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F3EE-C6AF-43B6-90D1-3282F9717FC8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007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7549-9464-4984-8B40-E9DCBC354AAA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956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02F0-BB3C-4857-9C0E-0A6C2B1BC80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69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92E6-420F-40FC-B054-5EC77229D681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630D-797F-4070-B78A-0F8D07D080A4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78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F473-43B8-45F9-A8BA-D63BCD6199E9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13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408E-400A-46AD-B50D-08A1EF04B2F0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431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240E-B12A-496B-A808-378E376500AA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2393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7E08-DDDD-4DEC-B19B-C6FFD7A0390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6037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7FCB-D390-4BE7-952D-C9C00C24757E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5246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FA9B-7638-4842-BA43-3D51A88A00A9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6889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B420-A51B-4354-AB92-225C4952E417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9786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46672-83CA-4694-B50F-81F07F1B1552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175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82D1-B11C-4050-AD6E-F75D249F32F7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6638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DD6-B25B-4DA0-B41B-FEC8F5AC4FC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013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8633-7AF7-4938-B7FF-F441EA628C83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085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3277-CFCC-448A-B8EB-0DFCC80E7B5E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AA67-EE71-469A-850F-46AA42F87EB8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3039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F8D6-1648-4192-9857-DE3D8AE1DB6E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4969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B258-B8D5-4F61-8DB6-19E92E660E77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0380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AED8-74BC-4A11-ACB9-9A6137A3F33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4111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6ED4-2936-49CD-B12D-B4677B299C26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4703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B88-230E-4305-9660-64335513154C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7380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4777-1269-4BD5-A9FB-07722D6F4189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8159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C2E3-8335-4B6C-94CE-8EC548E3B1A4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7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6B4A-D58A-41E3-B684-2E0D970C41CB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2215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316D-0693-43FB-9F16-467E05308D9E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5881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3FF2-FE79-476B-AD84-61220083B1AC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0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E85A-BD2F-4BD0-8E35-38B98CE6CB40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391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1055-8451-4D6C-B6C5-D861322D1712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924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69D0-8462-45DF-A369-12768EE93A4A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0709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932D-783B-401C-A237-50466C2D6B83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5834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62161-877B-4590-8DF9-0D48C77B9E19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9946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0741-E66E-4E2A-9F62-DAD41D4FE48C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1650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F5B1-FFB6-4B42-A2DE-185FB73A1626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289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86C1-B320-423C-AA12-3B1F495DC364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980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71FF-B2D1-4DB4-80CE-52597E353D96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2589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0030-D07E-46DB-B0C9-BCF7B2711C27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555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7043-DC50-4D23-A37B-164E65AE4CF8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45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9604-D1C5-4150-B1D8-7FE2F39F6083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332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D5DD-5CC2-4382-BAD5-85D3A0CE5E58}" type="datetime1">
              <a:rPr lang="ru-RU" smtClean="0"/>
              <a:t>19.10.2016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402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FCD6-F40E-4D50-BF08-FAF66EEC6EE1}" type="datetime1">
              <a:rPr lang="ru-RU" smtClean="0"/>
              <a:t>19.10.2016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147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B768-315A-427C-B7B9-A79361DB1C79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8242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FBFD-C33A-4002-807A-9B91BD0F50EC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845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64F3-6D31-4305-B840-22AB83BDEBA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67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C1E4-1952-43BC-820F-FE3681D1CAD4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3088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3F69-82DC-49C1-AD94-D5670A593950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9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0F7D3-BAE8-42BA-996C-E23520E852AA}" type="datetime1">
              <a:rPr lang="ru-RU" smtClean="0"/>
              <a:t>19.10.2016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22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C120-7914-4D7E-BA1C-0833D878E2B0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37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6E9C-7466-4DAE-B2ED-57CCC8F3893F}" type="datetime1">
              <a:rPr lang="ru-RU" smtClean="0"/>
              <a:t>19.10.2016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86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2F2F9B-5181-44AD-90A8-EEEB5A7EEF97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C56B31-CE1F-4E93-AC7D-6F34107B25C5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78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A85239-B8C2-4BB7-815B-F6A12ACF705C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21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4EED8E-45F3-4208-8E1B-5A605BBE11E6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20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3601CC3-8B5F-4BCD-933B-C849D848750C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24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5BF790-D9BE-41FD-962B-9D68D64CAA28}" type="datetime1">
              <a:rPr lang="ru-RU" smtClean="0"/>
              <a:t>19.10.2016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B1E2-CC30-4911-A1AA-3BAB2F30F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7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niuse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beljs.io/repl/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39/proposal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c39/proposals/blob/master/finished-proposals.m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066" y="1752433"/>
            <a:ext cx="10969869" cy="2387600"/>
          </a:xfrm>
          <a:ln cap="flat">
            <a:noFill/>
          </a:ln>
        </p:spPr>
        <p:txBody>
          <a:bodyPr>
            <a:normAutofit/>
          </a:bodyPr>
          <a:lstStyle/>
          <a:p>
            <a:pPr algn="r"/>
            <a:r>
              <a:rPr lang="ru-RU" sz="7200" dirty="0" smtClean="0">
                <a:ea typeface="Roboto Condensed" pitchFamily="2" charset="0"/>
              </a:rPr>
              <a:t>Современные возможности </a:t>
            </a:r>
            <a:r>
              <a:rPr lang="en-US" sz="7200" dirty="0" smtClean="0">
                <a:ea typeface="Roboto Condensed" pitchFamily="2" charset="0"/>
              </a:rPr>
              <a:t>JavaScript</a:t>
            </a:r>
            <a:endParaRPr lang="ru-RU" sz="7200" dirty="0">
              <a:ea typeface="Roboto Condensed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067" y="4199916"/>
            <a:ext cx="10969868" cy="1655762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/>
              <a:t>Пожалуйста, зачекиньтесь на лекции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82" y="147196"/>
            <a:ext cx="3615837" cy="1605237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0" y="4140033"/>
            <a:ext cx="11473962" cy="653"/>
          </a:xfrm>
          <a:prstGeom prst="line">
            <a:avLst/>
          </a:prstGeom>
          <a:ln w="25400" cap="flat" cmpd="thickThin">
            <a:beve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1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Ключевое слово </a:t>
            </a:r>
            <a:r>
              <a:rPr lang="en-US" sz="5400" i="1" dirty="0" smtClean="0">
                <a:latin typeface="+mn-lt"/>
              </a:rPr>
              <a:t>const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684843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 strict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v1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v2 = [1, 2];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v3 = {foo: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bar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v4; 		// SyntaxError: Missing initializer in const declaration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v1 = 1337;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v2.push(3);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baz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9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Ключевое слово </a:t>
            </a:r>
            <a:r>
              <a:rPr lang="en-US" sz="5400" i="1" dirty="0" smtClean="0">
                <a:latin typeface="+mn-lt"/>
              </a:rPr>
              <a:t>const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64019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 strict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v1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v2 = [1, 2];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v3 = {foo: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bar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v4; 		// SyntaxError: Missing initializer in const declaration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v1 = 1337;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v2.push(3);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baz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Object.seal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(v3); 	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запечатывает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объект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null; 		// OK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v3.baz = true; 		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TypeError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Object.freeze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(v3); 	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замораживает объект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v3.foo = false; 		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TypeError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6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Autofit/>
          </a:bodyPr>
          <a:lstStyle/>
          <a:p>
            <a:r>
              <a:rPr lang="ru-RU" sz="4600" dirty="0" smtClean="0">
                <a:latin typeface="+mn-lt"/>
              </a:rPr>
              <a:t>Новые возможности работы со строками</a:t>
            </a:r>
            <a:endParaRPr lang="ru-RU" sz="46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882798"/>
              </p:ext>
            </p:extLst>
          </p:nvPr>
        </p:nvGraphicFramePr>
        <p:xfrm>
          <a:off x="211015" y="1506683"/>
          <a:ext cx="10495086" cy="2751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Template Strings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user = `Jhon Snow`;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 `Hello, ${user}`;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Unicode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support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s1 = `\u2033`;	// ″,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символ двойного штриха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s2 = 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\u{20331}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𠌱, китайский иероглиф с этим кодом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1015" y="4438650"/>
            <a:ext cx="9648795" cy="201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700" dirty="0" smtClean="0"/>
              <a:t>Ряд полезных методов:</a:t>
            </a:r>
            <a:endParaRPr lang="en-US" sz="17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 smtClean="0">
                <a:latin typeface="Consolas" panose="020B0609020204030204" pitchFamily="49" charset="0"/>
              </a:rPr>
              <a:t>str.includes</a:t>
            </a:r>
            <a:r>
              <a:rPr lang="en-US" sz="1700" dirty="0" smtClean="0">
                <a:latin typeface="Consolas" panose="020B0609020204030204" pitchFamily="49" charset="0"/>
              </a:rPr>
              <a:t>(s</a:t>
            </a:r>
            <a:r>
              <a:rPr lang="en-US" sz="1700" dirty="0">
                <a:latin typeface="Consolas" panose="020B0609020204030204" pitchFamily="49" charset="0"/>
              </a:rPr>
              <a:t>)</a:t>
            </a:r>
            <a:r>
              <a:rPr lang="en-US" sz="1700" dirty="0"/>
              <a:t> – </a:t>
            </a:r>
            <a:r>
              <a:rPr lang="ru-RU" sz="1700" dirty="0"/>
              <a:t>проверяет, включает ли одна строка в себя другую, возвращает </a:t>
            </a:r>
            <a:r>
              <a:rPr lang="en-US" sz="1700" dirty="0" smtClean="0">
                <a:latin typeface="Consolas" panose="020B0609020204030204" pitchFamily="49" charset="0"/>
              </a:rPr>
              <a:t>true/false</a:t>
            </a:r>
            <a:endParaRPr lang="en-US" sz="17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latin typeface="Consolas" panose="020B0609020204030204" pitchFamily="49" charset="0"/>
              </a:rPr>
              <a:t>str.endsWith</a:t>
            </a:r>
            <a:r>
              <a:rPr lang="en-US" sz="1700" dirty="0">
                <a:latin typeface="Consolas" panose="020B0609020204030204" pitchFamily="49" charset="0"/>
              </a:rPr>
              <a:t>(s)</a:t>
            </a:r>
            <a:r>
              <a:rPr lang="en-US" sz="1700" dirty="0"/>
              <a:t> – </a:t>
            </a:r>
            <a:r>
              <a:rPr lang="ru-RU" sz="1700" dirty="0"/>
              <a:t>возвращает </a:t>
            </a:r>
            <a:r>
              <a:rPr lang="en-US" sz="1700" dirty="0">
                <a:latin typeface="Consolas" panose="020B0609020204030204" pitchFamily="49" charset="0"/>
              </a:rPr>
              <a:t>true</a:t>
            </a:r>
            <a:r>
              <a:rPr lang="en-US" sz="1700" dirty="0"/>
              <a:t>, </a:t>
            </a:r>
            <a:r>
              <a:rPr lang="ru-RU" sz="1700" dirty="0"/>
              <a:t>если строка </a:t>
            </a:r>
            <a:r>
              <a:rPr lang="en-US" sz="1700" dirty="0" err="1">
                <a:latin typeface="Consolas" panose="020B0609020204030204" pitchFamily="49" charset="0"/>
              </a:rPr>
              <a:t>str</a:t>
            </a:r>
            <a:r>
              <a:rPr lang="en-US" sz="1700" dirty="0"/>
              <a:t> </a:t>
            </a:r>
            <a:r>
              <a:rPr lang="ru-RU" sz="1700" dirty="0"/>
              <a:t>заканчивается подстрокой </a:t>
            </a:r>
            <a:r>
              <a:rPr lang="en-US" sz="1700" dirty="0" smtClean="0">
                <a:latin typeface="Consolas" panose="020B0609020204030204" pitchFamily="49" charset="0"/>
              </a:rPr>
              <a:t>s</a:t>
            </a:r>
            <a:endParaRPr lang="en-US" sz="17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latin typeface="Consolas" panose="020B0609020204030204" pitchFamily="49" charset="0"/>
              </a:rPr>
              <a:t>str.startsWith</a:t>
            </a:r>
            <a:r>
              <a:rPr lang="en-US" sz="1700" dirty="0">
                <a:latin typeface="Consolas" panose="020B0609020204030204" pitchFamily="49" charset="0"/>
              </a:rPr>
              <a:t>(s)</a:t>
            </a:r>
            <a:r>
              <a:rPr lang="en-US" sz="1700" dirty="0"/>
              <a:t> – </a:t>
            </a:r>
            <a:r>
              <a:rPr lang="ru-RU" sz="1700" dirty="0"/>
              <a:t>возвращает </a:t>
            </a:r>
            <a:r>
              <a:rPr lang="en-US" sz="1700" dirty="0">
                <a:latin typeface="Consolas" panose="020B0609020204030204" pitchFamily="49" charset="0"/>
              </a:rPr>
              <a:t>true</a:t>
            </a:r>
            <a:r>
              <a:rPr lang="en-US" sz="1700" dirty="0"/>
              <a:t>, </a:t>
            </a:r>
            <a:r>
              <a:rPr lang="ru-RU" sz="1700" dirty="0"/>
              <a:t>если строка </a:t>
            </a:r>
            <a:r>
              <a:rPr lang="en-US" sz="1700" dirty="0" err="1">
                <a:latin typeface="Consolas" panose="020B0609020204030204" pitchFamily="49" charset="0"/>
              </a:rPr>
              <a:t>str</a:t>
            </a:r>
            <a:r>
              <a:rPr lang="en-US" sz="1700" dirty="0"/>
              <a:t> </a:t>
            </a:r>
            <a:r>
              <a:rPr lang="ru-RU" sz="1700" dirty="0"/>
              <a:t>начинается со строки </a:t>
            </a:r>
            <a:r>
              <a:rPr lang="en-US" sz="1700" dirty="0" smtClean="0">
                <a:latin typeface="Consolas" panose="020B0609020204030204" pitchFamily="49" charset="0"/>
              </a:rPr>
              <a:t>s</a:t>
            </a:r>
            <a:endParaRPr lang="en-US" sz="17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latin typeface="Consolas" panose="020B0609020204030204" pitchFamily="49" charset="0"/>
              </a:rPr>
              <a:t>str.repeat</a:t>
            </a:r>
            <a:r>
              <a:rPr lang="en-US" sz="1700" dirty="0">
                <a:latin typeface="Consolas" panose="020B0609020204030204" pitchFamily="49" charset="0"/>
              </a:rPr>
              <a:t>(times)</a:t>
            </a:r>
            <a:r>
              <a:rPr lang="en-US" sz="1700" dirty="0"/>
              <a:t> – </a:t>
            </a:r>
            <a:r>
              <a:rPr lang="ru-RU" sz="1700" dirty="0"/>
              <a:t>повторяет строку </a:t>
            </a:r>
            <a:r>
              <a:rPr lang="en-US" sz="1700" dirty="0" err="1">
                <a:latin typeface="Consolas" panose="020B0609020204030204" pitchFamily="49" charset="0"/>
              </a:rPr>
              <a:t>str</a:t>
            </a:r>
            <a:r>
              <a:rPr lang="en-US" sz="1700" dirty="0"/>
              <a:t> times </a:t>
            </a:r>
            <a:r>
              <a:rPr lang="ru-RU" sz="1700" dirty="0" smtClean="0"/>
              <a:t>раз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0111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9636" y="2766219"/>
            <a:ext cx="6232729" cy="1325562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+mn-lt"/>
              </a:rPr>
              <a:t>Деструктуризация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75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Деструктуризация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15767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[,name, fam] = `Lord Jhon Snow`.split(` `);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console.log(name);	// Jhon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[name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Иван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fam = 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Иванов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] = [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Пётр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];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console.log(name,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fam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	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Пётр Иванов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{username, age} = {name: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`Jhon Snow`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, age: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20, title: `lord`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console.log(`${name}, ${age}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лет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`);	// Jhon Show, 20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лет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opts = {height: 120,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width: 560, attrs: {classname: `button__text`}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{width: w = 600, attrs: {classname}} = opts;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console.log(w, classname);		// 560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button__text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89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Функции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7477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function hello(name = `Anon`)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console.log(`Hello, ${name}!`);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hello();		// Hello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, Anon!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calculate({width, height}) {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return width * height;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calculate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({width: 20, height: 30})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	// 600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7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2215" y="2766219"/>
            <a:ext cx="7587571" cy="1325562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+mn-lt"/>
              </a:rPr>
              <a:t>Оператор расширения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54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Оператор расширения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90461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numbers = [13, 72, 42, 3.14, -7];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Math.max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(numbers);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//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не сработает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раньше делали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так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Math.max.apply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(null, numbers);	// 72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новый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оператор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spread: ...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Math.max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(...numbers);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a = [2,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3, 4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b = [1, ...a, 5];	// [1, 2, 3, 4, 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3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rest-</a:t>
            </a:r>
            <a:r>
              <a:rPr lang="ru-RU" sz="5400" dirty="0" smtClean="0">
                <a:latin typeface="+mn-lt"/>
              </a:rPr>
              <a:t>параметры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457234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при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деструктуризации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names = [`Jhon`, `Charlie`, `Emma`];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[first, ...others] = names;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console.log(others);	// ['Charlie', 'Emma']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при вызове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функций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function f(count,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...nums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console.log(`${count}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чисел: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${nums}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f(5, 11, 42, 37, 59, 66);	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5 чисел: 11,42,37,59,66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2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Стрелочные функции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775815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короткий синтаксис определения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square =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=&gt;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console.log([1,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2, 3, 4].map(square));	// [ 1, 4, 9, 16 ]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hello = () =&gt; console.log(`Hello!`);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sum = (n1, n2) =&gt; n1 + n2;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module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 number =&gt;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if (number &lt; 0)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	return –number;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return number;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15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307" y="3547776"/>
            <a:ext cx="3023062" cy="30230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Что есть </a:t>
            </a:r>
            <a:r>
              <a:rPr lang="en-US" sz="5400" dirty="0" smtClean="0">
                <a:latin typeface="+mn-lt"/>
              </a:rPr>
              <a:t>JavaScript?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703313"/>
            <a:ext cx="117113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ECMA-262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ISO/IEC 16262:2011(E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171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Стрелочные функции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96225"/>
              </p:ext>
            </p:extLst>
          </p:nvPr>
        </p:nvGraphicFramePr>
        <p:xfrm>
          <a:off x="5734051" y="1505351"/>
          <a:ext cx="5861851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5376711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было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fetch(`/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/user/14`)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.then(function(response)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this.status = response.status;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}.bind(this));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стало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fetch(`/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api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/user/14`)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.then(response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 =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&gt;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this.status = response.status;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});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1015" y="1505351"/>
            <a:ext cx="51134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 имеют своего </a:t>
            </a:r>
            <a:r>
              <a:rPr lang="en-US" sz="2000" dirty="0" smtClean="0">
                <a:latin typeface="Consolas" panose="020B0609020204030204" pitchFamily="49" charset="0"/>
              </a:rPr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Реальное значение </a:t>
            </a:r>
            <a:r>
              <a:rPr lang="en-US" sz="2000" dirty="0" smtClean="0">
                <a:latin typeface="Consolas" panose="020B0609020204030204" pitchFamily="49" charset="0"/>
              </a:rPr>
              <a:t>this</a:t>
            </a:r>
            <a:r>
              <a:rPr lang="en-US" sz="2000" dirty="0" smtClean="0"/>
              <a:t> </a:t>
            </a:r>
            <a:r>
              <a:rPr lang="ru-RU" sz="2000" dirty="0" smtClean="0"/>
              <a:t>определяется в момент создания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Всегда анонимны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Не имеют своего </a:t>
            </a:r>
            <a:r>
              <a:rPr lang="en-US" sz="2000" dirty="0" smtClean="0">
                <a:latin typeface="Consolas" panose="020B0609020204030204" pitchFamily="49" charset="0"/>
              </a:rPr>
              <a:t>arguments</a:t>
            </a:r>
            <a:endParaRPr 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567"/>
              </p:ext>
            </p:extLst>
          </p:nvPr>
        </p:nvGraphicFramePr>
        <p:xfrm>
          <a:off x="211015" y="3591326"/>
          <a:ext cx="5113460" cy="2751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266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67194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squareAll = (...numbers) =&gt;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 return numbers.map(n =&gt; n * n);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squareAll(1,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2, 3, 4); // [1, 4, 9, 16]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3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56906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короткие и вычисляемые свойства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login = `Jhon`;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password = `qwerty123`;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user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login: login,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password: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password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9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89161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короткие и вычисляемые свойства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login = `Jhon`;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password = `qwerty123`;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user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login,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password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70508"/>
              </p:ext>
            </p:extLst>
          </p:nvPr>
        </p:nvGraphicFramePr>
        <p:xfrm>
          <a:off x="211014" y="1408366"/>
          <a:ext cx="10495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95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81813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короткие и вычисляемые свойства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name = `login`;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value = `Anonymous`;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было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user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 {};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user[name] = value;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стало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user =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[name]: value;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[`field` + 1]: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42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7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48213"/>
              </p:ext>
            </p:extLst>
          </p:nvPr>
        </p:nvGraphicFramePr>
        <p:xfrm>
          <a:off x="211014" y="1408366"/>
          <a:ext cx="681843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46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627697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было: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свойство-функция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user = {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name: `Jhon`,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hello: function()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	console.log(`Hello, ${this.name}`);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стало: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метод объекта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user = {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name: `Jhon`,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hello()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	console.log(`Hello, ${this.name}`);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2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227245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n-lt"/>
              </a:rPr>
              <a:t>Новые возможности работы с объектами</a:t>
            </a:r>
            <a:endParaRPr lang="ru-RU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015" y="1781175"/>
            <a:ext cx="967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работы с прототипом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Consolas" panose="020B0609020204030204" pitchFamily="49" charset="0"/>
              </a:rPr>
              <a:t>Object.setPrototypeOf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obj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proto</a:t>
            </a:r>
            <a:r>
              <a:rPr lang="ru-RU" dirty="0">
                <a:latin typeface="Consolas" panose="020B0609020204030204" pitchFamily="49" charset="0"/>
              </a:rPr>
              <a:t>)</a:t>
            </a:r>
            <a:r>
              <a:rPr lang="ru-RU" dirty="0"/>
              <a:t> – метод для установки </a:t>
            </a:r>
            <a:r>
              <a:rPr lang="ru-RU" dirty="0" smtClean="0"/>
              <a:t>прототипа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Consolas" panose="020B0609020204030204" pitchFamily="49" charset="0"/>
              </a:rPr>
              <a:t>obj</a:t>
            </a:r>
            <a:r>
              <a:rPr lang="ru-RU" dirty="0">
                <a:latin typeface="Consolas" panose="020B0609020204030204" pitchFamily="49" charset="0"/>
              </a:rPr>
              <a:t>.__</a:t>
            </a:r>
            <a:r>
              <a:rPr lang="ru-RU" dirty="0" err="1">
                <a:latin typeface="Consolas" panose="020B0609020204030204" pitchFamily="49" charset="0"/>
              </a:rPr>
              <a:t>proto</a:t>
            </a:r>
            <a:r>
              <a:rPr lang="ru-RU" dirty="0">
                <a:latin typeface="Consolas" panose="020B0609020204030204" pitchFamily="49" charset="0"/>
              </a:rPr>
              <a:t>__</a:t>
            </a:r>
            <a:r>
              <a:rPr lang="ru-RU" dirty="0"/>
              <a:t> – ссылка на </a:t>
            </a:r>
            <a:r>
              <a:rPr lang="ru-RU" dirty="0" smtClean="0"/>
              <a:t>прототип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Дополнительно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Метод </a:t>
            </a:r>
            <a:r>
              <a:rPr lang="ru-RU" dirty="0" err="1">
                <a:latin typeface="Consolas" panose="020B0609020204030204" pitchFamily="49" charset="0"/>
              </a:rPr>
              <a:t>Object.assign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target</a:t>
            </a:r>
            <a:r>
              <a:rPr lang="ru-RU" dirty="0">
                <a:latin typeface="Consolas" panose="020B0609020204030204" pitchFamily="49" charset="0"/>
              </a:rPr>
              <a:t>, src1, src2...)</a:t>
            </a:r>
            <a:r>
              <a:rPr lang="ru-RU" dirty="0"/>
              <a:t> – копирует свойства из всех аргументов в первый </a:t>
            </a:r>
            <a:r>
              <a:rPr lang="ru-RU" dirty="0" smtClean="0"/>
              <a:t>объект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dirty="0">
                <a:latin typeface="Consolas" panose="020B0609020204030204" pitchFamily="49" charset="0"/>
              </a:rPr>
              <a:t>Object.is(value1, value2)</a:t>
            </a:r>
            <a:r>
              <a:rPr lang="ru-RU" dirty="0"/>
              <a:t> проверяет два значения на </a:t>
            </a:r>
            <a:r>
              <a:rPr lang="ru-RU" dirty="0" smtClean="0"/>
              <a:t>равенство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2734"/>
              </p:ext>
            </p:extLst>
          </p:nvPr>
        </p:nvGraphicFramePr>
        <p:xfrm>
          <a:off x="211015" y="4327624"/>
          <a:ext cx="10999910" cy="2063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985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1044892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obj1 = {name: `Jhon`, age: 18};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obj2 = {fam: `Snow`, age: 22};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result =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Object.assign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({}, obj1, obj2);	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{name: 'Jhon', age: 22, fam: 'Snow'}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7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Set, Map, WeakSet и WeakMap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346440"/>
              </p:ext>
            </p:extLst>
          </p:nvPr>
        </p:nvGraphicFramePr>
        <p:xfrm>
          <a:off x="211014" y="1408366"/>
          <a:ext cx="9733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086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Map –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ассоциативный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массив (хеш-таблица)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map = new Map();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map.set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(`1`, `str1`);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map.set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(1, `num1`);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map.set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(true, `bool1`);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map.has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(key);	//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проверяет наличие такого ключа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map.get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(key);	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получает элемент по ключу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map.delete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(key);		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удаляет элемент с таким ключом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map.keys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();	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перебор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ключей, значений, пар в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Map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map.values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map.entries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7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Set, Map, WeakSet и WeakMap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69507"/>
              </p:ext>
            </p:extLst>
          </p:nvPr>
        </p:nvGraphicFramePr>
        <p:xfrm>
          <a:off x="211014" y="1408366"/>
          <a:ext cx="9733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086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Set –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множество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уникальных элементов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set = new Set();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[a, b] = [{prop: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`value1`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}, {prop: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`value2`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}];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set.add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(a);	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повторяющиеся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элементы хранятся один раз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set.add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(b);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set.add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(a);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set.add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(a);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set.add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(b);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set.size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());		// 2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set.forEach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elem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=&gt; console.log(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elem.prop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));	// value1 value2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8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Set, Map, WeakSet и WeakMap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18473"/>
              </p:ext>
            </p:extLst>
          </p:nvPr>
        </p:nvGraphicFramePr>
        <p:xfrm>
          <a:off x="211014" y="1408366"/>
          <a:ext cx="1083421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73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10178483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WeakMap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и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Weak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аналоги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Map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и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Set,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не препятствующие сборке мусора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Перебор элементов коллекции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map = new Map([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[`key1`, 1], [`key2`, 2], [`key3`, 3]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]);	//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три элемента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map.forEach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(function(value, key,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allMap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console.log(`${key}=${value} `);		// key1=1 key2=2 key3=3 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map.entries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().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(...);	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ошибка: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не массив!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key1=1 key2=2 key3=3 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[...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map.entries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()].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forEach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 el =&gt; console.log(`${el[0]}=${el[1]} `)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2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ES6</a:t>
            </a:r>
            <a:r>
              <a:rPr lang="ru-RU" sz="5400" dirty="0" smtClean="0">
                <a:latin typeface="+mn-lt"/>
              </a:rPr>
              <a:t> классы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878109"/>
              </p:ext>
            </p:extLst>
          </p:nvPr>
        </p:nvGraphicFramePr>
        <p:xfrm>
          <a:off x="211014" y="1408366"/>
          <a:ext cx="9733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086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class User {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constructor(name) { this.name = name;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}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hello() { console.log(`Hello, ${this.name}`); }	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class Admin extends User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constructor(name, age) { super(name);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this.Age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 age; 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set Age(years) {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console.log(`${years}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лет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; 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admin = new Admin(`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Jnoh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`, 19);	// 19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лет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admin.hello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();				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Hello,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Jhon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admin.Age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 25;				// 25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лет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6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Что есть </a:t>
            </a:r>
            <a:r>
              <a:rPr lang="en-US" sz="5400" dirty="0" smtClean="0">
                <a:latin typeface="+mn-lt"/>
              </a:rPr>
              <a:t>JavaScript?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0172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JavaScript </a:t>
            </a:r>
            <a:r>
              <a:rPr lang="ru-RU" sz="3200" dirty="0" smtClean="0"/>
              <a:t>– язык программирования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ECMA-262</a:t>
            </a:r>
            <a:r>
              <a:rPr lang="ru-RU" sz="3200" dirty="0" smtClean="0"/>
              <a:t> – спецификация </a:t>
            </a:r>
            <a:r>
              <a:rPr lang="en-US" sz="3200" dirty="0"/>
              <a:t>ECMAScript </a:t>
            </a:r>
            <a:r>
              <a:rPr lang="en-US" sz="3200" dirty="0" smtClean="0"/>
              <a:t>(</a:t>
            </a:r>
            <a:r>
              <a:rPr lang="ru-RU" sz="3200" dirty="0" smtClean="0"/>
              <a:t>последняя версия: </a:t>
            </a:r>
            <a:r>
              <a:rPr lang="en-US" sz="3200" dirty="0" smtClean="0"/>
              <a:t>7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</a:t>
            </a:r>
            <a:r>
              <a:rPr lang="ru-RU" sz="3200" dirty="0" smtClean="0"/>
              <a:t>издание</a:t>
            </a:r>
            <a:r>
              <a:rPr lang="en-US" sz="3200" dirty="0" smtClean="0"/>
              <a:t> </a:t>
            </a:r>
            <a:r>
              <a:rPr lang="ru-RU" sz="3200" dirty="0" smtClean="0"/>
              <a:t>в</a:t>
            </a:r>
            <a:r>
              <a:rPr lang="en-US" sz="3200" dirty="0" smtClean="0"/>
              <a:t> </a:t>
            </a:r>
            <a:r>
              <a:rPr lang="ru-RU" sz="3200" dirty="0" smtClean="0"/>
              <a:t>июле </a:t>
            </a:r>
            <a:r>
              <a:rPr lang="en-US" sz="3200" dirty="0" smtClean="0"/>
              <a:t>2016</a:t>
            </a:r>
            <a:r>
              <a:rPr lang="ru-RU" sz="3200" dirty="0"/>
              <a:t> </a:t>
            </a:r>
            <a:r>
              <a:rPr lang="ru-RU" sz="3200" dirty="0" smtClean="0"/>
              <a:t>года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ISO/IEC 16262:2011(E</a:t>
            </a:r>
            <a:r>
              <a:rPr lang="en-US" sz="3200" dirty="0" smtClean="0"/>
              <a:t>)</a:t>
            </a:r>
            <a:r>
              <a:rPr lang="ru-RU" sz="3200" dirty="0" smtClean="0"/>
              <a:t> – </a:t>
            </a:r>
            <a:r>
              <a:rPr lang="en-US" sz="3200" dirty="0" smtClean="0"/>
              <a:t>international standard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547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459" y="2766219"/>
            <a:ext cx="5649083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Символы </a:t>
            </a:r>
            <a:r>
              <a:rPr lang="en-US" sz="6000" dirty="0">
                <a:latin typeface="+mn-lt"/>
              </a:rPr>
              <a:t>Symbol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Уникальные значения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15942"/>
              </p:ext>
            </p:extLst>
          </p:nvPr>
        </p:nvGraphicFramePr>
        <p:xfrm>
          <a:off x="211014" y="1408366"/>
          <a:ext cx="9629140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[sym1, sym2] = [Symbol(), Symbol(`label`)];	//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без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new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typeof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sym1);		// symbol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console.log(sym2 == Symbol(`label`));	// false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реестр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глобальных символов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me =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Symbol.for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(`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Jhon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Symbol.for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(`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Jhon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`) === me);	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true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Symbol.keyFor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(me));		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Jhon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1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Уникальные значения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73449"/>
              </p:ext>
            </p:extLst>
          </p:nvPr>
        </p:nvGraphicFramePr>
        <p:xfrm>
          <a:off x="211014" y="1408366"/>
          <a:ext cx="9733086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086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здесь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был слайд, но он исчез =(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5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1920" y="2766219"/>
            <a:ext cx="2708161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Promise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36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Promise – “</a:t>
            </a:r>
            <a:r>
              <a:rPr lang="ru-RU" sz="5400" dirty="0" smtClean="0">
                <a:latin typeface="+mn-lt"/>
              </a:rPr>
              <a:t>обещание</a:t>
            </a:r>
            <a:r>
              <a:rPr lang="en-US" sz="5400" dirty="0" smtClean="0">
                <a:latin typeface="+mn-lt"/>
              </a:rPr>
              <a:t>”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1026" name="Picture 2" descr="https://learn.javascript.ru/article/promise/promiseInit@2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12790" r="15342" b="13721"/>
          <a:stretch/>
        </p:blipFill>
        <p:spPr bwMode="auto">
          <a:xfrm>
            <a:off x="6953389" y="1924050"/>
            <a:ext cx="5153026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1015" y="1506683"/>
            <a:ext cx="6446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Промисы предоставляют удобный способ организации асинхронного </a:t>
            </a:r>
            <a:r>
              <a:rPr lang="ru-RU" sz="2400" dirty="0" smtClean="0"/>
              <a:t>кода.</a:t>
            </a:r>
          </a:p>
          <a:p>
            <a:endParaRPr lang="ru-RU" sz="2400" dirty="0"/>
          </a:p>
          <a:p>
            <a:r>
              <a:rPr lang="ru-RU" sz="2400" dirty="0" err="1"/>
              <a:t>Promise</a:t>
            </a:r>
            <a:r>
              <a:rPr lang="ru-RU" sz="2400" dirty="0"/>
              <a:t> – это специальный объект, который содержит своё состояние. Вначале </a:t>
            </a:r>
            <a:r>
              <a:rPr lang="ru-RU" sz="2400" dirty="0" err="1"/>
              <a:t>pending</a:t>
            </a:r>
            <a:r>
              <a:rPr lang="ru-RU" sz="2400" dirty="0"/>
              <a:t> («ожидание»), затем – одно </a:t>
            </a:r>
            <a:r>
              <a:rPr lang="ru-RU" sz="2400" dirty="0" smtClean="0"/>
              <a:t>из: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/>
              <a:t>fulfilled</a:t>
            </a:r>
            <a:r>
              <a:rPr lang="ru-RU" sz="2400" dirty="0" smtClean="0"/>
              <a:t> </a:t>
            </a:r>
            <a:r>
              <a:rPr lang="ru-RU" sz="2400" dirty="0"/>
              <a:t>(«выполнено успешно</a:t>
            </a:r>
            <a:r>
              <a:rPr lang="ru-RU" sz="2400" dirty="0" smtClean="0"/>
              <a:t>»)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/>
              <a:t>rejected</a:t>
            </a:r>
            <a:r>
              <a:rPr lang="ru-RU" sz="2400" dirty="0" smtClean="0"/>
              <a:t> </a:t>
            </a:r>
            <a:r>
              <a:rPr lang="ru-RU" sz="2400" dirty="0"/>
              <a:t>(«выполнено с ошибкой</a:t>
            </a:r>
            <a:r>
              <a:rPr lang="ru-RU" sz="2400" dirty="0" smtClean="0"/>
              <a:t>»)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ru-RU" sz="2400" dirty="0" smtClean="0"/>
              <a:t>В браузере </a:t>
            </a:r>
            <a:r>
              <a:rPr lang="ru-RU" sz="2400" dirty="0" err="1" smtClean="0"/>
              <a:t>промисы</a:t>
            </a:r>
            <a:r>
              <a:rPr lang="ru-RU" sz="2400" dirty="0" smtClean="0"/>
              <a:t> могут быть полезны при работе с сетью (</a:t>
            </a:r>
            <a:r>
              <a:rPr lang="en-US" sz="2400" dirty="0" smtClean="0"/>
              <a:t>HTTP-</a:t>
            </a:r>
            <a:r>
              <a:rPr lang="ru-RU" sz="2400" dirty="0" smtClean="0"/>
              <a:t>запросы – асинхронные операции). На сервере у </a:t>
            </a:r>
            <a:r>
              <a:rPr lang="ru-RU" sz="2400" dirty="0" err="1" smtClean="0"/>
              <a:t>промисов</a:t>
            </a:r>
            <a:r>
              <a:rPr lang="ru-RU" sz="2400" dirty="0" smtClean="0"/>
              <a:t> множество применений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473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Promise – “</a:t>
            </a:r>
            <a:r>
              <a:rPr lang="ru-RU" sz="5400" dirty="0" smtClean="0">
                <a:latin typeface="+mn-lt"/>
              </a:rPr>
              <a:t>обещание</a:t>
            </a:r>
            <a:r>
              <a:rPr lang="en-US" sz="5400" dirty="0" smtClean="0">
                <a:latin typeface="+mn-lt"/>
              </a:rPr>
              <a:t>”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5" y="1506683"/>
            <a:ext cx="6227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Метод</a:t>
            </a:r>
            <a:endParaRPr lang="en-US" sz="2200" dirty="0" smtClean="0"/>
          </a:p>
          <a:p>
            <a:r>
              <a:rPr lang="en-US" sz="2200" dirty="0" err="1" smtClean="0">
                <a:latin typeface="Consolas" panose="020B0609020204030204" pitchFamily="49" charset="0"/>
              </a:rPr>
              <a:t>promise.then</a:t>
            </a:r>
            <a:r>
              <a:rPr lang="en-US" sz="2200" dirty="0" smtClean="0">
                <a:latin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</a:rPr>
              <a:t>onFulfilled</a:t>
            </a:r>
            <a:r>
              <a:rPr lang="en-US" sz="2200" dirty="0" smtClean="0">
                <a:latin typeface="Consolas" panose="020B0609020204030204" pitchFamily="49" charset="0"/>
              </a:rPr>
              <a:t>, </a:t>
            </a:r>
            <a:r>
              <a:rPr lang="en-US" sz="2200" dirty="0" err="1" smtClean="0">
                <a:latin typeface="Consolas" panose="020B0609020204030204" pitchFamily="49" charset="0"/>
              </a:rPr>
              <a:t>onRejected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ru-RU" sz="2200" dirty="0" smtClean="0"/>
              <a:t>Позволяет добавить </a:t>
            </a:r>
            <a:r>
              <a:rPr lang="ru-RU" sz="2200" dirty="0" err="1" smtClean="0"/>
              <a:t>коллбек</a:t>
            </a:r>
            <a:r>
              <a:rPr lang="ru-RU" sz="2200" dirty="0" smtClean="0"/>
              <a:t> к </a:t>
            </a:r>
            <a:r>
              <a:rPr lang="ru-RU" sz="2200" dirty="0" err="1" smtClean="0"/>
              <a:t>промису</a:t>
            </a:r>
            <a:r>
              <a:rPr lang="ru-RU" sz="2200" dirty="0" smtClean="0"/>
              <a:t>. При этом,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метод </a:t>
            </a:r>
            <a:r>
              <a:rPr lang="en-US" sz="2200" dirty="0" err="1" smtClean="0">
                <a:latin typeface="Consolas" panose="020B0609020204030204" pitchFamily="49" charset="0"/>
              </a:rPr>
              <a:t>onFulfilled</a:t>
            </a:r>
            <a:r>
              <a:rPr lang="ru-RU" sz="2200" dirty="0" smtClean="0"/>
              <a:t> вызовется при успешном выполнении </a:t>
            </a:r>
            <a:r>
              <a:rPr lang="ru-RU" sz="2200" dirty="0" err="1" smtClean="0"/>
              <a:t>промиса</a:t>
            </a:r>
            <a:endParaRPr lang="ru-RU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метод </a:t>
            </a:r>
            <a:r>
              <a:rPr lang="en-US" sz="2200" dirty="0" err="1" smtClean="0">
                <a:latin typeface="Consolas" panose="020B0609020204030204" pitchFamily="49" charset="0"/>
              </a:rPr>
              <a:t>onRejected</a:t>
            </a:r>
            <a:r>
              <a:rPr lang="ru-RU" sz="2200" dirty="0" smtClean="0"/>
              <a:t> – при ошибке.</a:t>
            </a:r>
          </a:p>
          <a:p>
            <a:endParaRPr lang="en-US" sz="2200" dirty="0" smtClean="0"/>
          </a:p>
          <a:p>
            <a:r>
              <a:rPr lang="ru-RU" sz="2200" dirty="0" smtClean="0"/>
              <a:t>Вместо</a:t>
            </a:r>
            <a:endParaRPr lang="ru-RU" sz="2200" dirty="0"/>
          </a:p>
          <a:p>
            <a:r>
              <a:rPr lang="en-US" sz="2200" dirty="0" err="1" smtClean="0">
                <a:latin typeface="Consolas" panose="020B0609020204030204" pitchFamily="49" charset="0"/>
              </a:rPr>
              <a:t>promise.then</a:t>
            </a:r>
            <a:r>
              <a:rPr lang="en-US" sz="2200" dirty="0" smtClean="0">
                <a:latin typeface="Consolas" panose="020B0609020204030204" pitchFamily="49" charset="0"/>
              </a:rPr>
              <a:t>(null, </a:t>
            </a:r>
            <a:r>
              <a:rPr lang="en-US" sz="2200" dirty="0" err="1">
                <a:latin typeface="Consolas" panose="020B0609020204030204" pitchFamily="49" charset="0"/>
              </a:rPr>
              <a:t>onRejected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  <a:endParaRPr lang="ru-RU" sz="2200" dirty="0" smtClean="0">
              <a:latin typeface="Consolas" panose="020B0609020204030204" pitchFamily="49" charset="0"/>
            </a:endParaRPr>
          </a:p>
          <a:p>
            <a:r>
              <a:rPr lang="ru-RU" sz="2200" dirty="0" smtClean="0"/>
              <a:t>можно писать просто</a:t>
            </a:r>
          </a:p>
          <a:p>
            <a:r>
              <a:rPr lang="en-US" sz="2200" dirty="0" err="1" smtClean="0">
                <a:latin typeface="Consolas" panose="020B0609020204030204" pitchFamily="49" charset="0"/>
              </a:rPr>
              <a:t>promise.catch</a:t>
            </a:r>
            <a:r>
              <a:rPr lang="en-US" sz="2200" dirty="0" smtClean="0">
                <a:latin typeface="Consolas" panose="020B0609020204030204" pitchFamily="49" charset="0"/>
              </a:rPr>
              <a:t>(</a:t>
            </a:r>
            <a:r>
              <a:rPr lang="en-US" sz="2200" dirty="0" err="1" smtClean="0">
                <a:latin typeface="Consolas" panose="020B0609020204030204" pitchFamily="49" charset="0"/>
              </a:rPr>
              <a:t>onRejected</a:t>
            </a:r>
            <a:r>
              <a:rPr lang="en-US" sz="2200" dirty="0" smtClean="0">
                <a:latin typeface="Consolas" panose="020B0609020204030204" pitchFamily="49" charset="0"/>
              </a:rPr>
              <a:t>)</a:t>
            </a:r>
          </a:p>
          <a:p>
            <a:endParaRPr lang="en-US" sz="2200" dirty="0"/>
          </a:p>
          <a:p>
            <a:r>
              <a:rPr lang="en-US" sz="2200" dirty="0" err="1" smtClean="0">
                <a:latin typeface="Consolas" panose="020B0609020204030204" pitchFamily="49" charset="0"/>
              </a:rPr>
              <a:t>onFulfilled</a:t>
            </a:r>
            <a:r>
              <a:rPr lang="en-US" sz="2200" dirty="0" smtClean="0"/>
              <a:t> </a:t>
            </a:r>
            <a:r>
              <a:rPr lang="ru-RU" sz="2200" dirty="0" smtClean="0"/>
              <a:t>и </a:t>
            </a:r>
            <a:r>
              <a:rPr lang="en-US" sz="2200" dirty="0" err="1" smtClean="0">
                <a:latin typeface="Consolas" panose="020B0609020204030204" pitchFamily="49" charset="0"/>
              </a:rPr>
              <a:t>onRejected</a:t>
            </a:r>
            <a:r>
              <a:rPr lang="en-US" sz="2200" dirty="0"/>
              <a:t> </a:t>
            </a:r>
            <a:r>
              <a:rPr lang="en-US" sz="2200" dirty="0" smtClean="0"/>
              <a:t>– </a:t>
            </a:r>
            <a:r>
              <a:rPr lang="ru-RU" sz="2200" dirty="0" smtClean="0"/>
              <a:t>это простые функции</a:t>
            </a:r>
            <a:endParaRPr lang="ru-RU" sz="2200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132255"/>
              </p:ext>
            </p:extLst>
          </p:nvPr>
        </p:nvGraphicFramePr>
        <p:xfrm>
          <a:off x="6515100" y="1508416"/>
          <a:ext cx="5518952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761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5062191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метод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fetch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возвращает </a:t>
                      </a:r>
                      <a:r>
                        <a:rPr lang="ru-RU" sz="1600" dirty="0" err="1" smtClean="0">
                          <a:latin typeface="Consolas" panose="020B0609020204030204" pitchFamily="49" charset="0"/>
                        </a:rPr>
                        <a:t>промис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promise = fetch(`/logo.png`);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promise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.then(function(response) {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     console.log(`</a:t>
                      </a:r>
                      <a:r>
                        <a:rPr lang="ru-RU" sz="1600" baseline="0" dirty="0" err="1" smtClean="0">
                          <a:latin typeface="Consolas" panose="020B0609020204030204" pitchFamily="49" charset="0"/>
                        </a:rPr>
                        <a:t>Промис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без ошибок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console.log(`${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response.status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})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.catch(function(err)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{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     console.log(`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Ошибка в </a:t>
                      </a:r>
                      <a:r>
                        <a:rPr lang="ru-RU" sz="1600" baseline="0" dirty="0" err="1" smtClean="0">
                          <a:latin typeface="Consolas" panose="020B0609020204030204" pitchFamily="49" charset="0"/>
                        </a:rPr>
                        <a:t>промисе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console.error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(err);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0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Promise – “</a:t>
            </a:r>
            <a:r>
              <a:rPr lang="ru-RU" sz="5400" dirty="0" smtClean="0">
                <a:latin typeface="+mn-lt"/>
              </a:rPr>
              <a:t>обещание</a:t>
            </a:r>
            <a:r>
              <a:rPr lang="en-US" sz="5400" dirty="0" smtClean="0">
                <a:latin typeface="+mn-lt"/>
              </a:rPr>
              <a:t>”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763046"/>
              </p:ext>
            </p:extLst>
          </p:nvPr>
        </p:nvGraphicFramePr>
        <p:xfrm>
          <a:off x="352425" y="1508416"/>
          <a:ext cx="11199969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10714829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Создание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baseline="0" dirty="0" err="1" smtClean="0">
                          <a:latin typeface="Consolas" panose="020B0609020204030204" pitchFamily="49" charset="0"/>
                        </a:rPr>
                        <a:t>промисов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promise = new Promise(function(resolve, reject) {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Эта функция будет вызвана автоматически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В ней можно делать любые асинхронные операции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Когда они завершатся — нужно вызвать одно из: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// resolve(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результат) при успешном выполнении</a:t>
                      </a: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// reject(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ошибка) при ошибке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});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4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Промисификация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00342"/>
              </p:ext>
            </p:extLst>
          </p:nvPr>
        </p:nvGraphicFramePr>
        <p:xfrm>
          <a:off x="342900" y="1408368"/>
          <a:ext cx="11199969" cy="536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10714829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оборачивание асинхронного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функционала в обёртку, </a:t>
                      </a:r>
                      <a:r>
                        <a:rPr lang="ru-RU" sz="1600" baseline="0" dirty="0" err="1" smtClean="0">
                          <a:latin typeface="Consolas" panose="020B0609020204030204" pitchFamily="49" charset="0"/>
                        </a:rPr>
                        <a:t>возвращающаю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baseline="0" dirty="0" err="1" smtClean="0">
                          <a:latin typeface="Consolas" panose="020B0609020204030204" pitchFamily="49" charset="0"/>
                        </a:rPr>
                        <a:t>промис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function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httpGet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 {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return new Promise(function(resolve, reject)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const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xhr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 new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XMLHttpRequest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xhr.open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('GET',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, true);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xhr.onload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 function()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   if 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this.status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== 200)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      resolve(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this.response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   } else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      reject(new Error(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this.statusText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));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 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};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xhr.onerror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 function() { reject(new Error(`Some Error`)); 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xhr.send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});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57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Promise.</a:t>
            </a:r>
            <a:r>
              <a:rPr lang="en-US" sz="5400" dirty="0" smtClean="0">
                <a:latin typeface="Consolas" panose="020B0609020204030204" pitchFamily="49" charset="0"/>
              </a:rPr>
              <a:t>prototype</a:t>
            </a:r>
            <a:r>
              <a:rPr lang="en-US" sz="5400" dirty="0" smtClean="0">
                <a:latin typeface="+mn-lt"/>
              </a:rPr>
              <a:t>.*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72667"/>
              </p:ext>
            </p:extLst>
          </p:nvPr>
        </p:nvGraphicFramePr>
        <p:xfrm>
          <a:off x="342900" y="1408368"/>
          <a:ext cx="11199969" cy="536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10714829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Выполнит все </a:t>
                      </a:r>
                      <a:r>
                        <a:rPr lang="ru-RU" sz="1600" baseline="0" dirty="0" err="1" smtClean="0">
                          <a:latin typeface="Consolas" panose="020B0609020204030204" pitchFamily="49" charset="0"/>
                        </a:rPr>
                        <a:t>промисы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и вернёт массив результатов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Promise.all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([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Вернёт первый выполнившийся </a:t>
                      </a:r>
                      <a:r>
                        <a:rPr lang="ru-RU" sz="1600" baseline="0" dirty="0" err="1" smtClean="0">
                          <a:latin typeface="Consolas" panose="020B0609020204030204" pitchFamily="49" charset="0"/>
                        </a:rPr>
                        <a:t>промис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Promise.race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([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Создаст успешно выполнившийся </a:t>
                      </a:r>
                      <a:r>
                        <a:rPr lang="ru-RU" sz="1600" baseline="0" dirty="0" err="1" smtClean="0">
                          <a:latin typeface="Consolas" panose="020B0609020204030204" pitchFamily="49" charset="0"/>
                        </a:rPr>
                        <a:t>промис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Promise.resolve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Создаст </a:t>
                      </a:r>
                      <a:r>
                        <a:rPr lang="ru-RU" sz="1600" baseline="0" dirty="0" err="1" smtClean="0">
                          <a:latin typeface="Consolas" panose="020B0609020204030204" pitchFamily="49" charset="0"/>
                        </a:rPr>
                        <a:t>промис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выполнившийся с ошибкой</a:t>
                      </a:r>
                      <a:endParaRPr lang="en-US" sz="1600" baseline="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Promise.reject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(error)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  <a:tr h="327749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57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78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72174" y="2766219"/>
            <a:ext cx="3847653" cy="1325562"/>
          </a:xfrm>
        </p:spPr>
        <p:txBody>
          <a:bodyPr>
            <a:noAutofit/>
          </a:bodyPr>
          <a:lstStyle/>
          <a:p>
            <a:r>
              <a:rPr lang="ru-RU" sz="6000" dirty="0" smtClean="0">
                <a:latin typeface="+mn-lt"/>
              </a:rPr>
              <a:t>Итераторы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03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Как это было: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Brendan </a:t>
            </a:r>
            <a:r>
              <a:rPr lang="en-US" sz="2800" b="1" i="1" dirty="0" err="1" smtClean="0"/>
              <a:t>Eich</a:t>
            </a:r>
            <a:r>
              <a:rPr lang="ru-RU" sz="2800" dirty="0" smtClean="0"/>
              <a:t> разработал прототип языка в мае 1995 за 10 дней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Тогда он назывался </a:t>
            </a:r>
            <a:r>
              <a:rPr lang="en-US" sz="2800" b="1" i="1" dirty="0" smtClean="0"/>
              <a:t>Mocha</a:t>
            </a:r>
            <a:endParaRPr lang="ru-RU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 сентябре 1995 в бета-версии браузера </a:t>
            </a:r>
            <a:r>
              <a:rPr lang="en-US" sz="2800" dirty="0"/>
              <a:t>Netscape Navigator </a:t>
            </a:r>
            <a:r>
              <a:rPr lang="en-US" sz="2800" dirty="0" smtClean="0"/>
              <a:t>2.</a:t>
            </a:r>
            <a:r>
              <a:rPr lang="ru-RU" sz="2800" dirty="0" smtClean="0"/>
              <a:t>0 он был выпущен под названием </a:t>
            </a:r>
            <a:r>
              <a:rPr lang="en-US" sz="2800" b="1" i="1" dirty="0" err="1" smtClean="0"/>
              <a:t>LiveScript</a:t>
            </a:r>
            <a:endParaRPr lang="ru-RU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 декабре его переименовали в </a:t>
            </a:r>
            <a:r>
              <a:rPr lang="en-US" sz="2800" b="1" i="1" dirty="0" smtClean="0"/>
              <a:t>JavaScript</a:t>
            </a:r>
            <a:endParaRPr lang="ru-RU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Июнь 1997 – организация </a:t>
            </a:r>
            <a:r>
              <a:rPr lang="en-US" sz="2800" b="1" i="1" dirty="0" err="1"/>
              <a:t>Ecma</a:t>
            </a:r>
            <a:r>
              <a:rPr lang="en-US" sz="2800" b="1" i="1" dirty="0"/>
              <a:t> </a:t>
            </a:r>
            <a:r>
              <a:rPr lang="en-US" sz="2800" b="1" i="1" dirty="0" smtClean="0"/>
              <a:t>International</a:t>
            </a:r>
            <a:r>
              <a:rPr lang="ru-RU" sz="2800" dirty="0" smtClean="0"/>
              <a:t> выпустила первую версию стандарта </a:t>
            </a:r>
            <a:r>
              <a:rPr lang="en-US" sz="2800" b="1" i="1" dirty="0" smtClean="0"/>
              <a:t>ECMA-262</a:t>
            </a:r>
            <a:r>
              <a:rPr lang="ru-RU" sz="2800" dirty="0" smtClean="0"/>
              <a:t>, в котором описывала спецификацию </a:t>
            </a:r>
            <a:r>
              <a:rPr lang="en-US" sz="2800" b="1" i="1" dirty="0" smtClean="0"/>
              <a:t>ECMAScript</a:t>
            </a:r>
            <a:endParaRPr lang="ru-RU" sz="2800" b="1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Июнь 1998 – спецификация </a:t>
            </a:r>
            <a:r>
              <a:rPr lang="en-US" sz="2800" dirty="0"/>
              <a:t>ECMAScript </a:t>
            </a:r>
            <a:r>
              <a:rPr lang="en-US" sz="2800" dirty="0" smtClean="0"/>
              <a:t>2</a:t>
            </a:r>
            <a:r>
              <a:rPr lang="ru-RU" sz="2800" dirty="0" smtClean="0"/>
              <a:t> и международный стандарт </a:t>
            </a:r>
            <a:r>
              <a:rPr lang="en-US" sz="2800" b="1" i="1" dirty="0"/>
              <a:t>ISO/IEC </a:t>
            </a:r>
            <a:r>
              <a:rPr lang="en-US" sz="2800" b="1" i="1" dirty="0" smtClean="0"/>
              <a:t>16262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42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Концепция итерируемости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5" y="1604998"/>
            <a:ext cx="113157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Итераторы – расширяющая понятие «массив» концепция, которая пронизывает современный стандарт </a:t>
            </a:r>
            <a:r>
              <a:rPr lang="ru-RU" sz="2200" dirty="0" err="1"/>
              <a:t>JavaScript</a:t>
            </a:r>
            <a:r>
              <a:rPr lang="ru-RU" sz="2200" dirty="0"/>
              <a:t> сверху </a:t>
            </a:r>
            <a:r>
              <a:rPr lang="ru-RU" sz="2200" dirty="0" smtClean="0"/>
              <a:t>донизу</a:t>
            </a:r>
            <a:r>
              <a:rPr lang="ru-RU" sz="2200" dirty="0"/>
              <a:t>. Итерируемые или, иными словами, «перебираемые» объекты – это те, содержимое которых можно перебрать в </a:t>
            </a:r>
            <a:r>
              <a:rPr lang="ru-RU" sz="2200" dirty="0" smtClean="0"/>
              <a:t>цикле</a:t>
            </a:r>
            <a:r>
              <a:rPr lang="en-US" sz="22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обычные массивы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псевдомассив </a:t>
            </a:r>
            <a:r>
              <a:rPr lang="en-US" sz="2200" dirty="0" smtClean="0">
                <a:latin typeface="Consolas" panose="020B0609020204030204" pitchFamily="49" charset="0"/>
              </a:rPr>
              <a:t>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строки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списки </a:t>
            </a:r>
            <a:r>
              <a:rPr lang="en-US" sz="2200" dirty="0" smtClean="0"/>
              <a:t>DOM-</a:t>
            </a:r>
            <a:r>
              <a:rPr lang="ru-RU" sz="2200" dirty="0" err="1" smtClean="0"/>
              <a:t>нод</a:t>
            </a:r>
            <a:r>
              <a:rPr lang="ru-RU" sz="2200" dirty="0" smtClean="0"/>
              <a:t> в браузере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генераторы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nsolas" panose="020B0609020204030204" pitchFamily="49" charset="0"/>
              </a:rPr>
              <a:t>Map</a:t>
            </a:r>
            <a:r>
              <a:rPr lang="en-US" sz="2200" dirty="0" smtClean="0"/>
              <a:t>, </a:t>
            </a:r>
            <a:r>
              <a:rPr lang="en-US" sz="2200" dirty="0" smtClean="0">
                <a:latin typeface="Consolas" panose="020B0609020204030204" pitchFamily="49" charset="0"/>
              </a:rPr>
              <a:t>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пользовательские итерируемые объекты</a:t>
            </a:r>
          </a:p>
          <a:p>
            <a:endParaRPr lang="ru-RU" sz="2200" dirty="0" smtClean="0"/>
          </a:p>
          <a:p>
            <a:r>
              <a:rPr lang="ru-RU" sz="2200" dirty="0" smtClean="0"/>
              <a:t>В общем смысле, итератор – это объект, предоставляющий метод </a:t>
            </a:r>
            <a:r>
              <a:rPr lang="en-US" sz="2200" dirty="0" smtClean="0">
                <a:latin typeface="Consolas" panose="020B0609020204030204" pitchFamily="49" charset="0"/>
              </a:rPr>
              <a:t>next</a:t>
            </a:r>
            <a:r>
              <a:rPr lang="ru-RU" sz="2200" dirty="0" smtClean="0">
                <a:latin typeface="Consolas" panose="020B0609020204030204" pitchFamily="49" charset="0"/>
              </a:rPr>
              <a:t>()</a:t>
            </a:r>
            <a:r>
              <a:rPr lang="ru-RU" sz="2200" dirty="0" smtClean="0"/>
              <a:t>, который возвращает следующий элемент определённой последовательности.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282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Концепция итерируемости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32178"/>
              </p:ext>
            </p:extLst>
          </p:nvPr>
        </p:nvGraphicFramePr>
        <p:xfrm>
          <a:off x="211015" y="1506683"/>
          <a:ext cx="11021298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10536158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для перебора итерируемых объектов используется новый вид циклов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600" i="1" dirty="0" smtClean="0">
                          <a:latin typeface="Consolas" panose="020B0609020204030204" pitchFamily="49" charset="0"/>
                        </a:rPr>
                        <a:t>variable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of </a:t>
                      </a:r>
                      <a:r>
                        <a:rPr lang="en-US" sz="1600" i="1" dirty="0" err="1" smtClean="0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 {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statement;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 [10, 20, 30];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 string = `hello`;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for (let value of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 {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console.log(value);		// 10 20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for (let char of string)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console.log(char);		// h e l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l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o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1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Концепция итерируемости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14459"/>
              </p:ext>
            </p:extLst>
          </p:nvPr>
        </p:nvGraphicFramePr>
        <p:xfrm>
          <a:off x="211014" y="1506683"/>
          <a:ext cx="11828585" cy="2063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675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11307910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Оператор расширения как раз выполняет итерирование по объекту и возвращает массив значений: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console.log(...[1, 2, 4, 8]);		// 1 2 4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8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console.log(...`hello`);			// h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e l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l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o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2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latin typeface="+mn-lt"/>
              </a:rPr>
              <a:t>Symbol.iterator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43635"/>
              </p:ext>
            </p:extLst>
          </p:nvPr>
        </p:nvGraphicFramePr>
        <p:xfrm>
          <a:off x="211015" y="1506683"/>
          <a:ext cx="11021298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10536158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для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реализации своего алгоритма итерирования необходимо определить функцию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// с именем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Symbol.iterator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[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Symbol.iterator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]()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	return { next() { ... } };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console.log(...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iterable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		// some data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61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5812" y="2766219"/>
            <a:ext cx="4100376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Генераторы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07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0626" y="2006997"/>
            <a:ext cx="9810749" cy="2844006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+mn-lt"/>
              </a:rPr>
              <a:t>Здесь должны быть слайды про генераторы… Но, пока что их здесь нет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4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4320" y="2766219"/>
            <a:ext cx="4023360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ES6</a:t>
            </a:r>
            <a:r>
              <a:rPr lang="ru-RU" sz="6000" dirty="0" smtClean="0">
                <a:latin typeface="+mn-lt"/>
              </a:rPr>
              <a:t>-модули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16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ES6</a:t>
            </a:r>
            <a:r>
              <a:rPr lang="ru-RU" sz="5400" dirty="0" smtClean="0">
                <a:latin typeface="+mn-lt"/>
              </a:rPr>
              <a:t>-модули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61826"/>
              </p:ext>
            </p:extLst>
          </p:nvPr>
        </p:nvGraphicFramePr>
        <p:xfrm>
          <a:off x="211013" y="1408366"/>
          <a:ext cx="571436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5229224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(function()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{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const admin =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username: `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Jhon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Snow`,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password: `passw0rd`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const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hello = function(user)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   console.log(`Hello, ${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user.username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window.admin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= admin;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window.hello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= hello;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})();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82877"/>
              </p:ext>
            </p:extLst>
          </p:nvPr>
        </p:nvGraphicFramePr>
        <p:xfrm>
          <a:off x="6124575" y="1408366"/>
          <a:ext cx="5645331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5160191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(function()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{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const admin =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window.admin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const hello =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window.hello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hello(admin);		// Hello,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Jhon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Snow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})();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0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ES6</a:t>
            </a:r>
            <a:r>
              <a:rPr lang="ru-RU" sz="5400" dirty="0" smtClean="0">
                <a:latin typeface="+mn-lt"/>
              </a:rPr>
              <a:t>-модули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65445"/>
              </p:ext>
            </p:extLst>
          </p:nvPr>
        </p:nvGraphicFramePr>
        <p:xfrm>
          <a:off x="211013" y="1522666"/>
          <a:ext cx="5532562" cy="5181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97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505566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const admin =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username: `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Jhon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Snow`,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  password: `passw0rd`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hello = function(user)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console.log(`Hello, ${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user.username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}`);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export { admin,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hello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63907"/>
              </p:ext>
            </p:extLst>
          </p:nvPr>
        </p:nvGraphicFramePr>
        <p:xfrm>
          <a:off x="5867400" y="1522666"/>
          <a:ext cx="6211072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5725932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import { admin, hello } from `lib.js`;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hello(admin);	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Hello,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Jhon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Snow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ИЛИ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ТАК: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* as lib from `lib.js`;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lib.hello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lib.admin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	// Hello,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Jhon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Snow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ИЛИ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ТАК: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{admin as me, hello as hi} from `lib.js`;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hi(me);		//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Hello, </a:t>
                      </a:r>
                      <a:r>
                        <a:rPr lang="en-US" sz="1600" baseline="0" dirty="0" err="1" smtClean="0">
                          <a:latin typeface="Consolas" panose="020B0609020204030204" pitchFamily="49" charset="0"/>
                        </a:rPr>
                        <a:t>Jhon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Snow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7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3859" y="2766219"/>
            <a:ext cx="3272444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Перерыв</a:t>
            </a:r>
            <a:endParaRPr lang="ru-RU" sz="6000" dirty="0">
              <a:latin typeface="+mn-lt"/>
            </a:endParaRPr>
          </a:p>
        </p:txBody>
      </p:sp>
      <p:pic>
        <p:nvPicPr>
          <p:cNvPr id="1026" name="Picture 2" descr="http://memesmix.net/media/created/kh7j6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0" y="394855"/>
            <a:ext cx="6068291" cy="60682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5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Как это было: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2003 – </a:t>
            </a:r>
            <a:r>
              <a:rPr lang="en-US" sz="3200" dirty="0"/>
              <a:t>ECMAScript 4 (ActionScript</a:t>
            </a:r>
            <a:r>
              <a:rPr lang="en-US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Декабрь</a:t>
            </a:r>
            <a:r>
              <a:rPr lang="en-US" sz="3200" dirty="0" smtClean="0"/>
              <a:t> 2009</a:t>
            </a:r>
            <a:r>
              <a:rPr lang="ru-RU" sz="3200" dirty="0" smtClean="0"/>
              <a:t> – </a:t>
            </a:r>
            <a:r>
              <a:rPr lang="en-US" sz="3200" dirty="0" smtClean="0"/>
              <a:t>ECMAScript </a:t>
            </a:r>
            <a:r>
              <a:rPr lang="ru-RU" sz="3200" dirty="0" smtClean="0"/>
              <a:t>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Июнь 2011 – </a:t>
            </a:r>
            <a:r>
              <a:rPr lang="en-US" sz="3200" dirty="0"/>
              <a:t>ECMAScript </a:t>
            </a:r>
            <a:r>
              <a:rPr lang="en-US" sz="3200" dirty="0" smtClean="0"/>
              <a:t>5.1</a:t>
            </a:r>
            <a:r>
              <a:rPr lang="en-US" sz="3200" dirty="0"/>
              <a:t>, ISO/IEC </a:t>
            </a:r>
            <a:r>
              <a:rPr lang="en-US" sz="3200" dirty="0" smtClean="0"/>
              <a:t>16262:2011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Июнь 2015 – </a:t>
            </a:r>
            <a:r>
              <a:rPr lang="en-US" sz="3200" dirty="0"/>
              <a:t>ECMAScript </a:t>
            </a:r>
            <a:r>
              <a:rPr lang="en-US" sz="3200" dirty="0" smtClean="0"/>
              <a:t>2015</a:t>
            </a:r>
            <a:r>
              <a:rPr lang="ru-RU" sz="3200" dirty="0"/>
              <a:t> (</a:t>
            </a:r>
            <a:r>
              <a:rPr lang="en-US" sz="3200" dirty="0"/>
              <a:t>ES6 Harmony</a:t>
            </a:r>
            <a:r>
              <a:rPr lang="ru-RU" sz="3200" dirty="0" smtClean="0"/>
              <a:t>) === </a:t>
            </a:r>
            <a:r>
              <a:rPr lang="en-US" sz="3200" dirty="0" smtClean="0"/>
              <a:t>ES6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Июнь 2016 – </a:t>
            </a:r>
            <a:r>
              <a:rPr lang="en-US" sz="3200" dirty="0"/>
              <a:t>ECMAScript 2016</a:t>
            </a:r>
            <a:endParaRPr lang="ru-RU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...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223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6920" y="2766219"/>
            <a:ext cx="8138161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Поддержка браузерами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5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Поддержка браузерами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5" y="1604998"/>
            <a:ext cx="111224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Таблица поддержки разных версий языка браузерами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hlinkClick r:id="rId3"/>
              </a:rPr>
              <a:t>http://kangax.github.io/compat-table/es6/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ru-RU" sz="2400" b="1" dirty="0" smtClean="0"/>
              <a:t>Возможности браузеров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dirty="0">
                <a:hlinkClick r:id="rId4"/>
              </a:rPr>
              <a:t>http://caniuse.com</a:t>
            </a:r>
            <a:r>
              <a:rPr lang="en-US" sz="2000" dirty="0" smtClean="0">
                <a:hlinkClick r:id="rId4"/>
              </a:rPr>
              <a:t>/</a:t>
            </a:r>
            <a:endParaRPr lang="ru-RU" sz="2000" dirty="0" smtClean="0"/>
          </a:p>
          <a:p>
            <a:endParaRPr lang="ru-RU" sz="2400" dirty="0"/>
          </a:p>
          <a:p>
            <a:r>
              <a:rPr lang="ru-RU" sz="2400" b="1" dirty="0" smtClean="0"/>
              <a:t>Полифиллы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ru-RU" sz="2000" dirty="0"/>
              <a:t>«Полифилл</a:t>
            </a:r>
            <a:r>
              <a:rPr lang="ru-RU" sz="2000" dirty="0" smtClean="0"/>
              <a:t>» </a:t>
            </a:r>
            <a:r>
              <a:rPr lang="ru-RU" sz="2000" dirty="0"/>
              <a:t>– это библиотека, которая добавляет в старые браузеры поддержку возможностей, которые в современных браузерах являются </a:t>
            </a:r>
            <a:r>
              <a:rPr lang="ru-RU" sz="2000" dirty="0" smtClean="0"/>
              <a:t>встроенными</a:t>
            </a:r>
          </a:p>
          <a:p>
            <a:endParaRPr lang="ru-RU" sz="2400" dirty="0"/>
          </a:p>
          <a:p>
            <a:r>
              <a:rPr lang="ru-RU" sz="2400" b="1" dirty="0" smtClean="0"/>
              <a:t>Транспайлинг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ru-RU" sz="2000" dirty="0" smtClean="0"/>
              <a:t>Конвертация кода программы, написанного на одном ЯП в другой ЯП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400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Babel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122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Многофункциональный транспайлер</a:t>
            </a:r>
            <a:r>
              <a:rPr lang="en-US" sz="2400" b="1" dirty="0" smtClean="0"/>
              <a:t>.</a:t>
            </a:r>
            <a:endParaRPr lang="ru-RU" sz="2400" b="1" dirty="0" smtClean="0"/>
          </a:p>
          <a:p>
            <a:r>
              <a:rPr lang="ru-RU" sz="2400" dirty="0" smtClean="0"/>
              <a:t>Позволяет использовать самые последние возможности </a:t>
            </a:r>
            <a:r>
              <a:rPr lang="en-US" sz="2400" dirty="0" smtClean="0"/>
              <a:t>JavaScript</a:t>
            </a:r>
            <a:r>
              <a:rPr lang="ru-RU" sz="2400" dirty="0" smtClean="0"/>
              <a:t>. Поддерживает транспайлинг: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Из версий языка выше </a:t>
            </a:r>
            <a:r>
              <a:rPr lang="en-US" sz="2400" dirty="0" smtClean="0"/>
              <a:t>ES5 (</a:t>
            </a:r>
            <a:r>
              <a:rPr lang="ru-RU" sz="2400" dirty="0" smtClean="0"/>
              <a:t>т.е. </a:t>
            </a:r>
            <a:r>
              <a:rPr lang="en-US" sz="2400" dirty="0" smtClean="0"/>
              <a:t>ES6, ES2016, ES.Next, etc…)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Кода, написанного для </a:t>
            </a:r>
            <a:r>
              <a:rPr lang="en-US" sz="2400" dirty="0" smtClean="0"/>
              <a:t>react</a:t>
            </a:r>
            <a:r>
              <a:rPr lang="ru-RU" sz="2400" dirty="0" smtClean="0"/>
              <a:t>-приложений (расширение</a:t>
            </a:r>
            <a:r>
              <a:rPr lang="en-US" sz="2400" dirty="0" smtClean="0"/>
              <a:t> </a:t>
            </a:r>
            <a:r>
              <a:rPr lang="ru-RU" sz="2400" dirty="0" smtClean="0"/>
              <a:t>файлов </a:t>
            </a:r>
            <a:r>
              <a:rPr lang="en-US" sz="2400" dirty="0" smtClean="0"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</a:rPr>
              <a:t>jsx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endParaRPr lang="ru-RU" sz="2400" dirty="0" smtClean="0"/>
          </a:p>
          <a:p>
            <a:endParaRPr lang="en-US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Официальный сайт: 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://babeljs.io</a:t>
            </a:r>
            <a:r>
              <a:rPr lang="en-US" sz="2400" dirty="0" smtClean="0">
                <a:hlinkClick r:id="rId3"/>
              </a:rPr>
              <a:t>/</a:t>
            </a:r>
            <a:endParaRPr lang="ru-RU" sz="2400" dirty="0" smtClean="0"/>
          </a:p>
          <a:p>
            <a:endParaRPr lang="ru-RU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Попробовать онлайн: </a:t>
            </a:r>
            <a:r>
              <a:rPr lang="en-US" sz="2400" dirty="0">
                <a:hlinkClick r:id="rId4"/>
              </a:rPr>
              <a:t>http://babeljs.io/repl</a:t>
            </a:r>
            <a:r>
              <a:rPr lang="en-US" sz="2400" dirty="0" smtClean="0">
                <a:hlinkClick r:id="rId4"/>
              </a:rPr>
              <a:t>/</a:t>
            </a:r>
            <a:endParaRPr lang="ru-RU" sz="2400" dirty="0" smtClean="0"/>
          </a:p>
          <a:p>
            <a:endParaRPr lang="ru-RU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128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Babel</a:t>
            </a:r>
            <a:r>
              <a:rPr lang="ru-RU" sz="5400" dirty="0" smtClean="0">
                <a:latin typeface="+mn-lt"/>
              </a:rPr>
              <a:t> – использование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704750"/>
            <a:ext cx="11122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>
                <a:latin typeface="Consolas" panose="020B0609020204030204" pitchFamily="49" charset="0"/>
              </a:rPr>
              <a:t># </a:t>
            </a:r>
            <a:r>
              <a:rPr lang="ru-RU" sz="2400" dirty="0" smtClean="0">
                <a:latin typeface="Consolas" panose="020B0609020204030204" pitchFamily="49" charset="0"/>
              </a:rPr>
              <a:t>установка пакетов</a:t>
            </a:r>
            <a:endParaRPr lang="nb-NO" sz="2400" dirty="0" smtClean="0">
              <a:latin typeface="Consolas" panose="020B0609020204030204" pitchFamily="49" charset="0"/>
            </a:endParaRPr>
          </a:p>
          <a:p>
            <a:r>
              <a:rPr lang="nb-NO" sz="2400" dirty="0" smtClean="0">
                <a:latin typeface="Consolas" panose="020B0609020204030204" pitchFamily="49" charset="0"/>
              </a:rPr>
              <a:t>$ </a:t>
            </a:r>
            <a:r>
              <a:rPr lang="nb-NO" sz="2400" dirty="0">
                <a:latin typeface="Consolas" panose="020B0609020204030204" pitchFamily="49" charset="0"/>
              </a:rPr>
              <a:t>npm install --save-dev babel-cli </a:t>
            </a:r>
            <a:r>
              <a:rPr lang="nb-NO" sz="2400" dirty="0" smtClean="0">
                <a:latin typeface="Consolas" panose="020B0609020204030204" pitchFamily="49" charset="0"/>
              </a:rPr>
              <a:t>babel-preset-latest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# </a:t>
            </a:r>
            <a:r>
              <a:rPr lang="ru-RU" sz="2400" dirty="0" smtClean="0">
                <a:latin typeface="Consolas" panose="020B0609020204030204" pitchFamily="49" charset="0"/>
              </a:rPr>
              <a:t>конфигурация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$ </a:t>
            </a:r>
            <a:r>
              <a:rPr lang="en-US" sz="2400" dirty="0" err="1" smtClean="0">
                <a:latin typeface="Consolas" panose="020B0609020204030204" pitchFamily="49" charset="0"/>
              </a:rPr>
              <a:t>nano</a:t>
            </a:r>
            <a:r>
              <a:rPr lang="en-US" sz="2400" dirty="0" smtClean="0">
                <a:latin typeface="Consolas" panose="020B0609020204030204" pitchFamily="49" charset="0"/>
              </a:rPr>
              <a:t> .</a:t>
            </a:r>
            <a:r>
              <a:rPr lang="en-US" sz="2400" dirty="0" err="1" smtClean="0">
                <a:latin typeface="Consolas" panose="020B0609020204030204" pitchFamily="49" charset="0"/>
              </a:rPr>
              <a:t>babelrc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	"</a:t>
            </a:r>
            <a:r>
              <a:rPr lang="en-US" sz="2400" dirty="0">
                <a:latin typeface="Consolas" panose="020B0609020204030204" pitchFamily="49" charset="0"/>
              </a:rPr>
              <a:t>presets": ["latest"]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# </a:t>
            </a:r>
            <a:r>
              <a:rPr lang="ru-RU" sz="2400" dirty="0" smtClean="0">
                <a:latin typeface="Consolas" panose="020B0609020204030204" pitchFamily="49" charset="0"/>
              </a:rPr>
              <a:t>запуск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$ babel </a:t>
            </a:r>
            <a:r>
              <a:rPr lang="en-US" sz="2400" dirty="0" smtClean="0">
                <a:latin typeface="Consolas" panose="020B0609020204030204" pitchFamily="49" charset="0"/>
              </a:rPr>
              <a:t>modern.js </a:t>
            </a:r>
            <a:r>
              <a:rPr lang="en-US" sz="2400" dirty="0">
                <a:latin typeface="Consolas" panose="020B0609020204030204" pitchFamily="49" charset="0"/>
              </a:rPr>
              <a:t>--watch --out-file </a:t>
            </a:r>
            <a:r>
              <a:rPr lang="en-US" sz="2400" dirty="0" smtClean="0">
                <a:latin typeface="Consolas" panose="020B0609020204030204" pitchFamily="49" charset="0"/>
              </a:rPr>
              <a:t>compiled.js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46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ES5, ES6, ES2016, ES7, ES.Next…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pic>
        <p:nvPicPr>
          <p:cNvPr id="3074" name="Picture 2" descr="http://i57.fastpic.ru/big/2013/1117/52/dbedfd3ce7cdc4dceacbf134a2f94b5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7"/>
          <a:stretch/>
        </p:blipFill>
        <p:spPr bwMode="auto">
          <a:xfrm>
            <a:off x="1999721" y="1347567"/>
            <a:ext cx="8192558" cy="496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8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Текущие версии </a:t>
            </a:r>
            <a:r>
              <a:rPr lang="en-US" sz="5400" dirty="0" smtClean="0">
                <a:latin typeface="+mn-lt"/>
              </a:rPr>
              <a:t>JavaScript’</a:t>
            </a:r>
            <a:r>
              <a:rPr lang="ru-RU" sz="5400" dirty="0" smtClean="0">
                <a:latin typeface="+mn-lt"/>
              </a:rPr>
              <a:t>а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5" y="1604998"/>
            <a:ext cx="109644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Декабрь 1999 – </a:t>
            </a:r>
            <a:r>
              <a:rPr lang="en-US" sz="2400" dirty="0" smtClean="0"/>
              <a:t>ECMAScript 3</a:t>
            </a:r>
            <a:endParaRPr lang="ru-RU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ECMAScript 4</a:t>
            </a:r>
            <a:r>
              <a:rPr lang="ru-RU" sz="2400" dirty="0" smtClean="0"/>
              <a:t> – всё сложно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Декабрь 2009 – </a:t>
            </a:r>
            <a:r>
              <a:rPr lang="en-US" sz="2400" dirty="0" smtClean="0"/>
              <a:t>ECMAScript 5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Июнь 2011 – </a:t>
            </a:r>
            <a:r>
              <a:rPr lang="en-US" sz="2400" dirty="0"/>
              <a:t>ECMAScript 5.1 (ISO/IEC 16262:2011</a:t>
            </a:r>
            <a:r>
              <a:rPr lang="en-US" sz="24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Июнь 2015 – </a:t>
            </a:r>
            <a:r>
              <a:rPr lang="en-US" sz="2400" dirty="0" smtClean="0"/>
              <a:t>ECMAScript 6 (ECMAScript 2015)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/>
              <a:t>Июнь 2016 – </a:t>
            </a:r>
            <a:r>
              <a:rPr lang="en-US" sz="2400" dirty="0" smtClean="0"/>
              <a:t>ECMAScript 7 (ECMAScript 2016)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. . 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/>
              <a:t>Июнь </a:t>
            </a:r>
            <a:r>
              <a:rPr lang="ru-RU" sz="2400" dirty="0" smtClean="0"/>
              <a:t>2017 – </a:t>
            </a:r>
            <a:r>
              <a:rPr lang="en-US" sz="2400" dirty="0" smtClean="0"/>
              <a:t>ECMAScript 201</a:t>
            </a:r>
            <a:r>
              <a:rPr lang="ru-RU" sz="2400" dirty="0" smtClean="0"/>
              <a:t>7 (и так далее)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ru-RU" sz="2400" dirty="0"/>
          </a:p>
          <a:p>
            <a:r>
              <a:rPr lang="en-US" sz="2400" b="1" dirty="0"/>
              <a:t>ES.Next</a:t>
            </a:r>
            <a:r>
              <a:rPr lang="en-US" sz="2400" dirty="0"/>
              <a:t> </a:t>
            </a:r>
            <a:r>
              <a:rPr lang="ru-RU" sz="2400" dirty="0" smtClean="0"/>
              <a:t>– так временно называют совокупность новых возможностей языка, которые могут войти в следующую версию спецификации. </a:t>
            </a:r>
            <a:r>
              <a:rPr lang="ru-RU" sz="2400" dirty="0" err="1" smtClean="0"/>
              <a:t>Фичи</a:t>
            </a:r>
            <a:r>
              <a:rPr lang="ru-RU" sz="2400" dirty="0" smtClean="0"/>
              <a:t> из </a:t>
            </a:r>
            <a:r>
              <a:rPr lang="en-US" sz="2400" dirty="0" smtClean="0"/>
              <a:t>ES.Next </a:t>
            </a:r>
            <a:r>
              <a:rPr lang="ru-RU" sz="2400" dirty="0" smtClean="0"/>
              <a:t>правильнее называть </a:t>
            </a:r>
            <a:r>
              <a:rPr lang="en-US" sz="2400" i="1" dirty="0" smtClean="0"/>
              <a:t>“</a:t>
            </a:r>
            <a:r>
              <a:rPr lang="ru-RU" sz="2400" i="1" dirty="0" smtClean="0"/>
              <a:t>предложения</a:t>
            </a:r>
            <a:r>
              <a:rPr lang="en-US" sz="2400" i="1" dirty="0" smtClean="0"/>
              <a:t>”</a:t>
            </a:r>
            <a:r>
              <a:rPr lang="ru-RU" sz="2400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/>
              <a:t>proposals</a:t>
            </a:r>
            <a:r>
              <a:rPr lang="en-US" sz="2400" dirty="0" smtClean="0"/>
              <a:t>), </a:t>
            </a:r>
            <a:r>
              <a:rPr lang="ru-RU" sz="2400" dirty="0" smtClean="0"/>
              <a:t>потому что они всё ещё находятся на стадии обсуждения.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955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+mn-lt"/>
              </a:rPr>
              <a:t>Процесс </a:t>
            </a:r>
            <a:r>
              <a:rPr lang="en-US" sz="5400" i="1" dirty="0">
                <a:latin typeface="+mn-lt"/>
              </a:rPr>
              <a:t>TC39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015" y="1604998"/>
            <a:ext cx="109644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TC39</a:t>
            </a:r>
            <a:r>
              <a:rPr lang="ru-RU" sz="2400" dirty="0" smtClean="0"/>
              <a:t> (технический комитет 39) — занимается </a:t>
            </a:r>
            <a:r>
              <a:rPr lang="ru-RU" sz="2400" dirty="0"/>
              <a:t>развитием </a:t>
            </a:r>
            <a:r>
              <a:rPr lang="ru-RU" sz="2400" i="1" dirty="0" err="1"/>
              <a:t>JavaScript</a:t>
            </a:r>
            <a:r>
              <a:rPr lang="ru-RU" sz="2400" dirty="0"/>
              <a:t>. Его членами являются компании (помимо прочих, все основные производители браузеров). TC39 регулярно собирается, на встречах присутствуют участники, представляющие интересы компаний, и приглашенные </a:t>
            </a:r>
            <a:r>
              <a:rPr lang="ru-RU" sz="2400" dirty="0" smtClean="0"/>
              <a:t>эксперты</a:t>
            </a:r>
            <a:endParaRPr lang="ru-RU" sz="2400" dirty="0"/>
          </a:p>
          <a:p>
            <a:endParaRPr lang="ru-RU" sz="2400" dirty="0" smtClean="0"/>
          </a:p>
          <a:p>
            <a:r>
              <a:rPr lang="ru-RU" sz="2400" b="1" dirty="0" smtClean="0"/>
              <a:t>Процесс </a:t>
            </a:r>
            <a:r>
              <a:rPr lang="en-US" sz="2400" b="1" dirty="0" smtClean="0"/>
              <a:t>TC39</a:t>
            </a:r>
            <a:r>
              <a:rPr lang="ru-RU" sz="2400" b="1" dirty="0" smtClean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dirty="0"/>
              <a:t>0 этап: </a:t>
            </a:r>
            <a:r>
              <a:rPr lang="ru-RU" dirty="0" smtClean="0"/>
              <a:t>идея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dirty="0"/>
              <a:t>1 этап: </a:t>
            </a:r>
            <a:r>
              <a:rPr lang="ru-RU" dirty="0" smtClean="0"/>
              <a:t>предложение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dirty="0"/>
              <a:t>2 этап: </a:t>
            </a:r>
            <a:r>
              <a:rPr lang="ru-RU" dirty="0" smtClean="0"/>
              <a:t>черновик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dirty="0"/>
              <a:t>3 этап: </a:t>
            </a:r>
            <a:r>
              <a:rPr lang="ru-RU" dirty="0" smtClean="0"/>
              <a:t>кандидат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ru-RU" dirty="0"/>
              <a:t>4 этап: финал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+mn-lt"/>
              </a:rPr>
              <a:t>ECMAScript 2016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38490"/>
              </p:ext>
            </p:extLst>
          </p:nvPr>
        </p:nvGraphicFramePr>
        <p:xfrm>
          <a:off x="211015" y="1408366"/>
          <a:ext cx="519625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// exponentiation operator 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console.log(2 ** 8);	// 256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console.log(2 ** -1);	// 0.5</a:t>
                      </a:r>
                      <a:endParaRPr lang="ru-RU" sz="1600" baseline="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console.log(16 ** 0.5);	// 4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796416"/>
              </p:ext>
            </p:extLst>
          </p:nvPr>
        </p:nvGraphicFramePr>
        <p:xfrm>
          <a:off x="5563333" y="1403040"/>
          <a:ext cx="519625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Array.prototype.includes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вернёт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true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['a', 'b', 'c'].includes('a');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вернёт</a:t>
                      </a:r>
                      <a:r>
                        <a:rPr lang="ru-RU" sz="16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false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['a', 'b', 'c'].includes('d');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, 0].includes(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	//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true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, 0].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indexOf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 smtClean="0"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);	// -1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1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4086" y="2766219"/>
            <a:ext cx="7083829" cy="1325562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ECMAScript </a:t>
            </a:r>
            <a:r>
              <a:rPr lang="en-US" sz="6000" i="1" dirty="0" smtClean="0">
                <a:latin typeface="+mn-lt"/>
              </a:rPr>
              <a:t>Proposals</a:t>
            </a:r>
            <a:endParaRPr lang="ru-RU" sz="6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86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Будущее </a:t>
            </a:r>
            <a:r>
              <a:rPr lang="en-US" sz="5400" dirty="0" smtClean="0">
                <a:latin typeface="+mn-lt"/>
              </a:rPr>
              <a:t>JavaScript</a:t>
            </a:r>
            <a:endParaRPr lang="ru-RU" sz="5400" i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015" y="1604998"/>
            <a:ext cx="11496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Текущие предложения (</a:t>
            </a:r>
            <a:r>
              <a:rPr lang="en-US" sz="2400" i="1" dirty="0" smtClean="0"/>
              <a:t>proposals</a:t>
            </a:r>
            <a:r>
              <a:rPr lang="ru-RU" sz="2400" i="1" dirty="0" smtClean="0"/>
              <a:t>)</a:t>
            </a:r>
            <a:r>
              <a:rPr lang="en-US" sz="2400" dirty="0" smtClean="0"/>
              <a:t>:</a:t>
            </a:r>
            <a:endParaRPr lang="ru-RU" sz="2400" dirty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github.com/tc39/proposals/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1015" y="3001957"/>
            <a:ext cx="560789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Stage-4: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github.com/tc39/proposals/blob/master/finished-proposals.md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nsolas" panose="020B0609020204030204" pitchFamily="49" charset="0"/>
              </a:rPr>
              <a:t>Object.values</a:t>
            </a:r>
            <a:r>
              <a:rPr lang="en-US" sz="2000" dirty="0"/>
              <a:t> / </a:t>
            </a:r>
            <a:r>
              <a:rPr lang="en-US" sz="2000" dirty="0" err="1" smtClean="0">
                <a:latin typeface="Consolas" panose="020B0609020204030204" pitchFamily="49" charset="0"/>
              </a:rPr>
              <a:t>Object.entries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Async</a:t>
            </a:r>
            <a:r>
              <a:rPr lang="en-US" sz="2000" dirty="0" smtClean="0"/>
              <a:t>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String padding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23640" y="3001957"/>
            <a:ext cx="56078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Stage-3, stage-2: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Object Rest/Spread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Class and Property </a:t>
            </a:r>
            <a:r>
              <a:rPr lang="en-US" sz="2000" dirty="0" smtClean="0"/>
              <a:t>Decorators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onsolas" panose="020B0609020204030204" pitchFamily="49" charset="0"/>
              </a:rPr>
              <a:t>Promise.prototype.finally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9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+mn-lt"/>
              </a:rPr>
              <a:t>Современное состояние </a:t>
            </a:r>
            <a:r>
              <a:rPr lang="en-US" sz="4800" dirty="0" smtClean="0">
                <a:latin typeface="+mn-lt"/>
              </a:rPr>
              <a:t>JavaScript</a:t>
            </a:r>
            <a:endParaRPr lang="ru-RU" sz="48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604998"/>
            <a:ext cx="117113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Деструктуризация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Классы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Промисы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Итераторы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/>
              <a:t>Генераторы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ES6</a:t>
            </a:r>
            <a:r>
              <a:rPr lang="ru-RU" sz="3200" dirty="0" smtClean="0"/>
              <a:t>-модули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846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066" y="2028306"/>
            <a:ext cx="10969869" cy="1205640"/>
          </a:xfrm>
          <a:ln cap="flat">
            <a:noFill/>
          </a:ln>
        </p:spPr>
        <p:txBody>
          <a:bodyPr>
            <a:normAutofit/>
          </a:bodyPr>
          <a:lstStyle/>
          <a:p>
            <a:pPr algn="r"/>
            <a:r>
              <a:rPr lang="ru-RU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Condensed" pitchFamily="2" charset="0"/>
              </a:rPr>
              <a:t>Благодарю за внимание!</a:t>
            </a:r>
            <a:endParaRPr lang="ru-RU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Condensed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067" y="3293829"/>
            <a:ext cx="10969868" cy="1228295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/>
              <a:t>Пожалуйста, зачекиньтесь на лекции и оставьте обратную связь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82" y="147196"/>
            <a:ext cx="3615837" cy="1605237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 flipV="1">
            <a:off x="0" y="3233946"/>
            <a:ext cx="11473962" cy="653"/>
          </a:xfrm>
          <a:prstGeom prst="line">
            <a:avLst/>
          </a:prstGeom>
          <a:ln w="25400" cap="flat" cmpd="thickThin">
            <a:beve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90109" y="3793255"/>
            <a:ext cx="748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Лекция, код примеров, дополнительные материалы находятся по ссылке: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github.com/frontend-park-mail-ru/modern-es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74239" y="2766219"/>
            <a:ext cx="3243522" cy="1325562"/>
          </a:xfrm>
        </p:spPr>
        <p:txBody>
          <a:bodyPr>
            <a:normAutofit/>
          </a:bodyPr>
          <a:lstStyle/>
          <a:p>
            <a:r>
              <a:rPr lang="ru-RU" sz="6000" dirty="0" smtClean="0">
                <a:latin typeface="+mn-lt"/>
              </a:rPr>
              <a:t>Погнали!</a:t>
            </a:r>
            <a:endParaRPr lang="ru-RU" sz="6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4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+mn-lt"/>
              </a:rPr>
              <a:t>Объявление переменных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52637"/>
              </p:ext>
            </p:extLst>
          </p:nvPr>
        </p:nvGraphicFramePr>
        <p:xfrm>
          <a:off x="211015" y="1408366"/>
          <a:ext cx="519625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было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if (true)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var value1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console.log(value1); // 42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console.log(value2); // undefined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var value2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40982"/>
              </p:ext>
            </p:extLst>
          </p:nvPr>
        </p:nvGraphicFramePr>
        <p:xfrm>
          <a:off x="6011740" y="1408366"/>
          <a:ext cx="5196254" cy="5162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стало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 strict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if (true)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1600" b="1" i="0" u="none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value1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7363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console.log(value1); // ReferenceError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console.log(value2); // ReferenceError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 value2 = 42;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3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015" y="181121"/>
            <a:ext cx="9352452" cy="1325562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+mn-lt"/>
              </a:rPr>
              <a:t>Поднятие </a:t>
            </a:r>
            <a:r>
              <a:rPr lang="ru-RU" sz="5400" dirty="0" smtClean="0">
                <a:latin typeface="+mn-lt"/>
              </a:rPr>
              <a:t>(</a:t>
            </a:r>
            <a:r>
              <a:rPr lang="en-US" sz="5400" dirty="0">
                <a:latin typeface="+mn-lt"/>
              </a:rPr>
              <a:t>JavaScript Hoisting</a:t>
            </a:r>
            <a:r>
              <a:rPr lang="ru-RU" sz="5400" dirty="0" smtClean="0">
                <a:latin typeface="+mn-lt"/>
              </a:rPr>
              <a:t>)</a:t>
            </a:r>
            <a:endParaRPr lang="ru-RU" sz="5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67" y="279436"/>
            <a:ext cx="2542948" cy="1128932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41306"/>
              </p:ext>
            </p:extLst>
          </p:nvPr>
        </p:nvGraphicFramePr>
        <p:xfrm>
          <a:off x="211015" y="1408366"/>
          <a:ext cx="519625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f(); // 42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foo = true;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function f() {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	console.log(42);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var foo;</a:t>
                      </a:r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16951"/>
              </p:ext>
            </p:extLst>
          </p:nvPr>
        </p:nvGraphicFramePr>
        <p:xfrm>
          <a:off x="5563333" y="1403040"/>
          <a:ext cx="5196254" cy="5159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5359">
                  <a:extLst>
                    <a:ext uri="{9D8B030D-6E8A-4147-A177-3AD203B41FA5}">
                      <a16:colId xmlns:a16="http://schemas.microsoft.com/office/drawing/2014/main" val="1206265584"/>
                    </a:ext>
                  </a:extLst>
                </a:gridCol>
                <a:gridCol w="4550895">
                  <a:extLst>
                    <a:ext uri="{9D8B030D-6E8A-4147-A177-3AD203B41FA5}">
                      <a16:colId xmlns:a16="http://schemas.microsoft.com/office/drawing/2014/main" val="1563403967"/>
                    </a:ext>
                  </a:extLst>
                </a:gridCol>
              </a:tblGrid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use strict</a:t>
                      </a:r>
                      <a:r>
                        <a:rPr lang="ru-RU" sz="1600" dirty="0" smtClean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ru-RU" sz="1600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39786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new X();		// ReferenceError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7710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foo = true;	// ReferenceError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2609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1510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class X {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651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	constructor() { 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89994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}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108268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</a:t>
                      </a:r>
                      <a:r>
                        <a:rPr lang="ru-RU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600" baseline="0" dirty="0" smtClean="0">
                          <a:latin typeface="Consolas" panose="020B0609020204030204" pitchFamily="49" charset="0"/>
                        </a:rPr>
                        <a:t> foo;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9635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#09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97009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#10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956735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#11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35043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#12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478877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#13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07780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#14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3331"/>
                  </a:ext>
                </a:extLst>
              </a:tr>
              <a:tr h="343966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#15</a:t>
                      </a:r>
                      <a:endParaRPr lang="ru-RU" sz="1400" i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8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1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2099</TotalTime>
  <Words>3839</Words>
  <Application>Microsoft Office PowerPoint</Application>
  <PresentationFormat>Широкоэкранный</PresentationFormat>
  <Paragraphs>1052</Paragraphs>
  <Slides>60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60</vt:i4>
      </vt:variant>
    </vt:vector>
  </HeadingPairs>
  <TitlesOfParts>
    <vt:vector size="73" baseType="lpstr">
      <vt:lpstr>Arial</vt:lpstr>
      <vt:lpstr>Calibri</vt:lpstr>
      <vt:lpstr>Calibri Light</vt:lpstr>
      <vt:lpstr>Consolas</vt:lpstr>
      <vt:lpstr>Roboto Condensed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Современные возможности JavaScript</vt:lpstr>
      <vt:lpstr>Что есть JavaScript?</vt:lpstr>
      <vt:lpstr>Что есть JavaScript?</vt:lpstr>
      <vt:lpstr>Как это было:</vt:lpstr>
      <vt:lpstr>Как это было:</vt:lpstr>
      <vt:lpstr>Современное состояние JavaScript</vt:lpstr>
      <vt:lpstr>Погнали!</vt:lpstr>
      <vt:lpstr>Объявление переменных</vt:lpstr>
      <vt:lpstr>Поднятие (JavaScript Hoisting)</vt:lpstr>
      <vt:lpstr>Ключевое слово const</vt:lpstr>
      <vt:lpstr>Ключевое слово const</vt:lpstr>
      <vt:lpstr>Новые возможности работы со строками</vt:lpstr>
      <vt:lpstr>Деструктуризация</vt:lpstr>
      <vt:lpstr>Деструктуризация</vt:lpstr>
      <vt:lpstr>Функции</vt:lpstr>
      <vt:lpstr>Оператор расширения</vt:lpstr>
      <vt:lpstr>Оператор расширения</vt:lpstr>
      <vt:lpstr>rest-параметры</vt:lpstr>
      <vt:lpstr>Стрелочные функции</vt:lpstr>
      <vt:lpstr>Стрелочные функции</vt:lpstr>
      <vt:lpstr>Новые возможности работы с объектами</vt:lpstr>
      <vt:lpstr>Новые возможности работы с объектами</vt:lpstr>
      <vt:lpstr>Новые возможности работы с объектами</vt:lpstr>
      <vt:lpstr>Новые возможности работы с объектами</vt:lpstr>
      <vt:lpstr>Новые возможности работы с объектами</vt:lpstr>
      <vt:lpstr>Set, Map, WeakSet и WeakMap</vt:lpstr>
      <vt:lpstr>Set, Map, WeakSet и WeakMap</vt:lpstr>
      <vt:lpstr>Set, Map, WeakSet и WeakMap</vt:lpstr>
      <vt:lpstr>ES6 классы</vt:lpstr>
      <vt:lpstr>Символы Symbol</vt:lpstr>
      <vt:lpstr>Уникальные значения</vt:lpstr>
      <vt:lpstr>Уникальные значения</vt:lpstr>
      <vt:lpstr>Promise</vt:lpstr>
      <vt:lpstr>Promise – “обещание”</vt:lpstr>
      <vt:lpstr>Promise – “обещание”</vt:lpstr>
      <vt:lpstr>Promise – “обещание”</vt:lpstr>
      <vt:lpstr>Промисификация</vt:lpstr>
      <vt:lpstr>Promise.prototype.*</vt:lpstr>
      <vt:lpstr>Итераторы</vt:lpstr>
      <vt:lpstr>Концепция итерируемости</vt:lpstr>
      <vt:lpstr>Концепция итерируемости</vt:lpstr>
      <vt:lpstr>Концепция итерируемости</vt:lpstr>
      <vt:lpstr>Symbol.iterator</vt:lpstr>
      <vt:lpstr>Генераторы</vt:lpstr>
      <vt:lpstr>Здесь должны быть слайды про генераторы… Но, пока что их здесь нет</vt:lpstr>
      <vt:lpstr>ES6-модули</vt:lpstr>
      <vt:lpstr>ES6-модули</vt:lpstr>
      <vt:lpstr>ES6-модули</vt:lpstr>
      <vt:lpstr>Перерыв</vt:lpstr>
      <vt:lpstr>Поддержка браузерами</vt:lpstr>
      <vt:lpstr>Поддержка браузерами</vt:lpstr>
      <vt:lpstr>Babel</vt:lpstr>
      <vt:lpstr>Babel – использование</vt:lpstr>
      <vt:lpstr>ES5, ES6, ES2016, ES7, ES.Next…</vt:lpstr>
      <vt:lpstr>Текущие версии JavaScript’а</vt:lpstr>
      <vt:lpstr>Процесс TC39</vt:lpstr>
      <vt:lpstr>ECMAScript 2016</vt:lpstr>
      <vt:lpstr>ECMAScript Proposals</vt:lpstr>
      <vt:lpstr>Будущее JavaScript</vt:lpstr>
      <vt:lpstr>Благодарю за внимание!</vt:lpstr>
    </vt:vector>
  </TitlesOfParts>
  <Company>BMSTU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возможности JavaScript</dc:title>
  <dc:creator>KOPTE3</dc:creator>
  <cp:lastModifiedBy>KOPTE3</cp:lastModifiedBy>
  <cp:revision>95</cp:revision>
  <dcterms:created xsi:type="dcterms:W3CDTF">2016-10-15T01:06:18Z</dcterms:created>
  <dcterms:modified xsi:type="dcterms:W3CDTF">2016-10-19T10:03:46Z</dcterms:modified>
</cp:coreProperties>
</file>