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15"/>
  </p:notesMasterIdLst>
  <p:handoutMasterIdLst>
    <p:handoutMasterId r:id="rId16"/>
  </p:handoutMasterIdLst>
  <p:sldIdLst>
    <p:sldId id="360" r:id="rId5"/>
    <p:sldId id="373" r:id="rId6"/>
    <p:sldId id="1423" r:id="rId7"/>
    <p:sldId id="1424" r:id="rId8"/>
    <p:sldId id="1427" r:id="rId9"/>
    <p:sldId id="1430" r:id="rId10"/>
    <p:sldId id="1425" r:id="rId11"/>
    <p:sldId id="732" r:id="rId12"/>
    <p:sldId id="1422" r:id="rId13"/>
    <p:sldId id="284" r:id="rId14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38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0">
          <p15:clr>
            <a:srgbClr val="A4A3A4"/>
          </p15:clr>
        </p15:guide>
        <p15:guide id="12" pos="5534">
          <p15:clr>
            <a:srgbClr val="A4A3A4"/>
          </p15:clr>
        </p15:guide>
        <p15:guide id="13" pos="226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636466"/>
    <a:srgbClr val="666666"/>
    <a:srgbClr val="878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3" autoAdjust="0"/>
    <p:restoredTop sz="94600" autoAdjust="0"/>
  </p:normalViewPr>
  <p:slideViewPr>
    <p:cSldViewPr snapToGrid="0">
      <p:cViewPr>
        <p:scale>
          <a:sx n="153" d="100"/>
          <a:sy n="153" d="100"/>
        </p:scale>
        <p:origin x="672" y="856"/>
      </p:cViewPr>
      <p:guideLst>
        <p:guide orient="horz" pos="2723"/>
        <p:guide orient="horz" pos="666"/>
        <p:guide pos="5552"/>
        <p:guide pos="224"/>
        <p:guide orient="horz" pos="2471"/>
        <p:guide orient="horz" pos="584"/>
        <p:guide orient="horz" pos="1525"/>
        <p:guide orient="horz" pos="176"/>
        <p:guide orient="horz" pos="638"/>
        <p:guide orient="horz" pos="3151"/>
        <p:guide orient="horz" pos="2640"/>
        <p:guide pos="5534"/>
        <p:guide pos="226"/>
        <p:guide pos="2970"/>
        <p:guide pos="476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_Twitter_B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F69672-99B8-4D41-9DC5-E03013709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465" y="4712082"/>
            <a:ext cx="6151191" cy="30101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2429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5" y="280908"/>
            <a:ext cx="8544760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Überschrift nur eine Zeile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Untertitel optional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Referent(en)</a:t>
            </a:r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701040" y="3441702"/>
            <a:ext cx="2233495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@Twitter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2CA6E3-64EA-1B40-905A-D2B6745DDB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472182"/>
            <a:ext cx="309880" cy="2502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263DCA-9456-A54B-B7D9-EC01F6F836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3060661" y="3442166"/>
            <a:ext cx="383625" cy="277063"/>
          </a:xfrm>
          <a:prstGeom prst="rect">
            <a:avLst/>
          </a:prstGeom>
        </p:spPr>
      </p:pic>
      <p:sp>
        <p:nvSpPr>
          <p:cNvPr id="14" name="Textplatzhalter 22">
            <a:extLst>
              <a:ext uri="{FF2B5EF4-FFF2-40B4-BE49-F238E27FC236}">
                <a16:creationId xmlns:a16="http://schemas.microsoft.com/office/drawing/2014/main" id="{31F0E55B-6760-304B-BEE9-A6B362689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6096" y="3439568"/>
            <a:ext cx="2233495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10466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141318" cy="28706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141318" cy="381385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6256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6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614613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34726"/>
            <a:ext cx="64901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Weitere Informationen…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8"/>
          </p:nvPr>
        </p:nvSpPr>
        <p:spPr>
          <a:xfrm>
            <a:off x="255839" y="2632170"/>
            <a:ext cx="8529386" cy="178862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0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_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4">
            <a:extLst>
              <a:ext uri="{FF2B5EF4-FFF2-40B4-BE49-F238E27FC236}">
                <a16:creationId xmlns:a16="http://schemas.microsoft.com/office/drawing/2014/main" id="{08E94EF3-03F1-3045-B093-0EC96899B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2429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6" y="280908"/>
            <a:ext cx="8544759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Fragen und Antworten…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8"/>
            <a:ext cx="8538414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6" y="1535520"/>
            <a:ext cx="4187072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>
          <a:xfrm>
            <a:off x="669020" y="4809038"/>
            <a:ext cx="982442" cy="2746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F20FA7AB-48FC-8446-9981-FEE677D359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040" y="3441702"/>
            <a:ext cx="2233495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@Twitter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DF16D81-DAD8-7E42-83DF-86F03713B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800" y="3472182"/>
            <a:ext cx="309880" cy="2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_Twitter_B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7195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61274" y="280908"/>
            <a:ext cx="8523952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Fragen und Antworten…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8"/>
            <a:ext cx="8538414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6" y="1535520"/>
            <a:ext cx="4187072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34962" y="3694113"/>
            <a:ext cx="2197886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@</a:t>
            </a:r>
            <a:r>
              <a:rPr lang="de-CH" noProof="0" dirty="0" err="1"/>
              <a:t>trivadis</a:t>
            </a:r>
            <a:endParaRPr lang="de-CH" noProof="0" dirty="0"/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3361765" y="3694113"/>
            <a:ext cx="3487270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76024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_zwei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03621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6" y="280908"/>
            <a:ext cx="8544759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Fragen und Antworten…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8"/>
            <a:ext cx="4180727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6" y="1535520"/>
            <a:ext cx="4187072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96890" y="731608"/>
            <a:ext cx="4188336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90544" y="1533980"/>
            <a:ext cx="4194681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187639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5090" y="4809038"/>
            <a:ext cx="4621248" cy="274637"/>
          </a:xfrm>
        </p:spPr>
        <p:txBody>
          <a:bodyPr/>
          <a:lstStyle/>
          <a:p>
            <a:r>
              <a:rPr lang="en-US"/>
              <a:t>Introduction to Apache Kafka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7515" y="927105"/>
            <a:ext cx="8142472" cy="32654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7584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 + 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ild_1_16zu9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9144000" cy="3921125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F83CEF-FF64-AB43-BB11-D3EC74EF46D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225833" y="183788"/>
            <a:ext cx="8885742" cy="49358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800"/>
              </a:lnSpc>
              <a:spcBef>
                <a:spcPts val="0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  <a:lvl2pPr marL="0" indent="0">
              <a:lnSpc>
                <a:spcPts val="3100"/>
              </a:lnSpc>
              <a:spcBef>
                <a:spcPts val="0"/>
              </a:spcBef>
              <a:buFontTx/>
              <a:buNone/>
              <a:defRPr sz="2500" b="1" i="0" baseline="0">
                <a:solidFill>
                  <a:schemeClr val="bg1"/>
                </a:solidFill>
                <a:effectLst>
                  <a:outerShdw blurRad="180975" dist="508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237161" y="663796"/>
            <a:ext cx="8546477" cy="99955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5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8093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eadlin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47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eadlin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6"/>
            <a:ext cx="8136134" cy="3491999"/>
          </a:xfrm>
        </p:spPr>
        <p:txBody>
          <a:bodyPr/>
          <a:lstStyle>
            <a:lvl2pPr marL="271463" indent="-269875">
              <a:buClr>
                <a:srgbClr val="FF0000"/>
              </a:buClr>
              <a:buSzPct val="100000"/>
              <a:buFontTx/>
              <a:buBlip>
                <a:blip r:embed="rId2"/>
              </a:buBlip>
              <a:defRPr/>
            </a:lvl2pPr>
            <a:lvl3pPr marL="468000" indent="-180000">
              <a:buClr>
                <a:schemeClr val="tx1"/>
              </a:buClr>
              <a:buFont typeface="Wingdings" charset="2"/>
              <a:buChar char="§"/>
              <a:defRPr/>
            </a:lvl3pPr>
            <a:lvl4pPr marL="674688" indent="-182563">
              <a:buClr>
                <a:schemeClr val="tx1"/>
              </a:buClr>
              <a:buFont typeface="Wingdings" charset="2"/>
              <a:buChar char="§"/>
              <a:tabLst/>
              <a:defRPr/>
            </a:lvl4pPr>
            <a:lvl5pPr marL="852488" indent="-177800">
              <a:buClr>
                <a:schemeClr val="tx1"/>
              </a:buClr>
              <a:buFont typeface="Wingdings" charset="2"/>
              <a:buChar char="§"/>
              <a:tabLst/>
              <a:defRPr/>
            </a:lvl5pPr>
            <a:lvl6pPr marL="1073150" indent="-220663">
              <a:buClr>
                <a:schemeClr val="tx1"/>
              </a:buClr>
              <a:buFont typeface="Wingdings" charset="2"/>
              <a:buChar char="§"/>
              <a:tabLst/>
              <a:defRPr baseline="0"/>
            </a:lvl6pPr>
            <a:lvl7pPr marL="1071563" indent="225425">
              <a:buFont typeface="Wingdings" charset="2"/>
              <a:buChar char="§"/>
              <a:tabLst/>
              <a:defRPr baseline="0"/>
            </a:lvl7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46202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02193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23011"/>
            <a:ext cx="8428038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Kapitelname</a:t>
            </a:r>
          </a:p>
        </p:txBody>
      </p:sp>
    </p:spTree>
    <p:extLst>
      <p:ext uri="{BB962C8B-B14F-4D97-AF65-F5344CB8AC3E}">
        <p14:creationId xmlns:p14="http://schemas.microsoft.com/office/powerpoint/2010/main" val="2677771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_Twitter_B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7195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5" y="280908"/>
            <a:ext cx="8544760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Überschrift nur eine Zeile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Untertitel optional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Referent(en)</a:t>
            </a:r>
          </a:p>
        </p:txBody>
      </p:sp>
      <p:pic>
        <p:nvPicPr>
          <p:cNvPr id="9" name="Bild 8" descr="TRI_Niederlassungen_2-zeilig_D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977" y="4702549"/>
            <a:ext cx="7029639" cy="306271"/>
          </a:xfrm>
          <a:prstGeom prst="rect">
            <a:avLst/>
          </a:prstGeom>
        </p:spPr>
      </p:pic>
      <p:sp>
        <p:nvSpPr>
          <p:cNvPr id="12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34962" y="3694113"/>
            <a:ext cx="2197886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/>
              <a:t>@Twitter</a:t>
            </a:r>
            <a:endParaRPr lang="de-CH" noProof="0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3361765" y="3694113"/>
            <a:ext cx="3487270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37345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43907" y="923597"/>
            <a:ext cx="8141318" cy="3491999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buSzPct val="90000"/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/>
              <a:t>Erste Überschrift</a:t>
            </a:r>
          </a:p>
          <a:p>
            <a:pPr lvl="1"/>
            <a:r>
              <a:rPr lang="de-CH" noProof="0" dirty="0"/>
              <a:t>Erster Eintrag</a:t>
            </a:r>
          </a:p>
          <a:p>
            <a:pPr lvl="1"/>
            <a:r>
              <a:rPr lang="de-CH" noProof="0" dirty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33072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6"/>
            <a:ext cx="8136134" cy="3491999"/>
          </a:xfrm>
        </p:spPr>
        <p:txBody>
          <a:bodyPr/>
          <a:lstStyle>
            <a:lvl4pPr marL="674688" indent="-182563">
              <a:tabLst/>
              <a:defRPr/>
            </a:lvl4pPr>
            <a:lvl5pPr marL="852488" indent="-177800">
              <a:buClr>
                <a:schemeClr val="accent2"/>
              </a:buClr>
              <a:buFont typeface="Arial" charset="0"/>
              <a:buChar char="•"/>
              <a:tabLst/>
              <a:defRPr/>
            </a:lvl5pPr>
            <a:lvl6pPr marL="1073150" indent="-220663">
              <a:tabLst/>
              <a:defRPr baseline="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80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985662" cy="349199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799563" y="928800"/>
            <a:ext cx="3985662" cy="349199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4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634065" y="92880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914699" y="93968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195332" y="93968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3"/>
          </p:nvPr>
        </p:nvSpPr>
        <p:spPr>
          <a:xfrm>
            <a:off x="634066" y="1952522"/>
            <a:ext cx="3666166" cy="2468277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18"/>
          </p:nvPr>
        </p:nvSpPr>
        <p:spPr>
          <a:xfrm>
            <a:off x="4505914" y="928800"/>
            <a:ext cx="4279311" cy="349199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34065" y="127800"/>
            <a:ext cx="8151160" cy="7212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67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34065" y="2611565"/>
            <a:ext cx="8151160" cy="4891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34065" y="927100"/>
            <a:ext cx="8151160" cy="4891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8651" y="1494267"/>
            <a:ext cx="8156574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/>
              <a:t>Platzhalter: Schrift Courier New, nicht kleiner als 14pt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8651" y="3207073"/>
            <a:ext cx="8156574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/>
              <a:t>Platzhalter: Schrift Courier New, nicht kleiner als 14pt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540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34065" y="927099"/>
            <a:ext cx="8151160" cy="24601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8651" y="3464026"/>
            <a:ext cx="8156574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/>
              <a:t>Platzhalter: Schrift Courier New, nicht kleiner als 14pt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859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54274" y="924806"/>
            <a:ext cx="8130951" cy="3266194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4065" y="127800"/>
            <a:ext cx="8151160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Rechteck 7"/>
          <p:cNvSpPr/>
          <p:nvPr userDrawn="1"/>
        </p:nvSpPr>
        <p:spPr bwMode="auto">
          <a:xfrm>
            <a:off x="358775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89" y="4809038"/>
            <a:ext cx="482699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/>
              <a:t>Introduction to Apache Kafka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DEC003-F8C6-45E7-BD58-B4D8DA9597A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1" y="4701423"/>
            <a:ext cx="1523034" cy="3142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67A96E-CD5B-ED4E-8827-0B582DDF4580}"/>
              </a:ext>
            </a:extLst>
          </p:cNvPr>
          <p:cNvGrpSpPr/>
          <p:nvPr userDrawn="1"/>
        </p:nvGrpSpPr>
        <p:grpSpPr>
          <a:xfrm>
            <a:off x="6372085" y="4818182"/>
            <a:ext cx="1153803" cy="274637"/>
            <a:chOff x="6483595" y="4818182"/>
            <a:chExt cx="1153803" cy="274637"/>
          </a:xfrm>
        </p:grpSpPr>
        <p:sp>
          <p:nvSpPr>
            <p:cNvPr id="12" name="Fußzeilenplatzhalter 7">
              <a:extLst>
                <a:ext uri="{FF2B5EF4-FFF2-40B4-BE49-F238E27FC236}">
                  <a16:creationId xmlns:a16="http://schemas.microsoft.com/office/drawing/2014/main" id="{B5C59530-5CB0-8D40-BFD3-548E804827A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640362" y="4818182"/>
              <a:ext cx="997036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100" kern="1200" baseline="0">
                  <a:solidFill>
                    <a:schemeClr val="bg1">
                      <a:lumMod val="65000"/>
                    </a:schemeClr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 b="0" dirty="0"/>
                <a:t>gschmutz</a:t>
              </a:r>
            </a:p>
          </p:txBody>
        </p:sp>
        <p:pic>
          <p:nvPicPr>
            <p:cNvPr id="13" name="Picture 6" descr="Bildergebnis für twitter">
              <a:extLst>
                <a:ext uri="{FF2B5EF4-FFF2-40B4-BE49-F238E27FC236}">
                  <a16:creationId xmlns:a16="http://schemas.microsoft.com/office/drawing/2014/main" id="{98D6FD6E-4BE3-1C49-A157-6F7A4C396A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595" y="4853183"/>
              <a:ext cx="266700" cy="22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7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dt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24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674688" indent="-182563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tabLst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849313" indent="-174625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accent2"/>
        </a:buClr>
        <a:buFont typeface="Arial" charset="0"/>
        <a:buChar char="•"/>
        <a:tabLst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1023938" indent="-174625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tabLst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40465" y="280908"/>
            <a:ext cx="8544760" cy="403252"/>
          </a:xfrm>
        </p:spPr>
        <p:txBody>
          <a:bodyPr/>
          <a:lstStyle/>
          <a:p>
            <a:r>
              <a:rPr lang="de-DE" dirty="0"/>
              <a:t>Kafka Backup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Guido Schmutz</a:t>
            </a:r>
          </a:p>
          <a:p>
            <a:r>
              <a:rPr lang="de-DE" dirty="0"/>
              <a:t>15.4.2019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/>
              <a:t>@gschmutz 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396096" y="3439568"/>
            <a:ext cx="4332761" cy="315515"/>
          </a:xfrm>
        </p:spPr>
        <p:txBody>
          <a:bodyPr/>
          <a:lstStyle/>
          <a:p>
            <a:r>
              <a:rPr lang="en-US" sz="1800" dirty="0"/>
              <a:t>http://</a:t>
            </a:r>
            <a:r>
              <a:rPr lang="en-US" sz="1800" dirty="0" err="1"/>
              <a:t>guidoschmutz.wordpress.com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226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(I)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33237" y="2788660"/>
            <a:ext cx="1013900" cy="464742"/>
          </a:xfrm>
          <a:prstGeom prst="roundRect">
            <a:avLst>
              <a:gd name="adj" fmla="val 18750"/>
            </a:avLst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r>
              <a:rPr lang="en-US" sz="11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Truck-2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64" y="2844846"/>
            <a:ext cx="307879" cy="29764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30" idx="3"/>
          </p:cNvCxnSpPr>
          <p:nvPr/>
        </p:nvCxnSpPr>
        <p:spPr>
          <a:xfrm>
            <a:off x="1447137" y="3021031"/>
            <a:ext cx="338082" cy="1692"/>
          </a:xfrm>
          <a:prstGeom prst="straightConnector1">
            <a:avLst/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 rot="5400000">
            <a:off x="2087708" y="2520873"/>
            <a:ext cx="398722" cy="1003700"/>
          </a:xfrm>
          <a:prstGeom prst="can">
            <a:avLst/>
          </a:prstGeom>
          <a:solidFill>
            <a:srgbClr val="FF9C2E"/>
          </a:solidFill>
          <a:ln w="952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3923" y="2857660"/>
            <a:ext cx="86212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100" b="1" dirty="0" err="1">
                <a:solidFill>
                  <a:schemeClr val="bg1"/>
                </a:solidFill>
              </a:rPr>
              <a:t>truck</a:t>
            </a:r>
            <a:endParaRPr lang="de-CH" sz="1100" b="1" dirty="0">
              <a:solidFill>
                <a:schemeClr val="bg1"/>
              </a:solidFill>
            </a:endParaRPr>
          </a:p>
          <a:p>
            <a:pPr algn="ctr"/>
            <a:r>
              <a:rPr lang="de-CH" sz="1100" b="1" dirty="0" err="1">
                <a:solidFill>
                  <a:schemeClr val="bg1"/>
                </a:solidFill>
              </a:rPr>
              <a:t>position</a:t>
            </a:r>
            <a:endParaRPr lang="en-US" sz="11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53" idx="3"/>
            <a:endCxn id="30" idx="3"/>
          </p:cNvCxnSpPr>
          <p:nvPr/>
        </p:nvCxnSpPr>
        <p:spPr>
          <a:xfrm>
            <a:off x="1444316" y="2469414"/>
            <a:ext cx="340903" cy="55330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4"/>
          <p:cNvSpPr>
            <a:spLocks/>
          </p:cNvSpPr>
          <p:nvPr/>
        </p:nvSpPr>
        <p:spPr bwMode="auto">
          <a:xfrm>
            <a:off x="430416" y="2237043"/>
            <a:ext cx="1013900" cy="464742"/>
          </a:xfrm>
          <a:prstGeom prst="roundRect">
            <a:avLst>
              <a:gd name="adj" fmla="val 18750"/>
            </a:avLst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r>
              <a:rPr lang="en-US" sz="11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Truck-1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3" y="2293229"/>
            <a:ext cx="307879" cy="297644"/>
          </a:xfrm>
          <a:prstGeom prst="rect">
            <a:avLst/>
          </a:prstGeom>
        </p:spPr>
      </p:pic>
      <p:sp>
        <p:nvSpPr>
          <p:cNvPr id="55" name="AutoShape 4"/>
          <p:cNvSpPr>
            <a:spLocks/>
          </p:cNvSpPr>
          <p:nvPr/>
        </p:nvSpPr>
        <p:spPr bwMode="auto">
          <a:xfrm>
            <a:off x="430416" y="3351524"/>
            <a:ext cx="1013900" cy="464742"/>
          </a:xfrm>
          <a:prstGeom prst="roundRect">
            <a:avLst>
              <a:gd name="adj" fmla="val 18750"/>
            </a:avLst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r>
              <a:rPr lang="en-US" sz="11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Truck-3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3" y="3407710"/>
            <a:ext cx="307879" cy="297644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55" idx="3"/>
            <a:endCxn id="30" idx="3"/>
          </p:cNvCxnSpPr>
          <p:nvPr/>
        </p:nvCxnSpPr>
        <p:spPr>
          <a:xfrm flipV="1">
            <a:off x="1444316" y="3022723"/>
            <a:ext cx="340903" cy="561172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ldergebnis für truc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1" y="1811227"/>
            <a:ext cx="676389" cy="3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30" idx="1"/>
            <a:endCxn id="28" idx="1"/>
          </p:cNvCxnSpPr>
          <p:nvPr/>
        </p:nvCxnSpPr>
        <p:spPr>
          <a:xfrm flipV="1">
            <a:off x="2788919" y="3018029"/>
            <a:ext cx="337026" cy="4694"/>
          </a:xfrm>
          <a:prstGeom prst="straightConnector1">
            <a:avLst/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92" y="2470367"/>
            <a:ext cx="671187" cy="3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125945" y="2790744"/>
            <a:ext cx="967679" cy="454569"/>
            <a:chOff x="4558329" y="2793746"/>
            <a:chExt cx="967679" cy="454569"/>
          </a:xfrm>
          <a:solidFill>
            <a:srgbClr val="FF9C2E"/>
          </a:solidFill>
        </p:grpSpPr>
        <p:sp>
          <p:nvSpPr>
            <p:cNvPr id="28" name="Rounded Rectangle 27"/>
            <p:cNvSpPr/>
            <p:nvPr/>
          </p:nvSpPr>
          <p:spPr>
            <a:xfrm>
              <a:off x="4558329" y="2793746"/>
              <a:ext cx="967679" cy="454569"/>
            </a:xfrm>
            <a:prstGeom prst="roundRect">
              <a:avLst>
                <a:gd name="adj" fmla="val 19334"/>
              </a:avLst>
            </a:prstGeom>
            <a:grpFill/>
            <a:ln w="952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console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consumer</a:t>
              </a:r>
            </a:p>
          </p:txBody>
        </p:sp>
        <p:pic>
          <p:nvPicPr>
            <p:cNvPr id="29" name="Picture 4" descr="hnliches Fo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363" y="2825547"/>
              <a:ext cx="293645" cy="293645"/>
            </a:xfrm>
            <a:prstGeom prst="rect">
              <a:avLst/>
            </a:prstGeom>
            <a:grpFill/>
          </p:spPr>
        </p:pic>
      </p:grpSp>
      <p:pic>
        <p:nvPicPr>
          <p:cNvPr id="33" name="Picture 6" descr="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90" y="2432663"/>
            <a:ext cx="671187" cy="3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728" y="4501955"/>
            <a:ext cx="27122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err="1"/>
              <a:t>Testdata</a:t>
            </a:r>
            <a:r>
              <a:rPr lang="en-GB" sz="1400" dirty="0"/>
              <a:t>-Generator by Hortonworks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30855-5329-D544-9224-E5420009AA35}"/>
              </a:ext>
            </a:extLst>
          </p:cNvPr>
          <p:cNvSpPr txBox="1"/>
          <p:nvPr/>
        </p:nvSpPr>
        <p:spPr>
          <a:xfrm>
            <a:off x="366125" y="3956061"/>
            <a:ext cx="2164424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hr-HR" sz="800" dirty="0"/>
              <a:t>1522846456703,101,31,1927624662,Normal,37.31,-94.31,-4802309397906690837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B6CF2-C802-E446-B4E6-0E9212ED1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65" y="127800"/>
            <a:ext cx="8151160" cy="721275"/>
          </a:xfrm>
        </p:spPr>
        <p:txBody>
          <a:bodyPr/>
          <a:lstStyle/>
          <a:p>
            <a:r>
              <a:rPr lang="en-US" dirty="0"/>
              <a:t>Kafka Backup to Object Storage</a:t>
            </a: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3926399" y="1843232"/>
            <a:ext cx="1406210" cy="1221448"/>
          </a:xfrm>
          <a:prstGeom prst="roundRect">
            <a:avLst>
              <a:gd name="adj" fmla="val 9799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sym typeface="Arial Bold" charset="0"/>
              </a:rPr>
              <a:t>Backup</a:t>
            </a:r>
            <a:endParaRPr lang="en-US" sz="1050" b="1" dirty="0">
              <a:solidFill>
                <a:srgbClr val="FFFFFF"/>
              </a:solidFill>
              <a:latin typeface="Arial Bold" charset="0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71374" y="2168882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171374" y="2450748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171374" y="2735715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3</a:t>
            </a:r>
          </a:p>
        </p:txBody>
      </p:sp>
      <p:sp>
        <p:nvSpPr>
          <p:cNvPr id="146" name="AutoShape 19">
            <a:extLst>
              <a:ext uri="{FF2B5EF4-FFF2-40B4-BE49-F238E27FC236}">
                <a16:creationId xmlns:a16="http://schemas.microsoft.com/office/drawing/2014/main" id="{0FF6A716-6D03-7346-90AB-7D950FB68C84}"/>
              </a:ext>
            </a:extLst>
          </p:cNvPr>
          <p:cNvSpPr>
            <a:spLocks/>
          </p:cNvSpPr>
          <p:nvPr/>
        </p:nvSpPr>
        <p:spPr bwMode="auto">
          <a:xfrm>
            <a:off x="752435" y="974084"/>
            <a:ext cx="1585307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2D46B1-51D4-244A-9FE8-A2E8C644947A}"/>
              </a:ext>
            </a:extLst>
          </p:cNvPr>
          <p:cNvGrpSpPr/>
          <p:nvPr/>
        </p:nvGrpSpPr>
        <p:grpSpPr>
          <a:xfrm>
            <a:off x="952075" y="1168111"/>
            <a:ext cx="1224000" cy="258663"/>
            <a:chOff x="2688815" y="4045416"/>
            <a:chExt cx="1870745" cy="25866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081D0F2-5834-3B4E-ABD8-01CAE1FF473B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FAED51-97BF-EB4F-91BB-7350DC30B1E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098969-FA60-C048-BFC1-F6E6878C11AD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6763B79-BCEB-714C-BDD0-B98B581F5A4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787F89-A129-2C4E-9205-CBA495C0B8A4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3630508-85EC-5C46-B1D8-8FD598A9F94E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38D129B-A43A-874B-87AD-0F9D88D9E4D3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3C7C0E-C0E2-A141-92C2-611D33BF10BA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7B4A5-E588-1D4E-89BE-A488B71D2573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3D6AFA0-46F5-5844-A8F6-2BB919DEFC6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6E1D2B5-4D9C-D34B-9C17-BF7645EB218C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D6A4668-73C8-7146-A2D2-FEEF88102CD2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5D63527-CBE7-ED4D-A2E6-2102D7C0ECCF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1D37BE3-DA82-EA4A-99D7-1253ABDCEE81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7C0C809-033C-B348-95AB-2BDCE4FBF78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78F2787-434F-424D-9FB5-7F2939FE4A1C}"/>
              </a:ext>
            </a:extLst>
          </p:cNvPr>
          <p:cNvGrpSpPr/>
          <p:nvPr/>
        </p:nvGrpSpPr>
        <p:grpSpPr>
          <a:xfrm>
            <a:off x="952075" y="1535456"/>
            <a:ext cx="1224000" cy="258663"/>
            <a:chOff x="2688815" y="4045416"/>
            <a:chExt cx="1870745" cy="258663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6547DBB-7EA2-0B4C-89FC-2253F1A92A4E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C087C-2D50-0948-9521-3E7FE6E82310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09B9E50-EC25-F44F-8677-41FED41F6D30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C1F46A1-0562-A246-83DA-80408A845F52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B270A7-C252-F94B-AC5A-01EB105FE1E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8AB2119-0F33-4145-B748-A4C6BDEE5BE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BD3B10-311E-F54C-AE3C-C9632D2EAB54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13638F7-635D-0C4A-AA87-EDAB400A7F0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9838EC-FAAB-5647-A318-D062B67BA219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C3A5786-2A35-3045-ABA9-F06035B6E64C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5820997-A806-8D41-8367-0097C2B80367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32267DB-9A68-014F-B0A4-0603B7AB9737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519214D-2F25-374D-B6D6-B58B20D80058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F95EBAA-1A19-E94C-AF56-3EA6FC2BC7CF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1474877-781D-3644-B2D9-7BFD27B40302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AutoShape 19">
            <a:extLst>
              <a:ext uri="{FF2B5EF4-FFF2-40B4-BE49-F238E27FC236}">
                <a16:creationId xmlns:a16="http://schemas.microsoft.com/office/drawing/2014/main" id="{59413DDD-FF71-8243-8EC4-001169999356}"/>
              </a:ext>
            </a:extLst>
          </p:cNvPr>
          <p:cNvSpPr>
            <a:spLocks/>
          </p:cNvSpPr>
          <p:nvPr/>
        </p:nvSpPr>
        <p:spPr bwMode="auto">
          <a:xfrm>
            <a:off x="756490" y="2070523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2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45BFD98-FA3D-2F42-8AF7-F268F64BAF30}"/>
              </a:ext>
            </a:extLst>
          </p:cNvPr>
          <p:cNvGrpSpPr/>
          <p:nvPr/>
        </p:nvGrpSpPr>
        <p:grpSpPr>
          <a:xfrm>
            <a:off x="956130" y="2295290"/>
            <a:ext cx="1224000" cy="258663"/>
            <a:chOff x="2688815" y="4045416"/>
            <a:chExt cx="1870745" cy="25866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A4FA406-8EA9-9648-BDFE-F69CBD3AA043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2C5028E-2862-2640-A05B-06EEDF12272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0A57021-02BA-8848-9996-36BAB6D47D8C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67E9318-2007-2B4A-9AEA-C9890C407553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9E9044B-EE41-3243-AF42-85227AFE12A8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A0905B1-CE34-CF47-8122-6A9AD8869163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0D1279A-D7EA-AE43-8E30-5DD008D0E39E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64BAEB1-7B1E-8347-884C-C384DD4FF5DD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744A9EB-09F1-C34C-AD5A-525DD341B9F1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E492E8C-C974-C348-A837-A3C245007628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4B1E398-E951-CC4A-BA04-DC6D883BE7B2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0A2D66-803F-8F45-B37A-67992963DF7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16F7E0C-72B4-DC40-BF2D-37029C92FC7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E49893B-355C-B944-8FD4-FECE58CADD15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F99F87E-AE46-7646-B393-30B5C272B329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3975392-1C89-2F4E-A3C1-F711913D9158}"/>
              </a:ext>
            </a:extLst>
          </p:cNvPr>
          <p:cNvGrpSpPr/>
          <p:nvPr/>
        </p:nvGrpSpPr>
        <p:grpSpPr>
          <a:xfrm>
            <a:off x="956130" y="2662635"/>
            <a:ext cx="1224000" cy="258663"/>
            <a:chOff x="2688815" y="4045416"/>
            <a:chExt cx="1870745" cy="25866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47FFEB3-64CB-0642-A3E1-D70D6A88C4B8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7140479-EB5F-C243-B38B-E67A294D8D00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8B0022-60F3-9F42-A58E-5F30CF2F3F2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5B574B4-3AEA-D941-8BA3-2993670C76A1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389CE72-3005-BA4C-8AAB-520B0165034F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E7203E5-846D-FF4C-B5A7-DFA369E5004E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E047DD8-7D41-E64D-B687-FDD547DB6D07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5299A33-34B9-C444-86AA-9267EE5C5A0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AA12375-5FEB-8A4D-B598-CE981ED7AA66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836174E-3D13-0646-BDB3-D055E4677817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8351068-173B-1447-8C6E-577672C2157D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8682278-60F9-EB4B-8B83-2ECFA4AC352E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9835BD-DBDF-2D43-A5BB-557426062926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113366-D7CD-A742-98CF-35D88F5089F8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3B52325-CBF7-C848-AB89-58E573E3D5D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AutoShape 19">
            <a:extLst>
              <a:ext uri="{FF2B5EF4-FFF2-40B4-BE49-F238E27FC236}">
                <a16:creationId xmlns:a16="http://schemas.microsoft.com/office/drawing/2014/main" id="{1E1204CF-CCD2-D247-B837-D03F123698D6}"/>
              </a:ext>
            </a:extLst>
          </p:cNvPr>
          <p:cNvSpPr>
            <a:spLocks/>
          </p:cNvSpPr>
          <p:nvPr/>
        </p:nvSpPr>
        <p:spPr bwMode="auto">
          <a:xfrm>
            <a:off x="752435" y="3139829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F73DCC-BDDC-5840-9743-2D30E3C56B34}"/>
              </a:ext>
            </a:extLst>
          </p:cNvPr>
          <p:cNvGrpSpPr/>
          <p:nvPr/>
        </p:nvGrpSpPr>
        <p:grpSpPr>
          <a:xfrm>
            <a:off x="952075" y="3375106"/>
            <a:ext cx="1224000" cy="258663"/>
            <a:chOff x="2688815" y="4045416"/>
            <a:chExt cx="1870745" cy="25866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7ED2CAC-F0C7-FE49-8A07-4D9A14616FF7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E97349F-33C2-1F47-B33D-EA78CAF3B98E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D8D6C6F-E9E9-7E41-A8C1-D65B89092CE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D50D1B0-8E84-EA48-B743-7D63BBEBDD9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732491E-4324-864A-AD91-BD49F7077925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B9580E8-BA6E-2F4D-A1B0-722FB380950D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7BFACBF-B14B-7F45-911E-4110AD18081B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B5C7B59-C475-8142-AB62-42C5C5F7C4CF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C8AE963-0699-8E46-9743-339D5A2F820E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BE5A4E-A1B8-F240-83F0-825CA7C3596B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7B2D773-D88E-3D40-A4CE-32F8CF6D13A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E7638F5-08EB-8F42-B0B4-39F405B7B02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129C437-7BCA-2541-BB7C-0C69E8B64479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E8F2D3C-7B4B-7143-BA4B-077178F28511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313E443-69AB-6444-97A6-270947365F63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DD98EC8-2791-7242-B65B-803B3E184BA0}"/>
              </a:ext>
            </a:extLst>
          </p:cNvPr>
          <p:cNvGrpSpPr/>
          <p:nvPr/>
        </p:nvGrpSpPr>
        <p:grpSpPr>
          <a:xfrm>
            <a:off x="952075" y="3742451"/>
            <a:ext cx="1224000" cy="258663"/>
            <a:chOff x="2688815" y="4045416"/>
            <a:chExt cx="1870745" cy="258663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537C703-FAEC-A145-93C0-4DF6A467DC4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6BE5EC-28DF-1646-AD65-CDBD3DA7BBD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1267690-8355-C547-94E1-1409B71D226D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BE1C047-FB60-7C41-ACB9-2ACF75E044FB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B857C29-BDF3-714C-857C-66313A94A1DC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D277918-FD24-1D45-9AEA-D711C7BD8454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9F900DD-DDC9-694B-A845-441DEC8AECC0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3A84394-E203-5448-8C18-E51CF907DFBB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BB7BC4B-F1DE-7D45-84A6-74BA726989B0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1810464-D5F9-C84C-AEAA-17A1691241BF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2C48375-E243-CA46-80C3-6B959A861367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4CC3EEC-B3A5-BC4C-8942-5E1EBCE2CB0D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CEDBEA5-865B-174D-B9B5-B9DC2D1053A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BB4D02-4BF2-2045-A411-37563FB08637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19AC702-94E2-6E46-BA60-05583BDB2AA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FADDA60C-5A64-D74B-8EE1-1FE6A9F41482}"/>
              </a:ext>
            </a:extLst>
          </p:cNvPr>
          <p:cNvSpPr txBox="1"/>
          <p:nvPr/>
        </p:nvSpPr>
        <p:spPr>
          <a:xfrm>
            <a:off x="984904" y="1206332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29AFF51-1D28-EA48-8AFE-74DDA81E6F4C}"/>
              </a:ext>
            </a:extLst>
          </p:cNvPr>
          <p:cNvSpPr txBox="1"/>
          <p:nvPr/>
        </p:nvSpPr>
        <p:spPr>
          <a:xfrm>
            <a:off x="996668" y="157643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AAB2CB6-8A15-084F-BEBC-9B27E8F64C11}"/>
              </a:ext>
            </a:extLst>
          </p:cNvPr>
          <p:cNvSpPr txBox="1"/>
          <p:nvPr/>
        </p:nvSpPr>
        <p:spPr>
          <a:xfrm>
            <a:off x="1002452" y="233659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E15B68-4425-3749-93A9-95BAEB0DAE8F}"/>
              </a:ext>
            </a:extLst>
          </p:cNvPr>
          <p:cNvSpPr txBox="1"/>
          <p:nvPr/>
        </p:nvSpPr>
        <p:spPr>
          <a:xfrm>
            <a:off x="1011101" y="2712858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992325F-C2EC-B944-84C8-A782C7F3B80C}"/>
              </a:ext>
            </a:extLst>
          </p:cNvPr>
          <p:cNvSpPr txBox="1"/>
          <p:nvPr/>
        </p:nvSpPr>
        <p:spPr>
          <a:xfrm>
            <a:off x="1012412" y="340765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1250DA1-DB68-D14A-B247-13410B3C10C0}"/>
              </a:ext>
            </a:extLst>
          </p:cNvPr>
          <p:cNvSpPr txBox="1"/>
          <p:nvPr/>
        </p:nvSpPr>
        <p:spPr>
          <a:xfrm>
            <a:off x="1019669" y="377499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P5</a:t>
            </a: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D75058B4-C411-A441-992A-704F9AAAAAFF}"/>
              </a:ext>
            </a:extLst>
          </p:cNvPr>
          <p:cNvSpPr/>
          <p:nvPr/>
        </p:nvSpPr>
        <p:spPr>
          <a:xfrm>
            <a:off x="871474" y="862118"/>
            <a:ext cx="1404000" cy="3420000"/>
          </a:xfrm>
          <a:prstGeom prst="roundRect">
            <a:avLst>
              <a:gd name="adj" fmla="val 699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Topic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181" idx="3"/>
            <a:endCxn id="198" idx="1"/>
          </p:cNvCxnSpPr>
          <p:nvPr/>
        </p:nvCxnSpPr>
        <p:spPr>
          <a:xfrm>
            <a:off x="2180130" y="2425621"/>
            <a:ext cx="1991244" cy="411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200" idx="3"/>
            <a:endCxn id="24" idx="1"/>
          </p:cNvCxnSpPr>
          <p:nvPr/>
        </p:nvCxnSpPr>
        <p:spPr>
          <a:xfrm flipV="1">
            <a:off x="2180130" y="2270556"/>
            <a:ext cx="1991244" cy="52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48" idx="3"/>
            <a:endCxn id="24" idx="1"/>
          </p:cNvCxnSpPr>
          <p:nvPr/>
        </p:nvCxnSpPr>
        <p:spPr>
          <a:xfrm>
            <a:off x="2176075" y="1298442"/>
            <a:ext cx="1995299" cy="972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164" idx="3"/>
            <a:endCxn id="197" idx="1"/>
          </p:cNvCxnSpPr>
          <p:nvPr/>
        </p:nvCxnSpPr>
        <p:spPr>
          <a:xfrm>
            <a:off x="2176075" y="1665787"/>
            <a:ext cx="1995299" cy="886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39B3DF3-13F4-0741-A7AA-90E877C5FA13}"/>
              </a:ext>
            </a:extLst>
          </p:cNvPr>
          <p:cNvCxnSpPr>
            <a:cxnSpLocks/>
            <a:stCxn id="217" idx="3"/>
            <a:endCxn id="197" idx="1"/>
          </p:cNvCxnSpPr>
          <p:nvPr/>
        </p:nvCxnSpPr>
        <p:spPr>
          <a:xfrm flipV="1">
            <a:off x="2176075" y="2552422"/>
            <a:ext cx="1995299" cy="953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A4FC22E-E33A-6A4A-8080-FA468E7B51D9}"/>
              </a:ext>
            </a:extLst>
          </p:cNvPr>
          <p:cNvCxnSpPr>
            <a:cxnSpLocks/>
            <a:stCxn id="233" idx="3"/>
            <a:endCxn id="198" idx="1"/>
          </p:cNvCxnSpPr>
          <p:nvPr/>
        </p:nvCxnSpPr>
        <p:spPr>
          <a:xfrm flipV="1">
            <a:off x="2176075" y="2837389"/>
            <a:ext cx="1995299" cy="10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0FCF-1BF3-4741-BC01-FA0C9A29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Introduction to Apache Kafka</a:t>
            </a:r>
            <a:endParaRPr lang="de-DE" dirty="0"/>
          </a:p>
        </p:txBody>
      </p:sp>
      <p:pic>
        <p:nvPicPr>
          <p:cNvPr id="140" name="Picture 8" descr="mage result for aws s3">
            <a:extLst>
              <a:ext uri="{FF2B5EF4-FFF2-40B4-BE49-F238E27FC236}">
                <a16:creationId xmlns:a16="http://schemas.microsoft.com/office/drawing/2014/main" id="{F3CE53C2-3494-BB4D-81C3-3A336B16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83" y="1976287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486FD3-78B7-C24D-8137-0509825FFBD8}"/>
              </a:ext>
            </a:extLst>
          </p:cNvPr>
          <p:cNvCxnSpPr>
            <a:cxnSpLocks/>
            <a:stCxn id="24" idx="3"/>
            <a:endCxn id="140" idx="1"/>
          </p:cNvCxnSpPr>
          <p:nvPr/>
        </p:nvCxnSpPr>
        <p:spPr>
          <a:xfrm>
            <a:off x="5101874" y="2270556"/>
            <a:ext cx="1919209" cy="173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0C6D0B4-2799-4544-A01E-0E24E3DAA753}"/>
              </a:ext>
            </a:extLst>
          </p:cNvPr>
          <p:cNvCxnSpPr>
            <a:cxnSpLocks/>
            <a:stCxn id="197" idx="3"/>
            <a:endCxn id="140" idx="1"/>
          </p:cNvCxnSpPr>
          <p:nvPr/>
        </p:nvCxnSpPr>
        <p:spPr>
          <a:xfrm flipV="1">
            <a:off x="5101874" y="2444287"/>
            <a:ext cx="1919209" cy="10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6729588-9490-8D48-A4D2-850B9B234B9D}"/>
              </a:ext>
            </a:extLst>
          </p:cNvPr>
          <p:cNvCxnSpPr>
            <a:cxnSpLocks/>
            <a:stCxn id="198" idx="3"/>
            <a:endCxn id="140" idx="1"/>
          </p:cNvCxnSpPr>
          <p:nvPr/>
        </p:nvCxnSpPr>
        <p:spPr>
          <a:xfrm flipV="1">
            <a:off x="5101874" y="2444287"/>
            <a:ext cx="1919209" cy="393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902BF7-5A77-6E4F-97B2-55B2FC06A6A4}"/>
              </a:ext>
            </a:extLst>
          </p:cNvPr>
          <p:cNvSpPr txBox="1"/>
          <p:nvPr/>
        </p:nvSpPr>
        <p:spPr>
          <a:xfrm>
            <a:off x="5670989" y="3382098"/>
            <a:ext cx="3278141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bucket-name: backup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Topics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|---  &lt;topic-name&gt;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|--- partition=&lt;nr&gt;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     |--- &lt;topic-name&gt;+&lt;part-nr&gt;-&lt;seq&gt;.data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489-A637-7844-A34B-D04BB2EF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570D8-9F9C-F74A-99B4-82433D3C9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8AB9C16-4867-E849-93C4-0EDAEF957BC9}"/>
              </a:ext>
            </a:extLst>
          </p:cNvPr>
          <p:cNvSpPr/>
          <p:nvPr/>
        </p:nvSpPr>
        <p:spPr>
          <a:xfrm>
            <a:off x="3993180" y="3624362"/>
            <a:ext cx="1262279" cy="720744"/>
          </a:xfrm>
          <a:prstGeom prst="can">
            <a:avLst/>
          </a:prstGeom>
          <a:solidFill>
            <a:schemeClr val="accent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Offset Translator</a:t>
            </a:r>
          </a:p>
        </p:txBody>
      </p:sp>
      <p:pic>
        <p:nvPicPr>
          <p:cNvPr id="7" name="Picture 8" descr="mage result for aws s3">
            <a:extLst>
              <a:ext uri="{FF2B5EF4-FFF2-40B4-BE49-F238E27FC236}">
                <a16:creationId xmlns:a16="http://schemas.microsoft.com/office/drawing/2014/main" id="{3A2AD221-250D-A54B-98DF-BAAD121D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5" y="2128877"/>
            <a:ext cx="746852" cy="7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2C29530-94AF-3241-BC70-29AA196A65C7}"/>
              </a:ext>
            </a:extLst>
          </p:cNvPr>
          <p:cNvSpPr>
            <a:spLocks/>
          </p:cNvSpPr>
          <p:nvPr/>
        </p:nvSpPr>
        <p:spPr bwMode="auto">
          <a:xfrm>
            <a:off x="3926399" y="1843232"/>
            <a:ext cx="1406210" cy="1221448"/>
          </a:xfrm>
          <a:prstGeom prst="roundRect">
            <a:avLst>
              <a:gd name="adj" fmla="val 9799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sym typeface="Arial Bold" charset="0"/>
              </a:rPr>
              <a:t>Restore</a:t>
            </a:r>
            <a:endParaRPr lang="en-US" sz="1050" b="1" dirty="0">
              <a:solidFill>
                <a:srgbClr val="FFFFFF"/>
              </a:solidFill>
              <a:latin typeface="Arial Bold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50FFE-4041-4148-A836-4611D052A07C}"/>
              </a:ext>
            </a:extLst>
          </p:cNvPr>
          <p:cNvSpPr/>
          <p:nvPr/>
        </p:nvSpPr>
        <p:spPr>
          <a:xfrm>
            <a:off x="4171374" y="2168882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Restore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6DE5F-405C-E048-83D2-7E9C58CE1A6A}"/>
              </a:ext>
            </a:extLst>
          </p:cNvPr>
          <p:cNvSpPr/>
          <p:nvPr/>
        </p:nvSpPr>
        <p:spPr>
          <a:xfrm>
            <a:off x="4171374" y="2450748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Restore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2DA45-6AEC-374B-A6A3-C649873EA224}"/>
              </a:ext>
            </a:extLst>
          </p:cNvPr>
          <p:cNvSpPr/>
          <p:nvPr/>
        </p:nvSpPr>
        <p:spPr>
          <a:xfrm>
            <a:off x="4171374" y="2735715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Restore 3</a:t>
            </a: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44CA63DF-A6D3-EC4C-BE9F-BEB3C9708FBC}"/>
              </a:ext>
            </a:extLst>
          </p:cNvPr>
          <p:cNvSpPr>
            <a:spLocks/>
          </p:cNvSpPr>
          <p:nvPr/>
        </p:nvSpPr>
        <p:spPr bwMode="auto">
          <a:xfrm>
            <a:off x="7271513" y="964678"/>
            <a:ext cx="1585307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697B99-4CB6-404A-94AE-6E35B5135531}"/>
              </a:ext>
            </a:extLst>
          </p:cNvPr>
          <p:cNvGrpSpPr/>
          <p:nvPr/>
        </p:nvGrpSpPr>
        <p:grpSpPr>
          <a:xfrm>
            <a:off x="7471153" y="1158705"/>
            <a:ext cx="1224000" cy="258663"/>
            <a:chOff x="2688815" y="4045416"/>
            <a:chExt cx="1870745" cy="2586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664DEC-61B0-FC49-AB89-A05BF94590E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79C243-887A-3B41-AC30-62F320BE917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D30812-A06F-8941-B341-E8DC67A4886F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FB0B65-D1D5-2A47-946B-3229705D7784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4E5714-F12C-3346-8FA8-9D6D209166CB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8B44EA-D726-B942-88DD-99AD7E5D9259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C5467E-6DFD-A74E-9B11-04DA50EE65D7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1AC7BD-E0A2-A94C-9953-4287A2614FD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51210-CB47-4040-B335-875C17177EB5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2ED9DC-AFF3-5A43-8962-CB7E3BA30938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C79C-2162-CB47-8E86-2FB9DEC94915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291E06-8BDB-8B47-A144-4C8E6DFFEBC2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739715-0A97-8F4F-AADA-D73547AC5B7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FB68DB-FDC1-1047-A703-72E8FBB27F7E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B75AE2-97CE-F748-995E-A54A6328C311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7FBEC-5B3B-9641-9C09-BE0C6F0EC8BA}"/>
              </a:ext>
            </a:extLst>
          </p:cNvPr>
          <p:cNvGrpSpPr/>
          <p:nvPr/>
        </p:nvGrpSpPr>
        <p:grpSpPr>
          <a:xfrm>
            <a:off x="7471153" y="1526050"/>
            <a:ext cx="1224000" cy="258663"/>
            <a:chOff x="2688815" y="4045416"/>
            <a:chExt cx="1870745" cy="2586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7AB698-54A7-BB42-8CB1-219F46EE80AA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67BE52-4879-3947-AD4D-1D32E9727044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EFBD23-DC27-8242-B785-20077639762B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976B45-34A1-E549-A7D6-D1E54ACE3EA6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F68B73-A692-CB44-8B27-017CD8DE4AC9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8A5875-0A98-D14D-BA1A-0AC16F650CB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2668F-A1B8-E540-920F-228FFAC0FA95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869184-B989-5B46-B62B-92003774E89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883775-68F1-DE47-8ADA-B70848BAA9BE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7CB250-72E4-6743-BEB8-24C831E8F2D0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23BB3B-EEE6-B140-BB25-5EB3C02BFA1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2051A-007D-A34C-BED5-E1660CD5AEA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744D5D-CB56-2B43-8949-26EA0D33AD97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0A040-F64A-204C-9927-3443FF1AB234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C55A2-C517-FF4E-AA33-DAAA5C0FE87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utoShape 19">
            <a:extLst>
              <a:ext uri="{FF2B5EF4-FFF2-40B4-BE49-F238E27FC236}">
                <a16:creationId xmlns:a16="http://schemas.microsoft.com/office/drawing/2014/main" id="{CD0A6B5A-3903-A848-AF3E-79C22202A8C8}"/>
              </a:ext>
            </a:extLst>
          </p:cNvPr>
          <p:cNvSpPr>
            <a:spLocks/>
          </p:cNvSpPr>
          <p:nvPr/>
        </p:nvSpPr>
        <p:spPr bwMode="auto">
          <a:xfrm>
            <a:off x="7275568" y="2061117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5356F1-D7FC-6142-B128-00BF717AC4CB}"/>
              </a:ext>
            </a:extLst>
          </p:cNvPr>
          <p:cNvGrpSpPr/>
          <p:nvPr/>
        </p:nvGrpSpPr>
        <p:grpSpPr>
          <a:xfrm>
            <a:off x="7475208" y="2285884"/>
            <a:ext cx="1224000" cy="258663"/>
            <a:chOff x="2688815" y="4045416"/>
            <a:chExt cx="1870745" cy="25866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C1B34D-3C56-5D40-ADDB-629340E0671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DB64C5-6968-2A4E-A85E-E1148F7526C8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FEF4FA-B9AD-8B42-A578-5422E1F556F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CEB958-CE18-1148-9333-5D03E81E382F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9E84A4-B6D3-784B-AC98-C75AC09CFA78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75C687-E1E0-3C44-9BF1-522642BA6E69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8F47D6-9117-D643-9821-27571000FF1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FB3E0F-1EF0-D34C-9B81-00D82E4A8216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C58560-847D-024E-9952-EB94F10AFD39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4824C31-9E7F-A04B-974A-99E722ED5E0B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B8B84F-7987-0F4C-8252-F0FCE0C43926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D8700BA-5B77-984D-A570-B19CF40A6369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AC9435-4224-9D45-87D7-1B01B6DA2E0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BAC64B-395A-1941-82F3-52C6AE781957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F3B21C-8F9E-5F4B-94D5-9E56B6F43FD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A9707B-447D-0F48-9EDB-C76D212FE5DB}"/>
              </a:ext>
            </a:extLst>
          </p:cNvPr>
          <p:cNvGrpSpPr/>
          <p:nvPr/>
        </p:nvGrpSpPr>
        <p:grpSpPr>
          <a:xfrm>
            <a:off x="7475208" y="2653229"/>
            <a:ext cx="1224000" cy="258663"/>
            <a:chOff x="2688815" y="4045416"/>
            <a:chExt cx="1870745" cy="2586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5DA65FB-E8BE-DB44-B654-A0771178824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658161-D28E-7E4D-903E-18D9BC0D382A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067A10-E66A-F647-A2DA-53CDA910712C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671C32-3355-014A-ADB1-CC71BB6ADB87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18CD01-235B-784E-8AF5-BBB78C24A9A3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C58B49-A821-5D41-8B27-E84C4D89973F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DF4205-47F0-8945-91F2-4B3F47DBD6E2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7DE8B2-8696-8047-9281-756B29F00D2E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DDEB94-98CD-BE46-9E3B-9CE9EB773347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A332DD1-17CA-B547-89F6-1FBDBEFBC29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F645FB-6582-C648-A8E3-FE35F9278423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2C6BC6-51D3-F940-9BD8-01E552C4FE5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A5B1F5-029A-7B46-B97A-19EA73E350A1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BAAE1D-FC6C-3F42-948C-DAD76E493DF3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B89A8B-793D-3448-9A3E-CE7BE0B2D1F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AutoShape 19">
            <a:extLst>
              <a:ext uri="{FF2B5EF4-FFF2-40B4-BE49-F238E27FC236}">
                <a16:creationId xmlns:a16="http://schemas.microsoft.com/office/drawing/2014/main" id="{FAE7C3E3-0717-7548-850F-23E8FB98D935}"/>
              </a:ext>
            </a:extLst>
          </p:cNvPr>
          <p:cNvSpPr>
            <a:spLocks/>
          </p:cNvSpPr>
          <p:nvPr/>
        </p:nvSpPr>
        <p:spPr bwMode="auto">
          <a:xfrm>
            <a:off x="7271513" y="3130423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3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646FBC9-9009-D54D-A758-31D030590C90}"/>
              </a:ext>
            </a:extLst>
          </p:cNvPr>
          <p:cNvGrpSpPr/>
          <p:nvPr/>
        </p:nvGrpSpPr>
        <p:grpSpPr>
          <a:xfrm>
            <a:off x="7471153" y="3365700"/>
            <a:ext cx="1224000" cy="258663"/>
            <a:chOff x="2688815" y="4045416"/>
            <a:chExt cx="1870745" cy="25866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0814F2-92BD-D14C-8100-9F6107943F9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B5B9D05-B690-EE4A-B48E-D87D6EC5540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B3052F7-A7B6-5642-901E-3ED90AF59F19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DEC51D-9962-A74E-A216-731D4FD85AF6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0764F3-3842-C145-B870-B440C125CB79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B56348-5790-7F4B-8EDA-24BC56847F25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0179E1-A357-4B4B-93A3-27E0F6C4F8CD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9BDBE1-F61D-8148-AFF0-D22E11F6A2A3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36434E-A5E1-D842-A625-D42FE6B3728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CAE1DF-5FA4-B64B-883E-FB4155733EB2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B59141-CEF6-5848-AB82-9CB91AFFB499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4C0C8E7-36E8-014D-A21F-F89570D6F9DC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7F11D5-559F-F641-A37B-EC4DCC400A92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4287A3-414D-C347-852A-DA27D7149C60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1A3D1C8-CB79-6743-AD1E-026A8DC3D4D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32C127-84C0-3C48-B30D-0119B4A7EF11}"/>
              </a:ext>
            </a:extLst>
          </p:cNvPr>
          <p:cNvGrpSpPr/>
          <p:nvPr/>
        </p:nvGrpSpPr>
        <p:grpSpPr>
          <a:xfrm>
            <a:off x="7471153" y="3733045"/>
            <a:ext cx="1224000" cy="258663"/>
            <a:chOff x="2688815" y="4045416"/>
            <a:chExt cx="1870745" cy="2586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88267FD-6AB9-0C43-AA18-9194A77F89A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E0C42C3-AD7B-E042-8C86-506AF35D1E2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7C3610A-3807-1440-A1CA-FA73FF5D6D33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17A10-9285-1F4B-8CF6-6BD1E0CC82EA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6E71BA2-E325-0F4E-8F89-DBE3109406D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20CCB3A-A085-3546-A05D-D6C5724B69C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F400AB6-016F-7749-86F7-D28E313F0F90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F81A169-2EF5-5541-8214-B14D51A84766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CD11517-3ADE-2E48-B830-29A158F3404B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E33D0E8-31F6-3A40-9EC0-0C235A6A1A62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43C1E3-ADF2-8F41-BA91-F4891216587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A07B3E-7590-CA44-A1A8-D40241352458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F883621-C2A8-B443-A145-F83564027716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2CA4C1B-81A0-154B-964C-E65DAD9AF485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12E976E-8626-1A46-9072-D7A45B9A0A7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606DE6-1C56-EF49-9C37-8B4A3D987A82}"/>
              </a:ext>
            </a:extLst>
          </p:cNvPr>
          <p:cNvSpPr txBox="1"/>
          <p:nvPr/>
        </p:nvSpPr>
        <p:spPr>
          <a:xfrm>
            <a:off x="7503982" y="119692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F71186-09C0-064B-ADB7-E21F65ADC80B}"/>
              </a:ext>
            </a:extLst>
          </p:cNvPr>
          <p:cNvSpPr txBox="1"/>
          <p:nvPr/>
        </p:nvSpPr>
        <p:spPr>
          <a:xfrm>
            <a:off x="7515746" y="156703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5C8208-3378-674C-AD4E-0E24632F1B8E}"/>
              </a:ext>
            </a:extLst>
          </p:cNvPr>
          <p:cNvSpPr txBox="1"/>
          <p:nvPr/>
        </p:nvSpPr>
        <p:spPr>
          <a:xfrm>
            <a:off x="7521530" y="2327190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EF77F9-3494-834C-9724-07F082E032C8}"/>
              </a:ext>
            </a:extLst>
          </p:cNvPr>
          <p:cNvSpPr txBox="1"/>
          <p:nvPr/>
        </p:nvSpPr>
        <p:spPr>
          <a:xfrm>
            <a:off x="7530179" y="2703452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CE9E02A-6E10-A14B-BE4A-07083E6D97EB}"/>
              </a:ext>
            </a:extLst>
          </p:cNvPr>
          <p:cNvSpPr txBox="1"/>
          <p:nvPr/>
        </p:nvSpPr>
        <p:spPr>
          <a:xfrm>
            <a:off x="7531490" y="3398248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160D28-C7AE-B844-A9F3-269E0E445AC0}"/>
              </a:ext>
            </a:extLst>
          </p:cNvPr>
          <p:cNvSpPr txBox="1"/>
          <p:nvPr/>
        </p:nvSpPr>
        <p:spPr>
          <a:xfrm>
            <a:off x="7538747" y="376559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P5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4EF9867-DA01-E74D-B91C-3D28332F6029}"/>
              </a:ext>
            </a:extLst>
          </p:cNvPr>
          <p:cNvSpPr/>
          <p:nvPr/>
        </p:nvSpPr>
        <p:spPr>
          <a:xfrm>
            <a:off x="7390552" y="852712"/>
            <a:ext cx="1404000" cy="3420000"/>
          </a:xfrm>
          <a:prstGeom prst="roundRect">
            <a:avLst>
              <a:gd name="adj" fmla="val 699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Topic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EEC502-6006-6F4B-BB3F-07382369DC3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80917" y="2270556"/>
            <a:ext cx="2790457" cy="21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88840AC-9850-A245-9B8B-B6BABA2E5E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917" y="2537554"/>
            <a:ext cx="2790457" cy="1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5B9460A-6CA8-B043-8EA7-05955404F9E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80917" y="2571750"/>
            <a:ext cx="2790457" cy="265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31170F6-D4DA-CD4F-8BEE-4161E3EFF23A}"/>
              </a:ext>
            </a:extLst>
          </p:cNvPr>
          <p:cNvSpPr txBox="1"/>
          <p:nvPr/>
        </p:nvSpPr>
        <p:spPr>
          <a:xfrm>
            <a:off x="466876" y="3039160"/>
            <a:ext cx="3278141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bucket-name: backup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Topics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|---  &lt;topic-name&gt;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|--- partition=&lt;nr&gt;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     |--- &lt;topic-name&gt;+&lt;part-nr&gt;-&lt;seq&gt;.data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0498D83-16F0-4340-ABE4-FEF09AE9C625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flipH="1">
            <a:off x="4624320" y="3064680"/>
            <a:ext cx="5184" cy="55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5C98FD9-594C-1F40-B5DB-D07346EC8CE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101874" y="1289036"/>
            <a:ext cx="2369279" cy="98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9E4BA71-62C8-5B48-AF09-DF46EDEC9919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5101874" y="2270556"/>
            <a:ext cx="2373334" cy="14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DDC60DF-828B-9A4A-A914-815076EE314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101874" y="1656381"/>
            <a:ext cx="2369279" cy="89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C8AD13-1E96-8E46-812E-4B1F8C7FCE43}"/>
              </a:ext>
            </a:extLst>
          </p:cNvPr>
          <p:cNvCxnSpPr>
            <a:cxnSpLocks/>
            <a:stCxn id="10" idx="3"/>
            <a:endCxn id="96" idx="1"/>
          </p:cNvCxnSpPr>
          <p:nvPr/>
        </p:nvCxnSpPr>
        <p:spPr>
          <a:xfrm>
            <a:off x="5101874" y="2552422"/>
            <a:ext cx="2369279" cy="131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0A9C98B-DFCD-D04F-BB9B-E6FEC4821908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 flipV="1">
            <a:off x="5101874" y="2783560"/>
            <a:ext cx="2373334" cy="5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FE79A81-867E-0143-BFE1-47FC34C5F6AF}"/>
              </a:ext>
            </a:extLst>
          </p:cNvPr>
          <p:cNvCxnSpPr>
            <a:cxnSpLocks/>
            <a:stCxn id="11" idx="3"/>
            <a:endCxn id="80" idx="1"/>
          </p:cNvCxnSpPr>
          <p:nvPr/>
        </p:nvCxnSpPr>
        <p:spPr>
          <a:xfrm>
            <a:off x="5101874" y="2837389"/>
            <a:ext cx="2369279" cy="658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B6F86EB-0D75-8846-98DB-55962DB2E689}"/>
              </a:ext>
            </a:extLst>
          </p:cNvPr>
          <p:cNvSpPr/>
          <p:nvPr/>
        </p:nvSpPr>
        <p:spPr>
          <a:xfrm>
            <a:off x="3457601" y="2003174"/>
            <a:ext cx="2560547" cy="858871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Backup Coord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Topic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</a:t>
            </a:r>
            <a:r>
              <a:rPr lang="mr-IN" dirty="0"/>
              <a:t>–</a:t>
            </a:r>
            <a:r>
              <a:rPr lang="en-GB" dirty="0"/>
              <a:t> Backup of Log-Compacted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Apache Kafka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3805" y="1834124"/>
            <a:ext cx="1502911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Log-Compacted Topic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66900F-8DF2-C44D-ABA3-692DC27F5C77}"/>
              </a:ext>
            </a:extLst>
          </p:cNvPr>
          <p:cNvSpPr/>
          <p:nvPr/>
        </p:nvSpPr>
        <p:spPr>
          <a:xfrm>
            <a:off x="2422612" y="926152"/>
            <a:ext cx="4788315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1</a:t>
            </a:r>
            <a:r>
              <a:rPr lang="en-US" sz="1200" b="1" baseline="30000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st</a:t>
            </a:r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76DCC-5002-7E4D-B745-D9948EF83E9E}"/>
              </a:ext>
            </a:extLst>
          </p:cNvPr>
          <p:cNvSpPr/>
          <p:nvPr/>
        </p:nvSpPr>
        <p:spPr>
          <a:xfrm>
            <a:off x="2557975" y="1161650"/>
            <a:ext cx="1531395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78D6CD2-349A-074A-AEA4-0A1E0A1A7B5D}"/>
              </a:ext>
            </a:extLst>
          </p:cNvPr>
          <p:cNvSpPr/>
          <p:nvPr/>
        </p:nvSpPr>
        <p:spPr>
          <a:xfrm>
            <a:off x="2422612" y="3352709"/>
            <a:ext cx="4788314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2</a:t>
            </a:r>
            <a:r>
              <a:rPr lang="en-US" sz="1200" b="1" baseline="30000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nd</a:t>
            </a:r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FD19-A983-F249-BC95-47296DD62FF2}"/>
              </a:ext>
            </a:extLst>
          </p:cNvPr>
          <p:cNvCxnSpPr>
            <a:cxnSpLocks/>
          </p:cNvCxnSpPr>
          <p:nvPr/>
        </p:nvCxnSpPr>
        <p:spPr>
          <a:xfrm flipV="1">
            <a:off x="2422613" y="4187318"/>
            <a:ext cx="4870816" cy="20636"/>
          </a:xfrm>
          <a:prstGeom prst="straightConnector1">
            <a:avLst/>
          </a:prstGeom>
          <a:ln>
            <a:solidFill>
              <a:srgbClr val="5353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mage result for aws s3">
            <a:extLst>
              <a:ext uri="{FF2B5EF4-FFF2-40B4-BE49-F238E27FC236}">
                <a16:creationId xmlns:a16="http://schemas.microsoft.com/office/drawing/2014/main" id="{54A08DAC-830A-8D45-AAF0-462D8CB4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34" y="755311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0AEEE0-9260-FE43-B3E5-E4D943087DA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7210927" y="1223311"/>
            <a:ext cx="60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0506BF-9B83-E84A-AD9C-C25895481351}"/>
              </a:ext>
            </a:extLst>
          </p:cNvPr>
          <p:cNvCxnSpPr>
            <a:cxnSpLocks/>
            <a:stCxn id="35" idx="3"/>
            <a:endCxn id="223" idx="1"/>
          </p:cNvCxnSpPr>
          <p:nvPr/>
        </p:nvCxnSpPr>
        <p:spPr>
          <a:xfrm>
            <a:off x="7210926" y="3649868"/>
            <a:ext cx="621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C21297-A8C9-8C4B-BED1-413D034F2B1E}"/>
              </a:ext>
            </a:extLst>
          </p:cNvPr>
          <p:cNvGrpSpPr/>
          <p:nvPr/>
        </p:nvGrpSpPr>
        <p:grpSpPr>
          <a:xfrm>
            <a:off x="429168" y="2276130"/>
            <a:ext cx="1224000" cy="258663"/>
            <a:chOff x="2688815" y="4045416"/>
            <a:chExt cx="1870745" cy="25866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97F33D-95BD-964A-89BD-89CF88125B9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B6CA4E-9431-5846-8461-95C821E8F9A9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CDD2B7-C4BB-764D-A34C-99CF967591A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78E527-84BE-3A47-8B0E-5BAB3A5EA27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B595F2-40AE-6648-A5C0-02C1475C4B6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F5E261-2F16-FB48-B093-E3815435E5F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E9AE57-5D22-7E45-BD52-87FC29259E0F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58CFAA8-99B1-4446-BC1F-52279C8A466E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7FBAD2-AE29-FE49-BE6B-E67F0F16E5F1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BA812D-EB58-914A-B7BE-B529E6C18741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390854-9159-314B-A961-893AB0F0E78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F3449F-A640-A744-BD12-9259F41E400A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B7D5AF-D89C-6D4D-BFCA-8D08E694BBCC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CC3E69-3DF4-5543-B119-2153B1DE83A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87AE18-89A5-E348-BDD8-8765B1D12AF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E2C142-ADCA-A14F-AA27-AE4EA2A33479}"/>
              </a:ext>
            </a:extLst>
          </p:cNvPr>
          <p:cNvGrpSpPr/>
          <p:nvPr/>
        </p:nvGrpSpPr>
        <p:grpSpPr>
          <a:xfrm>
            <a:off x="429168" y="2595349"/>
            <a:ext cx="1224000" cy="258663"/>
            <a:chOff x="2688815" y="4045416"/>
            <a:chExt cx="1870745" cy="25866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BDF3E3-3E3F-1542-9F17-0752198169A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108949-6CB5-9142-8EC7-68744A0A70A5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EDF77-2C42-8644-A12A-168648F628C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6B0E77-26D0-AC4F-A49F-AAE4D2012029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F54A77-29D5-6A46-88B8-6048C6B93424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F211E3-93B4-9B46-B5C0-7ACDEE4FA326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DA13D0-5506-4A40-B268-8D3DDD1851AC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3D49E1-927A-C242-8409-9061A6F7801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14534-6856-1B4D-B790-A77AEF3281A2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8BC9AA-84CD-C44F-861E-9D89F724562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E07EA7-9699-844C-B1E1-06656C18FACE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03368B4-DDB1-1B4C-A11B-814D17D25CC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B32DA9E-041E-114A-A4B8-769F8548484E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69B665-F23D-9B45-BF05-A11CAFCA2519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D199F-D183-7849-85AA-15A4066D305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E0DE38-8FC1-0D40-8A0A-C38C8A6C54C1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653168" y="1549883"/>
            <a:ext cx="769444" cy="85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4EEEA9-6056-C44B-9324-2DF5FC191BF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653168" y="1549883"/>
            <a:ext cx="769444" cy="117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E3FA41-C8C3-7746-AD6E-05F0A91D66B0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>
            <a:off x="1653168" y="2406461"/>
            <a:ext cx="769444" cy="124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982D1F-3C40-1347-B8A7-54AA613CF42A}"/>
              </a:ext>
            </a:extLst>
          </p:cNvPr>
          <p:cNvCxnSpPr>
            <a:cxnSpLocks/>
            <a:stCxn id="68" idx="3"/>
            <a:endCxn id="35" idx="1"/>
          </p:cNvCxnSpPr>
          <p:nvPr/>
        </p:nvCxnSpPr>
        <p:spPr>
          <a:xfrm>
            <a:off x="1653168" y="2725680"/>
            <a:ext cx="769444" cy="92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1A30EB-7606-F242-B4EA-1BD820C35C56}"/>
              </a:ext>
            </a:extLst>
          </p:cNvPr>
          <p:cNvGrpSpPr/>
          <p:nvPr/>
        </p:nvGrpSpPr>
        <p:grpSpPr>
          <a:xfrm rot="16200000">
            <a:off x="3644816" y="2413725"/>
            <a:ext cx="443779" cy="132894"/>
            <a:chOff x="2688815" y="4045416"/>
            <a:chExt cx="1870745" cy="25866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2F93E8-1DF5-A44E-A734-9598F9761B9B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691580-0B47-5449-872D-B64D4AED44C8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BABA219-FDE5-934A-8C48-634C6081326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B5EF06-5250-2246-91CF-A609E3B1334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4362EF9-6A52-1D45-9166-ACD97E323A27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E62D45-2401-F74D-96A1-AECDB0E3E28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F529AE-0322-D64C-9FA5-48932A0E74F9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1893483-7394-E443-9B72-5AEFF2AA810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89F9099-AF53-9B45-BE5A-7A3BCCB8C68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CDAC8AA-E9EC-FF40-B4E9-9DF2BAF437EC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F23FCE2-2702-4147-9F37-4B98EAD6BE78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E8DA241-E9C3-7B49-9039-8E886A4F4F9A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C45F952-60DC-2F45-AFE0-E8D5B45F809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392C6F4-5FA3-314F-8853-38497B049A4F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87968DE-B65A-D049-894D-D384AFAE0D50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AC0152-47C0-434A-BF14-1A62BF52CCEB}"/>
              </a:ext>
            </a:extLst>
          </p:cNvPr>
          <p:cNvCxnSpPr>
            <a:cxnSpLocks/>
          </p:cNvCxnSpPr>
          <p:nvPr/>
        </p:nvCxnSpPr>
        <p:spPr>
          <a:xfrm flipH="1">
            <a:off x="3864909" y="1410787"/>
            <a:ext cx="1669" cy="215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1B2DBB-B9ED-6A45-8D93-FB946B9EA60A}"/>
              </a:ext>
            </a:extLst>
          </p:cNvPr>
          <p:cNvSpPr/>
          <p:nvPr/>
        </p:nvSpPr>
        <p:spPr>
          <a:xfrm>
            <a:off x="4091039" y="1161650"/>
            <a:ext cx="1321983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8FA082-98CB-304E-A11B-6C17F31193CD}"/>
              </a:ext>
            </a:extLst>
          </p:cNvPr>
          <p:cNvSpPr/>
          <p:nvPr/>
        </p:nvSpPr>
        <p:spPr>
          <a:xfrm>
            <a:off x="5400477" y="1161650"/>
            <a:ext cx="1691430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C56583-E7C5-1541-85B5-5AE8239CA3A4}"/>
              </a:ext>
            </a:extLst>
          </p:cNvPr>
          <p:cNvSpPr/>
          <p:nvPr/>
        </p:nvSpPr>
        <p:spPr>
          <a:xfrm>
            <a:off x="2538557" y="3582354"/>
            <a:ext cx="1326352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A485A60-6385-784A-B778-70AC1DEC89C3}"/>
              </a:ext>
            </a:extLst>
          </p:cNvPr>
          <p:cNvSpPr/>
          <p:nvPr/>
        </p:nvSpPr>
        <p:spPr>
          <a:xfrm>
            <a:off x="3852446" y="3582354"/>
            <a:ext cx="1797009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87BF9E-B2B8-1A42-9867-EE35BD65E430}"/>
              </a:ext>
            </a:extLst>
          </p:cNvPr>
          <p:cNvSpPr/>
          <p:nvPr/>
        </p:nvSpPr>
        <p:spPr>
          <a:xfrm>
            <a:off x="5642605" y="3582354"/>
            <a:ext cx="1429883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0DE569-7212-8D4D-9E19-279C1BF2B11E}"/>
              </a:ext>
            </a:extLst>
          </p:cNvPr>
          <p:cNvSpPr/>
          <p:nvPr/>
        </p:nvSpPr>
        <p:spPr>
          <a:xfrm>
            <a:off x="375912" y="3829841"/>
            <a:ext cx="1059856" cy="1782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Active State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FEFA5D-5672-A148-B972-AA2D8A872824}"/>
              </a:ext>
            </a:extLst>
          </p:cNvPr>
          <p:cNvCxnSpPr>
            <a:cxnSpLocks/>
          </p:cNvCxnSpPr>
          <p:nvPr/>
        </p:nvCxnSpPr>
        <p:spPr>
          <a:xfrm flipV="1">
            <a:off x="4091040" y="1391987"/>
            <a:ext cx="0" cy="218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E97A8ED-32B7-E048-8EE2-8CB9A1075321}"/>
              </a:ext>
            </a:extLst>
          </p:cNvPr>
          <p:cNvCxnSpPr>
            <a:cxnSpLocks/>
          </p:cNvCxnSpPr>
          <p:nvPr/>
        </p:nvCxnSpPr>
        <p:spPr>
          <a:xfrm flipH="1" flipV="1">
            <a:off x="5406493" y="1402766"/>
            <a:ext cx="6530" cy="2180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85B1A98-6C6E-BC4F-9A10-03D685DBFA1E}"/>
              </a:ext>
            </a:extLst>
          </p:cNvPr>
          <p:cNvCxnSpPr>
            <a:cxnSpLocks/>
          </p:cNvCxnSpPr>
          <p:nvPr/>
        </p:nvCxnSpPr>
        <p:spPr>
          <a:xfrm>
            <a:off x="5639510" y="1410787"/>
            <a:ext cx="11614" cy="217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2908EC-2C2F-1F48-AEBF-1DA6186EB4F0}"/>
              </a:ext>
            </a:extLst>
          </p:cNvPr>
          <p:cNvGrpSpPr/>
          <p:nvPr/>
        </p:nvGrpSpPr>
        <p:grpSpPr>
          <a:xfrm rot="16200000">
            <a:off x="3870336" y="2413725"/>
            <a:ext cx="443779" cy="132894"/>
            <a:chOff x="2688815" y="4045416"/>
            <a:chExt cx="1870745" cy="258663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8DAC3A2-8C84-0344-AC7A-0BCC6DCCACD2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BD230F7-07E0-C746-AE0E-76950F4EA663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D9EC84-7E32-464D-84DE-9303A1A452D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EA2896-51D0-AA44-8899-55FF3541BEE3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BA18F6-68D2-084C-92E8-76B0069709B7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898F2C-C5A3-7445-B448-39587CCBC631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629A32-FA49-954E-91B7-A2DD02C2897D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B2137AB-769C-4C42-9E35-433F168BF61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E794562-38D1-9645-9597-4AFAA51BA99A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3A4FF4-E7BC-454C-A259-8A6490F8F55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D85BB5F-D1A9-F748-954D-B94D8CFB646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FE738CC-AE81-6A4B-A4A4-DCC29B861004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70A829C-6902-134F-B856-107F07978793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19ED226-D5E1-5145-B589-1B6DE837B51B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10458F1-DB0E-7341-83C1-B24B575EA4E2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C791679-69D7-E04B-806A-5224E55C09EA}"/>
              </a:ext>
            </a:extLst>
          </p:cNvPr>
          <p:cNvGrpSpPr/>
          <p:nvPr/>
        </p:nvGrpSpPr>
        <p:grpSpPr>
          <a:xfrm rot="16200000">
            <a:off x="5192930" y="2380618"/>
            <a:ext cx="443779" cy="132894"/>
            <a:chOff x="2688815" y="4045416"/>
            <a:chExt cx="1870745" cy="25866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D6C81F7-B296-C44F-AAD9-D772D0E67D31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B9CA432-30D0-CF4E-B7B1-16EFEDBFB85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D8839BE-C9FB-DD41-9D92-2810DF16500F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6BEAD1B-37AF-EA44-BA99-A19A92AD545D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0808FC-8556-EA41-A540-E48D2DA97B20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5B77BB5-C781-1A4F-A58B-69A99606CD68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25A0FC9-211E-F149-AD22-5F6424787338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F90B5A3-5383-3D43-AA31-9BECCC17786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1F99E0F-67DC-3544-BC1F-D58D8FB9099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940BFF-FDC6-5245-A79A-AEB1E035295E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D4CF1D2-2527-894D-B43E-C2E891EF9956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86F9CE-F06C-9B47-829C-AFC96FE1E99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8D0A314-B2BE-6948-8488-4E8FBE34633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1B09255-F3C1-444B-B249-A49054233A9A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130B027-D12E-E640-BA4E-5097B18CE226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D0D4D9-A5CE-A14C-BF5D-11D429422D78}"/>
              </a:ext>
            </a:extLst>
          </p:cNvPr>
          <p:cNvGrpSpPr/>
          <p:nvPr/>
        </p:nvGrpSpPr>
        <p:grpSpPr>
          <a:xfrm rot="16200000">
            <a:off x="5384783" y="2383788"/>
            <a:ext cx="443779" cy="132894"/>
            <a:chOff x="2688815" y="4045416"/>
            <a:chExt cx="1870745" cy="258663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B2C153D-3B9D-0E4E-AFBF-CC3845C916C0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6BC696D-2BE8-8B46-A277-5D66156BFB3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DC3A80-628A-CA46-8E8D-456ADFAB00D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0539C81-7EF4-FA42-867D-EC9755EFD97F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01E9D8D-CD54-FD49-84DF-35D3F68430B6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B9BE24F-EC77-5743-BA28-AE3B82C3719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A7A921-8543-0B46-B65E-1267115AA86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60743A-A50F-FC4A-85AE-65A76DA24BC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F7BAC70-2270-FA4D-9134-8B8019D11AE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790BEFE-B6F1-EA43-9612-FFA02B439CE5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73D9DD3-D379-4F41-A60D-93B68B6EE259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5D1BC0B-2963-D340-B29A-55B330332AF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C79373D-68D3-5441-B57E-5B7AF3F4584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9CA533-0020-BC4C-96BF-0E211356679C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F081EE-BBD9-C048-9838-AF86AF85F06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9BF76784-00A5-D34C-8FBB-DEA43AACC6E5}"/>
              </a:ext>
            </a:extLst>
          </p:cNvPr>
          <p:cNvSpPr txBox="1"/>
          <p:nvPr/>
        </p:nvSpPr>
        <p:spPr>
          <a:xfrm>
            <a:off x="6993667" y="4381760"/>
            <a:ext cx="2997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pic>
        <p:nvPicPr>
          <p:cNvPr id="223" name="Picture 8" descr="mage result for aws s3">
            <a:extLst>
              <a:ext uri="{FF2B5EF4-FFF2-40B4-BE49-F238E27FC236}">
                <a16:creationId xmlns:a16="http://schemas.microsoft.com/office/drawing/2014/main" id="{D9ECB271-E37A-A747-91A2-BF4370F5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05" y="3181868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62A777D-0004-7046-A457-21542E41DFC7}"/>
              </a:ext>
            </a:extLst>
          </p:cNvPr>
          <p:cNvSpPr txBox="1"/>
          <p:nvPr/>
        </p:nvSpPr>
        <p:spPr>
          <a:xfrm>
            <a:off x="7998544" y="1732299"/>
            <a:ext cx="5899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4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path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6A48362-B40B-E848-ACF8-C0625318E29F}"/>
              </a:ext>
            </a:extLst>
          </p:cNvPr>
          <p:cNvSpPr txBox="1"/>
          <p:nvPr/>
        </p:nvSpPr>
        <p:spPr>
          <a:xfrm>
            <a:off x="7998544" y="4216462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00" baseline="30000" dirty="0">
                <a:latin typeface="Arial" charset="0"/>
                <a:ea typeface="Arial" charset="0"/>
                <a:cs typeface="Arial" charset="0"/>
              </a:rPr>
              <a:t>nd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path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65BD669D-49FA-1F46-A81A-C7BB7AFCB667}"/>
              </a:ext>
            </a:extLst>
          </p:cNvPr>
          <p:cNvSpPr/>
          <p:nvPr/>
        </p:nvSpPr>
        <p:spPr>
          <a:xfrm>
            <a:off x="2507469" y="1335220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8DEBA05-1B5A-C240-BD67-732B9370303A}"/>
              </a:ext>
            </a:extLst>
          </p:cNvPr>
          <p:cNvSpPr/>
          <p:nvPr/>
        </p:nvSpPr>
        <p:spPr>
          <a:xfrm>
            <a:off x="3503310" y="1297079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24308E-C010-764F-8F94-DE2768FCE2FA}"/>
              </a:ext>
            </a:extLst>
          </p:cNvPr>
          <p:cNvSpPr/>
          <p:nvPr/>
        </p:nvSpPr>
        <p:spPr>
          <a:xfrm>
            <a:off x="3852446" y="3582354"/>
            <a:ext cx="235515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2CE3E69-EFA3-6144-B67E-7E580E1F8201}"/>
              </a:ext>
            </a:extLst>
          </p:cNvPr>
          <p:cNvSpPr/>
          <p:nvPr/>
        </p:nvSpPr>
        <p:spPr>
          <a:xfrm>
            <a:off x="5401969" y="1161650"/>
            <a:ext cx="235515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CB6B88F-9C58-2748-B389-3384B563001F}"/>
              </a:ext>
            </a:extLst>
          </p:cNvPr>
          <p:cNvSpPr/>
          <p:nvPr/>
        </p:nvSpPr>
        <p:spPr>
          <a:xfrm>
            <a:off x="371700" y="4290185"/>
            <a:ext cx="1064068" cy="1782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Passive State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7902FCD-23F4-C840-A6F8-EF5DEBA4BE1A}"/>
              </a:ext>
            </a:extLst>
          </p:cNvPr>
          <p:cNvSpPr/>
          <p:nvPr/>
        </p:nvSpPr>
        <p:spPr>
          <a:xfrm>
            <a:off x="371700" y="4058590"/>
            <a:ext cx="1064068" cy="178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Catch-Up State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F13E212-AEC4-5049-BEAE-17CE43EDFE86}"/>
              </a:ext>
            </a:extLst>
          </p:cNvPr>
          <p:cNvSpPr/>
          <p:nvPr/>
        </p:nvSpPr>
        <p:spPr>
          <a:xfrm>
            <a:off x="2233563" y="79154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1B76AAA-3587-504F-BC8A-23A1F5742B54}"/>
              </a:ext>
            </a:extLst>
          </p:cNvPr>
          <p:cNvSpPr/>
          <p:nvPr/>
        </p:nvSpPr>
        <p:spPr>
          <a:xfrm>
            <a:off x="2362306" y="319771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60B6A8E-B8D6-564B-9287-B8582B57D1ED}"/>
              </a:ext>
            </a:extLst>
          </p:cNvPr>
          <p:cNvSpPr/>
          <p:nvPr/>
        </p:nvSpPr>
        <p:spPr>
          <a:xfrm>
            <a:off x="3519565" y="288866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B8D62BD-74D2-9F4F-B1F6-5857EA167588}"/>
              </a:ext>
            </a:extLst>
          </p:cNvPr>
          <p:cNvSpPr/>
          <p:nvPr/>
        </p:nvSpPr>
        <p:spPr>
          <a:xfrm>
            <a:off x="3528034" y="1906227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E6CEB68-F450-D24E-931B-6AEEEA93A48F}"/>
              </a:ext>
            </a:extLst>
          </p:cNvPr>
          <p:cNvSpPr/>
          <p:nvPr/>
        </p:nvSpPr>
        <p:spPr>
          <a:xfrm>
            <a:off x="8588449" y="361780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4E63924-A080-854D-9AF4-B5152F185C79}"/>
              </a:ext>
            </a:extLst>
          </p:cNvPr>
          <p:cNvSpPr/>
          <p:nvPr/>
        </p:nvSpPr>
        <p:spPr>
          <a:xfrm>
            <a:off x="4110230" y="2893624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50FA35-0CA0-9B46-A1F9-328403E60650}"/>
              </a:ext>
            </a:extLst>
          </p:cNvPr>
          <p:cNvSpPr/>
          <p:nvPr/>
        </p:nvSpPr>
        <p:spPr>
          <a:xfrm>
            <a:off x="3736690" y="375853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608E56D-A76C-854C-A60E-F0E92CA88CD8}"/>
              </a:ext>
            </a:extLst>
          </p:cNvPr>
          <p:cNvSpPr/>
          <p:nvPr/>
        </p:nvSpPr>
        <p:spPr>
          <a:xfrm>
            <a:off x="4166547" y="3766902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EB147D-6BDF-DF40-BD81-40A91DC0430E}"/>
              </a:ext>
            </a:extLst>
          </p:cNvPr>
          <p:cNvSpPr/>
          <p:nvPr/>
        </p:nvSpPr>
        <p:spPr>
          <a:xfrm>
            <a:off x="4136012" y="170501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D3BD6AE-53C7-7E40-94D4-21583A253592}"/>
              </a:ext>
            </a:extLst>
          </p:cNvPr>
          <p:cNvSpPr/>
          <p:nvPr/>
        </p:nvSpPr>
        <p:spPr>
          <a:xfrm>
            <a:off x="8396904" y="1473382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196CE82-7D1D-F249-9BE8-633451DCDE6F}"/>
              </a:ext>
            </a:extLst>
          </p:cNvPr>
          <p:cNvSpPr/>
          <p:nvPr/>
        </p:nvSpPr>
        <p:spPr>
          <a:xfrm>
            <a:off x="4166547" y="127189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465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8A306B7-8062-1247-B457-82867B48CF73}"/>
              </a:ext>
            </a:extLst>
          </p:cNvPr>
          <p:cNvSpPr/>
          <p:nvPr/>
        </p:nvSpPr>
        <p:spPr>
          <a:xfrm>
            <a:off x="3760811" y="2276800"/>
            <a:ext cx="1879449" cy="941285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_compacted_log_backup_coordination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330FE-53EA-F340-88CB-75B46A4A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coordination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7780A-1C84-F846-9C85-CA287B75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6E1715-8527-4148-88BC-0B025598648B}"/>
              </a:ext>
            </a:extLst>
          </p:cNvPr>
          <p:cNvSpPr/>
          <p:nvPr/>
        </p:nvSpPr>
        <p:spPr>
          <a:xfrm>
            <a:off x="968055" y="2486535"/>
            <a:ext cx="1589423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Log-Compacted Topic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0BD987-5568-3347-A370-A7C5048689CE}"/>
              </a:ext>
            </a:extLst>
          </p:cNvPr>
          <p:cNvGrpSpPr/>
          <p:nvPr/>
        </p:nvGrpSpPr>
        <p:grpSpPr>
          <a:xfrm>
            <a:off x="1103418" y="2928541"/>
            <a:ext cx="1224000" cy="258663"/>
            <a:chOff x="2688815" y="4045416"/>
            <a:chExt cx="1870745" cy="258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0BCE1A-4E5F-DA40-9194-3D53B0707282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E4B927-8716-6245-ABBA-0049618ACA6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0643FB-772F-9446-81E0-22C1090DA16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BA4E0-2F56-1B46-86C3-580A82C349B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1A795E-D784-5C40-B731-ED7021F63369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36CECA-B30A-DD43-A12B-FB01E77CFBA2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7486F3-9985-CF4C-82FA-7BA792D274F4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04107-12B4-DA48-B78D-65C3231B0D55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DF262-C5D7-7B41-9286-15861DE7B64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B0CD7F-66A7-B64F-87F4-1BAF932170A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80C6DA-D9FD-B340-A836-097CE14E14DD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144FAF-6A69-B54B-B457-A0EB8007221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2DD6C6-1466-EC40-81BE-1C1C088F4B2E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58990C-F2B5-754D-9072-002F4F4ADC3D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49BE35-5768-7344-B8CA-FEBEA075510E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45D47B-C9D5-FC42-90EA-17019A0F1CFD}"/>
              </a:ext>
            </a:extLst>
          </p:cNvPr>
          <p:cNvGrpSpPr/>
          <p:nvPr/>
        </p:nvGrpSpPr>
        <p:grpSpPr>
          <a:xfrm>
            <a:off x="1103418" y="3247760"/>
            <a:ext cx="1224000" cy="258663"/>
            <a:chOff x="2688815" y="4045416"/>
            <a:chExt cx="1870745" cy="2586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0DAC77-BBDE-1B4D-8163-C0B183983E5C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DB2E31-FCCD-B24E-92A9-A743E3BCDD3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F52B4B-57F5-B64B-BDD0-43903CC0C52C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FD6E9A-AB6E-B541-9A25-0E1DBFBADA5B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94787F-DE28-6C4B-9D01-DB5063341F2B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166C7A-DFF3-D248-8DE2-E5F4DB4FAB6D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E14056-FA78-7B49-876F-6DB8B8735824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4D2CD8-0F6A-D443-A3E0-E9DFC352CECC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1DB793-9057-214A-AE4F-876151976643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B8800-CAB9-2B44-877C-AA34E701A733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BEE02-8951-9A41-B43D-DA79EA74AA6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FF1408-A681-EB41-B855-D7EB9B220154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AA5265-5A1E-474B-A04C-79D4EFC21B3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37DAE2-5971-9C46-B35A-4FCB74C69E33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EDA59D-2296-9C4E-81D0-671366EF9DE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19D92C6-7267-A940-9C25-A7A967CAB9C3}"/>
              </a:ext>
            </a:extLst>
          </p:cNvPr>
          <p:cNvSpPr/>
          <p:nvPr/>
        </p:nvSpPr>
        <p:spPr>
          <a:xfrm>
            <a:off x="966879" y="1146938"/>
            <a:ext cx="1589423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__consumer_offsets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D0DCBE-E25C-5443-B889-CF2FE76A12E9}"/>
              </a:ext>
            </a:extLst>
          </p:cNvPr>
          <p:cNvGrpSpPr/>
          <p:nvPr/>
        </p:nvGrpSpPr>
        <p:grpSpPr>
          <a:xfrm>
            <a:off x="1102242" y="1588944"/>
            <a:ext cx="1224000" cy="258663"/>
            <a:chOff x="2688815" y="4045416"/>
            <a:chExt cx="1870745" cy="2586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AC366B-5A3A-CB40-9512-924FEC3F957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0EF4FF-5CA0-B742-B8C0-2FD6A487CCC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52343D-AAB4-974B-A26A-39D41DAE19FA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B03DDA-0654-8942-B464-EB1D7073CD62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D5F4D6-4276-DB44-A325-D62F382560AD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0DB4CE-7FC3-6C49-899D-36993393249F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F99965-E66C-104D-BE0F-104392DE84A0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701069-BC7A-ED41-AF66-9712110A9FDD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4AA5FC-64E3-B442-9ACA-481E78849A30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4E3EDB3-6ECB-E445-A75C-1AA1C05A5EC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EE9EB-7AFD-6645-9296-829FAF84F92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5F2E-EBB7-E14D-A08F-49E47F27DAF9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EA5D3B-57E3-4C4F-8168-E168B38B99D9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C00814-7ADD-ED4F-8E9F-E91919B69B83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B59740-B3F9-2740-BF6E-BCE4BD7A82F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491850-83DF-5442-8897-1D53299D9C58}"/>
              </a:ext>
            </a:extLst>
          </p:cNvPr>
          <p:cNvGrpSpPr/>
          <p:nvPr/>
        </p:nvGrpSpPr>
        <p:grpSpPr>
          <a:xfrm>
            <a:off x="1102242" y="1908163"/>
            <a:ext cx="1224000" cy="258663"/>
            <a:chOff x="2688815" y="4045416"/>
            <a:chExt cx="1870745" cy="2586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9B5637-D9A6-6E4C-961B-278B10B8A70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46FB99-7526-4540-90D8-83F725644F3D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0AEA36-6789-3240-81E3-3726CFB3022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ACBD6A-6C2C-974E-9C9F-60A55E7A9B1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43F8FF-6087-4C4E-A3B2-F16B2229B23C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ECA07F-EE15-9943-AE71-DCB2BEB43E2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30B63B-80AE-7946-B285-9266804FA1B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598B59-3F23-7642-8B65-458D9BC66D70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3C5220-45C6-0E49-AF78-52039DEB1CE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CAC1E8-36DC-5142-9467-95CA2E9E8D1E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6777CB-242E-034F-8EEA-E3E39C3C2071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BAEE909-D05D-F84A-999D-9084928A1CFF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C09508-ED8A-E34E-A246-C0C0089AB72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28E140D-524F-A44F-A06E-8097CA9B63C7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988A9B-8F78-B743-8A17-C565626D8BB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6EBAD26-92E5-C846-B4C2-944D414DD947}"/>
              </a:ext>
            </a:extLst>
          </p:cNvPr>
          <p:cNvSpPr/>
          <p:nvPr/>
        </p:nvSpPr>
        <p:spPr>
          <a:xfrm>
            <a:off x="3591408" y="1146938"/>
            <a:ext cx="3530562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 (Catch-Up)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4FF29D-F3CB-A54E-91A8-9C9BA28587F2}"/>
              </a:ext>
            </a:extLst>
          </p:cNvPr>
          <p:cNvGrpSpPr/>
          <p:nvPr/>
        </p:nvGrpSpPr>
        <p:grpSpPr>
          <a:xfrm>
            <a:off x="4088535" y="2800157"/>
            <a:ext cx="1224000" cy="258663"/>
            <a:chOff x="2688815" y="4045416"/>
            <a:chExt cx="1870745" cy="25866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55358E-270A-FF43-97A5-73F8186BC62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7EB22C-2196-AF42-9716-E2DEE3A3ED64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C5EA0E-179B-F34F-872A-3AE0AC4FE3D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71F12-A2D9-6A46-9EB9-B2254A5788B0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ACAAE0-CC35-AE4B-94AA-BC9F07EFAF1D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1EF579-A375-B64A-A421-E77F5727B17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1BAE94-EB6D-4942-A2F7-0E139BF5635E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ABE605-22FE-2D47-A77C-1B31AEA54D6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657A2-395A-B94B-A68F-442FA7EAAE4B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E1406D-447B-6949-BE1D-3E5CA07C81E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84B5AC-9EB3-F148-B75B-D149C74C571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31C0EF-4D42-3843-9961-F05650FD67A5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766743-0D3B-F549-A386-8C9BF42F2FC2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9AC530-BAC4-BE4B-85D2-E33A31968BC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10C522-B065-7348-BFBE-86AC2D8D087A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CF53194-7E9A-884B-9912-6EB95204BB49}"/>
              </a:ext>
            </a:extLst>
          </p:cNvPr>
          <p:cNvCxnSpPr>
            <a:cxnSpLocks/>
            <a:stCxn id="5" idx="3"/>
            <a:endCxn id="72" idx="1"/>
          </p:cNvCxnSpPr>
          <p:nvPr/>
        </p:nvCxnSpPr>
        <p:spPr>
          <a:xfrm flipV="1">
            <a:off x="2557478" y="1444097"/>
            <a:ext cx="1033930" cy="15980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0">
            <a:extLst>
              <a:ext uri="{FF2B5EF4-FFF2-40B4-BE49-F238E27FC236}">
                <a16:creationId xmlns:a16="http://schemas.microsoft.com/office/drawing/2014/main" id="{D6C2AE22-872B-AC4A-BA2F-BE11DD632CB3}"/>
              </a:ext>
            </a:extLst>
          </p:cNvPr>
          <p:cNvCxnSpPr>
            <a:cxnSpLocks/>
            <a:stCxn id="39" idx="3"/>
            <a:endCxn id="72" idx="0"/>
          </p:cNvCxnSpPr>
          <p:nvPr/>
        </p:nvCxnSpPr>
        <p:spPr>
          <a:xfrm flipV="1">
            <a:off x="2556302" y="1146938"/>
            <a:ext cx="2800387" cy="555569"/>
          </a:xfrm>
          <a:prstGeom prst="curvedConnector4">
            <a:avLst>
              <a:gd name="adj1" fmla="val 18481"/>
              <a:gd name="adj2" fmla="val 141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0">
            <a:extLst>
              <a:ext uri="{FF2B5EF4-FFF2-40B4-BE49-F238E27FC236}">
                <a16:creationId xmlns:a16="http://schemas.microsoft.com/office/drawing/2014/main" id="{D35BA6DF-D8F6-CF43-B48C-E8040A3891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47336" y="1992128"/>
            <a:ext cx="1197866" cy="432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0">
            <a:extLst>
              <a:ext uri="{FF2B5EF4-FFF2-40B4-BE49-F238E27FC236}">
                <a16:creationId xmlns:a16="http://schemas.microsoft.com/office/drawing/2014/main" id="{E97D06A5-234F-7240-8D57-54174D11F732}"/>
              </a:ext>
            </a:extLst>
          </p:cNvPr>
          <p:cNvCxnSpPr>
            <a:cxnSpLocks/>
            <a:endCxn id="74" idx="0"/>
          </p:cNvCxnSpPr>
          <p:nvPr/>
        </p:nvCxnSpPr>
        <p:spPr>
          <a:xfrm rot="5400000">
            <a:off x="4359749" y="1950071"/>
            <a:ext cx="1198865" cy="5172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9D7B9F-550B-E343-AB13-D4F23D7F36FE}"/>
              </a:ext>
            </a:extLst>
          </p:cNvPr>
          <p:cNvSpPr/>
          <p:nvPr/>
        </p:nvSpPr>
        <p:spPr>
          <a:xfrm>
            <a:off x="3591407" y="3664806"/>
            <a:ext cx="3530563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</a:t>
            </a:r>
          </a:p>
        </p:txBody>
      </p:sp>
      <p:cxnSp>
        <p:nvCxnSpPr>
          <p:cNvPr id="112" name="Straight Arrow Connector 90">
            <a:extLst>
              <a:ext uri="{FF2B5EF4-FFF2-40B4-BE49-F238E27FC236}">
                <a16:creationId xmlns:a16="http://schemas.microsoft.com/office/drawing/2014/main" id="{9E9EBA12-B45A-474F-BFB2-76EA8D24BB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11071" y="3083079"/>
            <a:ext cx="848764" cy="7815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90">
            <a:extLst>
              <a:ext uri="{FF2B5EF4-FFF2-40B4-BE49-F238E27FC236}">
                <a16:creationId xmlns:a16="http://schemas.microsoft.com/office/drawing/2014/main" id="{3315C6C6-3A79-3E45-B630-5086D91FD40F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4534800" y="3218562"/>
            <a:ext cx="848763" cy="5172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90">
            <a:extLst>
              <a:ext uri="{FF2B5EF4-FFF2-40B4-BE49-F238E27FC236}">
                <a16:creationId xmlns:a16="http://schemas.microsoft.com/office/drawing/2014/main" id="{1D443D21-17EC-B340-B70E-FBA23FEAD161}"/>
              </a:ext>
            </a:extLst>
          </p:cNvPr>
          <p:cNvCxnSpPr>
            <a:cxnSpLocks/>
            <a:stCxn id="5" idx="3"/>
            <a:endCxn id="107" idx="1"/>
          </p:cNvCxnSpPr>
          <p:nvPr/>
        </p:nvCxnSpPr>
        <p:spPr>
          <a:xfrm>
            <a:off x="2557478" y="3042104"/>
            <a:ext cx="1033929" cy="9198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0">
            <a:extLst>
              <a:ext uri="{FF2B5EF4-FFF2-40B4-BE49-F238E27FC236}">
                <a16:creationId xmlns:a16="http://schemas.microsoft.com/office/drawing/2014/main" id="{FC1A96C9-2CCA-4443-A8DC-AB8B2F7AC2C7}"/>
              </a:ext>
            </a:extLst>
          </p:cNvPr>
          <p:cNvCxnSpPr>
            <a:cxnSpLocks/>
            <a:stCxn id="107" idx="2"/>
            <a:endCxn id="39" idx="1"/>
          </p:cNvCxnSpPr>
          <p:nvPr/>
        </p:nvCxnSpPr>
        <p:spPr>
          <a:xfrm rot="5400000" flipH="1">
            <a:off x="1883475" y="785911"/>
            <a:ext cx="2556617" cy="4389810"/>
          </a:xfrm>
          <a:prstGeom prst="curvedConnector4">
            <a:avLst>
              <a:gd name="adj1" fmla="val -8942"/>
              <a:gd name="adj2" fmla="val 112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F3084CB-B5D9-AD48-970A-FE10AB1A0591}"/>
              </a:ext>
            </a:extLst>
          </p:cNvPr>
          <p:cNvSpPr/>
          <p:nvPr/>
        </p:nvSpPr>
        <p:spPr>
          <a:xfrm>
            <a:off x="5217828" y="1370926"/>
            <a:ext cx="1770998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B23024C-5FB6-814D-90A9-43DD81D92E3C}"/>
              </a:ext>
            </a:extLst>
          </p:cNvPr>
          <p:cNvSpPr/>
          <p:nvPr/>
        </p:nvSpPr>
        <p:spPr>
          <a:xfrm>
            <a:off x="3695007" y="1370926"/>
            <a:ext cx="1522820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80E5E6E-E7AF-C14C-BA18-2291AEF8C39B}"/>
              </a:ext>
            </a:extLst>
          </p:cNvPr>
          <p:cNvSpPr/>
          <p:nvPr/>
        </p:nvSpPr>
        <p:spPr>
          <a:xfrm>
            <a:off x="3695006" y="3901588"/>
            <a:ext cx="1522821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FF6F9D3-06DC-1D4A-9ECB-25DDA0B098C2}"/>
              </a:ext>
            </a:extLst>
          </p:cNvPr>
          <p:cNvSpPr/>
          <p:nvPr/>
        </p:nvSpPr>
        <p:spPr>
          <a:xfrm>
            <a:off x="5217827" y="3901588"/>
            <a:ext cx="1770999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8ED5D5-0362-B64E-8C89-6397FD2D39C1}"/>
              </a:ext>
            </a:extLst>
          </p:cNvPr>
          <p:cNvSpPr txBox="1"/>
          <p:nvPr/>
        </p:nvSpPr>
        <p:spPr>
          <a:xfrm>
            <a:off x="3597634" y="3392480"/>
            <a:ext cx="65723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366B32A-3B60-EB4A-86B3-D0FFCB110B95}"/>
              </a:ext>
            </a:extLst>
          </p:cNvPr>
          <p:cNvSpPr txBox="1"/>
          <p:nvPr/>
        </p:nvSpPr>
        <p:spPr>
          <a:xfrm>
            <a:off x="3816042" y="1873093"/>
            <a:ext cx="65723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E460788-ECE8-CA47-9929-E8388F182A7F}"/>
              </a:ext>
            </a:extLst>
          </p:cNvPr>
          <p:cNvSpPr txBox="1"/>
          <p:nvPr/>
        </p:nvSpPr>
        <p:spPr>
          <a:xfrm>
            <a:off x="5239411" y="1900959"/>
            <a:ext cx="7469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F957C4E-7496-8D4F-9EAF-B02AD8278CF6}"/>
              </a:ext>
            </a:extLst>
          </p:cNvPr>
          <p:cNvSpPr txBox="1"/>
          <p:nvPr/>
        </p:nvSpPr>
        <p:spPr>
          <a:xfrm>
            <a:off x="5176146" y="3391461"/>
            <a:ext cx="7469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</p:spTree>
    <p:extLst>
      <p:ext uri="{BB962C8B-B14F-4D97-AF65-F5344CB8AC3E}">
        <p14:creationId xmlns:p14="http://schemas.microsoft.com/office/powerpoint/2010/main" val="340544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8A306B7-8062-1247-B457-82867B48CF73}"/>
              </a:ext>
            </a:extLst>
          </p:cNvPr>
          <p:cNvSpPr/>
          <p:nvPr/>
        </p:nvSpPr>
        <p:spPr>
          <a:xfrm>
            <a:off x="3760811" y="2276800"/>
            <a:ext cx="1879449" cy="941285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_compacted_log_backup_coordination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330FE-53EA-F340-88CB-75B46A4A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special Kafka Connector as the State Coordinator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7780A-1C84-F846-9C85-CA287B75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6EBAD26-92E5-C846-B4C2-944D414DD947}"/>
              </a:ext>
            </a:extLst>
          </p:cNvPr>
          <p:cNvSpPr/>
          <p:nvPr/>
        </p:nvSpPr>
        <p:spPr>
          <a:xfrm>
            <a:off x="3591408" y="1146938"/>
            <a:ext cx="3530562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 (Catch-Up)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4FF29D-F3CB-A54E-91A8-9C9BA28587F2}"/>
              </a:ext>
            </a:extLst>
          </p:cNvPr>
          <p:cNvGrpSpPr/>
          <p:nvPr/>
        </p:nvGrpSpPr>
        <p:grpSpPr>
          <a:xfrm>
            <a:off x="4088535" y="2800157"/>
            <a:ext cx="1224000" cy="258663"/>
            <a:chOff x="2688815" y="4045416"/>
            <a:chExt cx="1870745" cy="25866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55358E-270A-FF43-97A5-73F8186BC62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7EB22C-2196-AF42-9716-E2DEE3A3ED64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C5EA0E-179B-F34F-872A-3AE0AC4FE3D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71F12-A2D9-6A46-9EB9-B2254A5788B0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ACAAE0-CC35-AE4B-94AA-BC9F07EFAF1D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1EF579-A375-B64A-A421-E77F5727B17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1BAE94-EB6D-4942-A2F7-0E139BF5635E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ABE605-22FE-2D47-A77C-1B31AEA54D6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657A2-395A-B94B-A68F-442FA7EAAE4B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E1406D-447B-6949-BE1D-3E5CA07C81E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84B5AC-9EB3-F148-B75B-D149C74C571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31C0EF-4D42-3843-9961-F05650FD67A5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766743-0D3B-F549-A386-8C9BF42F2FC2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9AC530-BAC4-BE4B-85D2-E33A31968BC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10C522-B065-7348-BFBE-86AC2D8D087A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0">
            <a:extLst>
              <a:ext uri="{FF2B5EF4-FFF2-40B4-BE49-F238E27FC236}">
                <a16:creationId xmlns:a16="http://schemas.microsoft.com/office/drawing/2014/main" id="{D35BA6DF-D8F6-CF43-B48C-E8040A3891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47336" y="1992128"/>
            <a:ext cx="1197866" cy="432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0">
            <a:extLst>
              <a:ext uri="{FF2B5EF4-FFF2-40B4-BE49-F238E27FC236}">
                <a16:creationId xmlns:a16="http://schemas.microsoft.com/office/drawing/2014/main" id="{E97D06A5-234F-7240-8D57-54174D11F732}"/>
              </a:ext>
            </a:extLst>
          </p:cNvPr>
          <p:cNvCxnSpPr>
            <a:cxnSpLocks/>
            <a:endCxn id="74" idx="0"/>
          </p:cNvCxnSpPr>
          <p:nvPr/>
        </p:nvCxnSpPr>
        <p:spPr>
          <a:xfrm rot="5400000">
            <a:off x="4359749" y="1950071"/>
            <a:ext cx="1198865" cy="5172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9D7B9F-550B-E343-AB13-D4F23D7F36FE}"/>
              </a:ext>
            </a:extLst>
          </p:cNvPr>
          <p:cNvSpPr/>
          <p:nvPr/>
        </p:nvSpPr>
        <p:spPr>
          <a:xfrm>
            <a:off x="3591407" y="3664806"/>
            <a:ext cx="3530563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</a:t>
            </a:r>
          </a:p>
        </p:txBody>
      </p:sp>
      <p:cxnSp>
        <p:nvCxnSpPr>
          <p:cNvPr id="112" name="Straight Arrow Connector 90">
            <a:extLst>
              <a:ext uri="{FF2B5EF4-FFF2-40B4-BE49-F238E27FC236}">
                <a16:creationId xmlns:a16="http://schemas.microsoft.com/office/drawing/2014/main" id="{9E9EBA12-B45A-474F-BFB2-76EA8D24BB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11071" y="3083079"/>
            <a:ext cx="848764" cy="7815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90">
            <a:extLst>
              <a:ext uri="{FF2B5EF4-FFF2-40B4-BE49-F238E27FC236}">
                <a16:creationId xmlns:a16="http://schemas.microsoft.com/office/drawing/2014/main" id="{3315C6C6-3A79-3E45-B630-5086D91FD40F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4534800" y="3218562"/>
            <a:ext cx="848763" cy="5172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F3084CB-B5D9-AD48-970A-FE10AB1A0591}"/>
              </a:ext>
            </a:extLst>
          </p:cNvPr>
          <p:cNvSpPr/>
          <p:nvPr/>
        </p:nvSpPr>
        <p:spPr>
          <a:xfrm>
            <a:off x="5217828" y="1370926"/>
            <a:ext cx="1770998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B23024C-5FB6-814D-90A9-43DD81D92E3C}"/>
              </a:ext>
            </a:extLst>
          </p:cNvPr>
          <p:cNvSpPr/>
          <p:nvPr/>
        </p:nvSpPr>
        <p:spPr>
          <a:xfrm>
            <a:off x="3695007" y="1370926"/>
            <a:ext cx="1522820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80E5E6E-E7AF-C14C-BA18-2291AEF8C39B}"/>
              </a:ext>
            </a:extLst>
          </p:cNvPr>
          <p:cNvSpPr/>
          <p:nvPr/>
        </p:nvSpPr>
        <p:spPr>
          <a:xfrm>
            <a:off x="3695006" y="3901588"/>
            <a:ext cx="1522821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FF6F9D3-06DC-1D4A-9ECB-25DDA0B098C2}"/>
              </a:ext>
            </a:extLst>
          </p:cNvPr>
          <p:cNvSpPr/>
          <p:nvPr/>
        </p:nvSpPr>
        <p:spPr>
          <a:xfrm>
            <a:off x="5217827" y="3901588"/>
            <a:ext cx="1770999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81F6E962-F840-1349-8CF1-38D5CEB9F3D1}"/>
              </a:ext>
            </a:extLst>
          </p:cNvPr>
          <p:cNvSpPr/>
          <p:nvPr/>
        </p:nvSpPr>
        <p:spPr>
          <a:xfrm>
            <a:off x="1420529" y="2233859"/>
            <a:ext cx="1454700" cy="967856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State Coordinator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Source Connector</a:t>
            </a:r>
          </a:p>
        </p:txBody>
      </p:sp>
      <p:cxnSp>
        <p:nvCxnSpPr>
          <p:cNvPr id="102" name="Straight Arrow Connector 90">
            <a:extLst>
              <a:ext uri="{FF2B5EF4-FFF2-40B4-BE49-F238E27FC236}">
                <a16:creationId xmlns:a16="http://schemas.microsoft.com/office/drawing/2014/main" id="{E04898A5-F793-9641-844C-FE30D45B1B6C}"/>
              </a:ext>
            </a:extLst>
          </p:cNvPr>
          <p:cNvCxnSpPr>
            <a:cxnSpLocks/>
            <a:stCxn id="101" idx="0"/>
            <a:endCxn id="72" idx="1"/>
          </p:cNvCxnSpPr>
          <p:nvPr/>
        </p:nvCxnSpPr>
        <p:spPr>
          <a:xfrm rot="5400000" flipH="1" flipV="1">
            <a:off x="2474762" y="1117214"/>
            <a:ext cx="789762" cy="14435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6F08E4E-EBDD-5B4A-81B3-B1D45C058805}"/>
              </a:ext>
            </a:extLst>
          </p:cNvPr>
          <p:cNvSpPr txBox="1"/>
          <p:nvPr/>
        </p:nvSpPr>
        <p:spPr>
          <a:xfrm>
            <a:off x="2360744" y="1356058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Pause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FE053D-719A-7E44-A825-319FE4CB0474}"/>
              </a:ext>
            </a:extLst>
          </p:cNvPr>
          <p:cNvSpPr txBox="1"/>
          <p:nvPr/>
        </p:nvSpPr>
        <p:spPr>
          <a:xfrm>
            <a:off x="2569795" y="1733787"/>
            <a:ext cx="6668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Resume</a:t>
            </a:r>
          </a:p>
        </p:txBody>
      </p:sp>
      <p:cxnSp>
        <p:nvCxnSpPr>
          <p:cNvPr id="105" name="Straight Arrow Connector 90">
            <a:extLst>
              <a:ext uri="{FF2B5EF4-FFF2-40B4-BE49-F238E27FC236}">
                <a16:creationId xmlns:a16="http://schemas.microsoft.com/office/drawing/2014/main" id="{BD355E44-CA6E-F54C-9C48-C0FA2339496A}"/>
              </a:ext>
            </a:extLst>
          </p:cNvPr>
          <p:cNvCxnSpPr>
            <a:cxnSpLocks/>
            <a:stCxn id="101" idx="2"/>
            <a:endCxn id="107" idx="1"/>
          </p:cNvCxnSpPr>
          <p:nvPr/>
        </p:nvCxnSpPr>
        <p:spPr>
          <a:xfrm rot="16200000" flipH="1">
            <a:off x="2489518" y="2860076"/>
            <a:ext cx="760250" cy="14435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D9E961D-0A02-B749-9969-E4881C5DBED3}"/>
              </a:ext>
            </a:extLst>
          </p:cNvPr>
          <p:cNvSpPr txBox="1"/>
          <p:nvPr/>
        </p:nvSpPr>
        <p:spPr>
          <a:xfrm>
            <a:off x="2675634" y="3509732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Pause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41D1F7-14D8-A242-AA7E-692C8EF594B3}"/>
              </a:ext>
            </a:extLst>
          </p:cNvPr>
          <p:cNvSpPr txBox="1"/>
          <p:nvPr/>
        </p:nvSpPr>
        <p:spPr>
          <a:xfrm>
            <a:off x="2420572" y="3834560"/>
            <a:ext cx="6668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Resume</a:t>
            </a:r>
          </a:p>
        </p:txBody>
      </p:sp>
      <p:cxnSp>
        <p:nvCxnSpPr>
          <p:cNvPr id="110" name="Straight Arrow Connector 90">
            <a:extLst>
              <a:ext uri="{FF2B5EF4-FFF2-40B4-BE49-F238E27FC236}">
                <a16:creationId xmlns:a16="http://schemas.microsoft.com/office/drawing/2014/main" id="{876D7566-02B6-DA4F-A7AC-54223E9BA230}"/>
              </a:ext>
            </a:extLst>
          </p:cNvPr>
          <p:cNvCxnSpPr>
            <a:cxnSpLocks/>
            <a:stCxn id="74" idx="1"/>
            <a:endCxn id="101" idx="3"/>
          </p:cNvCxnSpPr>
          <p:nvPr/>
        </p:nvCxnSpPr>
        <p:spPr>
          <a:xfrm rot="10800000">
            <a:off x="2875229" y="2717788"/>
            <a:ext cx="1213306" cy="2127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23C2EC-3705-A64C-BA2E-DF8223BCD809}"/>
              </a:ext>
            </a:extLst>
          </p:cNvPr>
          <p:cNvSpPr txBox="1"/>
          <p:nvPr/>
        </p:nvSpPr>
        <p:spPr>
          <a:xfrm>
            <a:off x="3597634" y="3392480"/>
            <a:ext cx="65723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C16F46-775A-B640-8102-1358A6C27F2F}"/>
              </a:ext>
            </a:extLst>
          </p:cNvPr>
          <p:cNvSpPr txBox="1"/>
          <p:nvPr/>
        </p:nvSpPr>
        <p:spPr>
          <a:xfrm>
            <a:off x="3816042" y="1873093"/>
            <a:ext cx="65723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C47348-0732-F447-BD03-73EE7D00F6AC}"/>
              </a:ext>
            </a:extLst>
          </p:cNvPr>
          <p:cNvSpPr txBox="1"/>
          <p:nvPr/>
        </p:nvSpPr>
        <p:spPr>
          <a:xfrm>
            <a:off x="5239411" y="1900959"/>
            <a:ext cx="7469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93C5A7-F442-8447-8E7E-36C08F6DD582}"/>
              </a:ext>
            </a:extLst>
          </p:cNvPr>
          <p:cNvSpPr txBox="1"/>
          <p:nvPr/>
        </p:nvSpPr>
        <p:spPr>
          <a:xfrm>
            <a:off x="5176146" y="3391461"/>
            <a:ext cx="7469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A2F2633-0650-364A-BA22-A1B5E1698ADC}"/>
              </a:ext>
            </a:extLst>
          </p:cNvPr>
          <p:cNvSpPr txBox="1"/>
          <p:nvPr/>
        </p:nvSpPr>
        <p:spPr>
          <a:xfrm>
            <a:off x="3010302" y="2488301"/>
            <a:ext cx="65723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46D6B0-2405-424C-9145-0706E414573B}"/>
              </a:ext>
            </a:extLst>
          </p:cNvPr>
          <p:cNvSpPr txBox="1"/>
          <p:nvPr/>
        </p:nvSpPr>
        <p:spPr>
          <a:xfrm>
            <a:off x="2939975" y="2968632"/>
            <a:ext cx="74699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</p:spTree>
    <p:extLst>
      <p:ext uri="{BB962C8B-B14F-4D97-AF65-F5344CB8AC3E}">
        <p14:creationId xmlns:p14="http://schemas.microsoft.com/office/powerpoint/2010/main" val="14307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08-3C85-DE48-BD6F-E87BE0D1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BF2BA-CE82-3743-A795-5BD679495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39730-A38B-DA46-ADDD-E333795A0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1F7B59-53C5-7249-B75C-097B81B7AE74}"/>
              </a:ext>
            </a:extLst>
          </p:cNvPr>
          <p:cNvSpPr/>
          <p:nvPr/>
        </p:nvSpPr>
        <p:spPr>
          <a:xfrm>
            <a:off x="1401754" y="2318084"/>
            <a:ext cx="1318427" cy="730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A60CB0-ACAA-7E44-BC8F-561F20EEA711}"/>
              </a:ext>
            </a:extLst>
          </p:cNvPr>
          <p:cNvSpPr/>
          <p:nvPr/>
        </p:nvSpPr>
        <p:spPr>
          <a:xfrm>
            <a:off x="5905145" y="2365413"/>
            <a:ext cx="1318427" cy="730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86793-9162-144E-8ACB-8DBDCB516CF4}"/>
              </a:ext>
            </a:extLst>
          </p:cNvPr>
          <p:cNvSpPr/>
          <p:nvPr/>
        </p:nvSpPr>
        <p:spPr>
          <a:xfrm>
            <a:off x="3690720" y="1306634"/>
            <a:ext cx="1318427" cy="730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Catch-Up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8942BC-8697-F94A-9630-582EC02DFC12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288999" y="820765"/>
            <a:ext cx="47329" cy="4503391"/>
          </a:xfrm>
          <a:prstGeom prst="curvedConnector3">
            <a:avLst>
              <a:gd name="adj1" fmla="val 1362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2348DC3B-2CE6-2E4B-B711-C9D663FD3A11}"/>
              </a:ext>
            </a:extLst>
          </p:cNvPr>
          <p:cNvCxnSpPr>
            <a:cxnSpLocks/>
            <a:stCxn id="6" idx="0"/>
            <a:endCxn id="7" idx="6"/>
          </p:cNvCxnSpPr>
          <p:nvPr/>
        </p:nvCxnSpPr>
        <p:spPr>
          <a:xfrm rot="16200000" flipV="1">
            <a:off x="5440042" y="1241096"/>
            <a:ext cx="693422" cy="15552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7AEFBAE1-6493-1346-9898-850A7FE7CD2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0800000" flipV="1">
            <a:off x="2060968" y="1671990"/>
            <a:ext cx="1629752" cy="646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BDB507-1281-5A47-8381-704AAE919173}"/>
              </a:ext>
            </a:extLst>
          </p:cNvPr>
          <p:cNvSpPr txBox="1"/>
          <p:nvPr/>
        </p:nvSpPr>
        <p:spPr>
          <a:xfrm>
            <a:off x="5502422" y="1906262"/>
            <a:ext cx="6171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F350AB-98AB-A449-A8AA-12639EF0B651}"/>
              </a:ext>
            </a:extLst>
          </p:cNvPr>
          <p:cNvSpPr txBox="1"/>
          <p:nvPr/>
        </p:nvSpPr>
        <p:spPr>
          <a:xfrm>
            <a:off x="2797468" y="1887314"/>
            <a:ext cx="4680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20711-355B-FA4D-A1A0-B2E2159083D6}"/>
              </a:ext>
            </a:extLst>
          </p:cNvPr>
          <p:cNvSpPr txBox="1"/>
          <p:nvPr/>
        </p:nvSpPr>
        <p:spPr>
          <a:xfrm>
            <a:off x="3971624" y="3378337"/>
            <a:ext cx="7566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</p:spTree>
    <p:extLst>
      <p:ext uri="{BB962C8B-B14F-4D97-AF65-F5344CB8AC3E}">
        <p14:creationId xmlns:p14="http://schemas.microsoft.com/office/powerpoint/2010/main" val="324852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ADB1A-316A-AD43-81A3-6BCADAE7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640B-573F-0448-99A0-50F1A63F85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092" y="927106"/>
            <a:ext cx="3323646" cy="34919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Consumers </a:t>
            </a:r>
            <a:r>
              <a:rPr lang="en-US" b="1" dirty="0"/>
              <a:t>pull messages</a:t>
            </a:r>
            <a:r>
              <a:rPr lang="en-US" dirty="0"/>
              <a:t> from one or more Topics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Consumer Offset</a:t>
            </a:r>
            <a:r>
              <a:rPr lang="en-US" i="1" dirty="0"/>
              <a:t> </a:t>
            </a:r>
            <a:r>
              <a:rPr lang="en-US" dirty="0"/>
              <a:t>keeps track of the latest message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Consumer Offset is stored in topic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consumer_offsets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 run your own Consumer Offset commit store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7" name="AutoShape 19">
            <a:extLst>
              <a:ext uri="{FF2B5EF4-FFF2-40B4-BE49-F238E27FC236}">
                <a16:creationId xmlns:a16="http://schemas.microsoft.com/office/drawing/2014/main" id="{5A70D7DA-EBF8-0345-9728-4C500B388821}"/>
              </a:ext>
            </a:extLst>
          </p:cNvPr>
          <p:cNvSpPr>
            <a:spLocks/>
          </p:cNvSpPr>
          <p:nvPr/>
        </p:nvSpPr>
        <p:spPr bwMode="auto">
          <a:xfrm>
            <a:off x="4096144" y="1042389"/>
            <a:ext cx="1899652" cy="2221854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Kafka Broker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7EB36D-1241-6B47-A0A5-20EB50A6713F}"/>
              </a:ext>
            </a:extLst>
          </p:cNvPr>
          <p:cNvGrpSpPr/>
          <p:nvPr/>
        </p:nvGrpSpPr>
        <p:grpSpPr>
          <a:xfrm>
            <a:off x="4245614" y="1697472"/>
            <a:ext cx="1584000" cy="258663"/>
            <a:chOff x="2688815" y="4045416"/>
            <a:chExt cx="1870745" cy="2586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823DB7-5B30-164E-9D9F-BA77172F218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B44F7A-4738-314B-BDD0-046D25217EEC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3C7231-119E-D448-ABC8-F77CDA606D4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D3691D-F8EA-8440-9683-6C4D7FFA77FE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AA5A37-39A0-4341-A1C5-DC13A588B476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E53934-6F5D-B74B-BAD8-97E6DAFB5DC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01FCC0-23E7-E742-8E81-84D8D680BB09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0AAD662-3C13-384D-859A-DD6DA517C90D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AFCE03-05BC-C14E-9079-CDF26A1653F2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3C4660-5B91-9442-AB14-C8C603AC1A48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C6CF64-9ED7-FC4D-80E8-8B4AFDA5AC8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07E78F-D896-3545-8A3B-93A5C8DE3E3D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58D0D3-D339-104B-9090-7E636C6E4CC6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1866C7-CFA6-AA48-B67A-8A918D89E63C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5E9245C-DD17-EB4D-811B-B20DC63873CA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Document 84">
            <a:extLst>
              <a:ext uri="{FF2B5EF4-FFF2-40B4-BE49-F238E27FC236}">
                <a16:creationId xmlns:a16="http://schemas.microsoft.com/office/drawing/2014/main" id="{909A906A-F371-8148-8E69-F5E5DF3B94A4}"/>
              </a:ext>
            </a:extLst>
          </p:cNvPr>
          <p:cNvSpPr/>
          <p:nvPr/>
        </p:nvSpPr>
        <p:spPr>
          <a:xfrm>
            <a:off x="6045034" y="1529896"/>
            <a:ext cx="720000" cy="24335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87" name="Document 86">
            <a:extLst>
              <a:ext uri="{FF2B5EF4-FFF2-40B4-BE49-F238E27FC236}">
                <a16:creationId xmlns:a16="http://schemas.microsoft.com/office/drawing/2014/main" id="{76573783-1F2D-0E44-8CAB-7E6050E01832}"/>
              </a:ext>
            </a:extLst>
          </p:cNvPr>
          <p:cNvSpPr/>
          <p:nvPr/>
        </p:nvSpPr>
        <p:spPr>
          <a:xfrm>
            <a:off x="6078623" y="2808192"/>
            <a:ext cx="720000" cy="23401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BB79E54-F929-FB45-914B-1FF78683892C}"/>
              </a:ext>
            </a:extLst>
          </p:cNvPr>
          <p:cNvSpPr/>
          <p:nvPr/>
        </p:nvSpPr>
        <p:spPr>
          <a:xfrm>
            <a:off x="6852606" y="1042389"/>
            <a:ext cx="1932618" cy="2221854"/>
          </a:xfrm>
          <a:prstGeom prst="roundRect">
            <a:avLst>
              <a:gd name="adj" fmla="val 9739"/>
            </a:avLst>
          </a:prstGeom>
          <a:solidFill>
            <a:srgbClr val="2EB162"/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Consumer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3F36B7E-51BF-FE4B-9F2F-4E732A5DB3E5}"/>
              </a:ext>
            </a:extLst>
          </p:cNvPr>
          <p:cNvGrpSpPr/>
          <p:nvPr/>
        </p:nvGrpSpPr>
        <p:grpSpPr>
          <a:xfrm>
            <a:off x="4245614" y="2632653"/>
            <a:ext cx="1584000" cy="258663"/>
            <a:chOff x="2688815" y="4045416"/>
            <a:chExt cx="1870745" cy="25866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18438C-BDF4-4148-93D4-4C0C922DDF5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EDFB1A-6529-034F-B553-58E87A9C1CBB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E01E9-ED64-E747-B5C0-3DB58D93F2B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43DAA49-0DBE-F949-A65D-3EC53EAD998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959C9EB-1A99-2C40-B308-1562DF0B5E65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958040B-9398-094E-9A1A-521D8BD42EEB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19CFE5C-B331-4F47-9ABB-B9DEBA2EAE51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6B25E1-3DA3-2649-9145-6E0DAD08607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77EB0B-BF02-A740-8C6E-026CE0CB56FF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7ED7F3-997D-E644-9A04-26CDCAA706B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09E7E5-C3AB-1C4C-B3C1-C8800E98020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EC06C1-85CA-AD46-B821-102E4D20AFA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6CBB94-7AFE-1347-88D3-7EBDB2D1EE48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E06DA5-D2EA-C24C-9CB2-9C69457D423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EAF6DE6-D488-AE4C-BBDB-8651B00E50D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7B9AADE-94E6-4347-8FC4-8CC702675AD9}"/>
              </a:ext>
            </a:extLst>
          </p:cNvPr>
          <p:cNvSpPr txBox="1"/>
          <p:nvPr/>
        </p:nvSpPr>
        <p:spPr>
          <a:xfrm>
            <a:off x="4255555" y="1529896"/>
            <a:ext cx="6908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Input Topic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CF296-52D2-1D44-9DBE-22D7EB06B70A}"/>
              </a:ext>
            </a:extLst>
          </p:cNvPr>
          <p:cNvSpPr txBox="1"/>
          <p:nvPr/>
        </p:nvSpPr>
        <p:spPr>
          <a:xfrm>
            <a:off x="4255555" y="2450437"/>
            <a:ext cx="161903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__</a:t>
            </a:r>
            <a:r>
              <a:rPr lang="en-US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consumer_offsets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Topic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E3F0C2-9A7B-6E42-A8BF-9F0E38AD9713}"/>
              </a:ext>
            </a:extLst>
          </p:cNvPr>
          <p:cNvSpPr/>
          <p:nvPr/>
        </p:nvSpPr>
        <p:spPr>
          <a:xfrm>
            <a:off x="7008821" y="1402614"/>
            <a:ext cx="1640302" cy="1652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BDA6FD-138D-0B44-A21E-D5F5569E4464}"/>
              </a:ext>
            </a:extLst>
          </p:cNvPr>
          <p:cNvSpPr txBox="1"/>
          <p:nvPr/>
        </p:nvSpPr>
        <p:spPr>
          <a:xfrm>
            <a:off x="7187611" y="1682408"/>
            <a:ext cx="1316633" cy="288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Process (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msgs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07A4A2-E54C-5E44-8FD5-3A5C961DC0EB}"/>
              </a:ext>
            </a:extLst>
          </p:cNvPr>
          <p:cNvSpPr txBox="1"/>
          <p:nvPr/>
        </p:nvSpPr>
        <p:spPr>
          <a:xfrm>
            <a:off x="7171644" y="2615173"/>
            <a:ext cx="1332600" cy="288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Commit(offsets)</a:t>
            </a:r>
          </a:p>
        </p:txBody>
      </p:sp>
      <p:cxnSp>
        <p:nvCxnSpPr>
          <p:cNvPr id="84" name="Straight Arrow Connector 48">
            <a:extLst>
              <a:ext uri="{FF2B5EF4-FFF2-40B4-BE49-F238E27FC236}">
                <a16:creationId xmlns:a16="http://schemas.microsoft.com/office/drawing/2014/main" id="{9BB2CBD1-BF38-1745-9713-AB8411E1A4BB}"/>
              </a:ext>
            </a:extLst>
          </p:cNvPr>
          <p:cNvCxnSpPr>
            <a:cxnSpLocks/>
            <a:stCxn id="69" idx="3"/>
            <a:endCxn id="100" idx="1"/>
          </p:cNvCxnSpPr>
          <p:nvPr/>
        </p:nvCxnSpPr>
        <p:spPr>
          <a:xfrm flipV="1">
            <a:off x="5829614" y="1826482"/>
            <a:ext cx="1357997" cy="13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8">
            <a:extLst>
              <a:ext uri="{FF2B5EF4-FFF2-40B4-BE49-F238E27FC236}">
                <a16:creationId xmlns:a16="http://schemas.microsoft.com/office/drawing/2014/main" id="{9B1C5425-B499-BC46-8CF1-334C439F8625}"/>
              </a:ext>
            </a:extLst>
          </p:cNvPr>
          <p:cNvCxnSpPr>
            <a:cxnSpLocks/>
            <a:stCxn id="115" idx="1"/>
            <a:endCxn id="64" idx="3"/>
          </p:cNvCxnSpPr>
          <p:nvPr/>
        </p:nvCxnSpPr>
        <p:spPr>
          <a:xfrm flipH="1">
            <a:off x="5829614" y="2759247"/>
            <a:ext cx="1342030" cy="3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FB346DF-C863-354A-B813-C061A8E457E9}"/>
              </a:ext>
            </a:extLst>
          </p:cNvPr>
          <p:cNvSpPr/>
          <p:nvPr/>
        </p:nvSpPr>
        <p:spPr>
          <a:xfrm>
            <a:off x="7440378" y="2106709"/>
            <a:ext cx="874643" cy="393952"/>
          </a:xfrm>
          <a:prstGeom prst="arc">
            <a:avLst>
              <a:gd name="adj1" fmla="val 12699865"/>
              <a:gd name="adj2" fmla="val 10509363"/>
            </a:avLst>
          </a:prstGeom>
          <a:solidFill>
            <a:schemeClr val="bg1"/>
          </a:solidFill>
          <a:ln w="63500" cmpd="sng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Polling</a:t>
            </a:r>
          </a:p>
          <a:p>
            <a:pPr algn="ctr"/>
            <a:r>
              <a:rPr lang="en-US" sz="1200" dirty="0"/>
              <a:t>Loop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45B54-3747-5245-9391-266414F92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1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5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Since Kafka keeps no state about consumers and messages can be stored long term, consumers can easily replay messages when needed</a:t>
            </a:r>
          </a:p>
          <a:p>
            <a:endParaRPr lang="en-US" dirty="0"/>
          </a:p>
          <a:p>
            <a:r>
              <a:rPr lang="en-US" dirty="0"/>
              <a:t>useful feature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fault tolerance of the downstream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Bootstrapping of new (micro-)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dirty="0" err="1"/>
              <a:t>Replayability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Introduction to Apache Kafka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8279" y="3658596"/>
            <a:ext cx="6234972" cy="847288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Kafka Topic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9281" y="4082240"/>
            <a:ext cx="5837668" cy="2446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01  02  03  04  05  06  07  08  09  10  11  12  13  14  15  16  17  18  19  20  21  </a:t>
            </a:r>
            <a:r>
              <a:rPr lang="en-GB" sz="1400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31128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81130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4258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0404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57112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8569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80026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1483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02940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6439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2585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87311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4876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1022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71681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24749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7781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47663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09120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65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43908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379261" y="2956681"/>
            <a:ext cx="721454" cy="2124561"/>
          </a:xfrm>
          <a:prstGeom prst="arc">
            <a:avLst>
              <a:gd name="adj1" fmla="val 1642141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c 43"/>
          <p:cNvSpPr/>
          <p:nvPr/>
        </p:nvSpPr>
        <p:spPr>
          <a:xfrm rot="16200000">
            <a:off x="4359139" y="-1050526"/>
            <a:ext cx="1225082" cy="10969485"/>
          </a:xfrm>
          <a:prstGeom prst="arc">
            <a:avLst>
              <a:gd name="adj1" fmla="val 16593320"/>
              <a:gd name="adj2" fmla="val 4676867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250368" y="3342582"/>
            <a:ext cx="5228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>
                <a:latin typeface="Arial" charset="0"/>
                <a:ea typeface="Arial" charset="0"/>
                <a:cs typeface="Arial" charset="0"/>
              </a:rPr>
              <a:t>Seek to beginning and (re-)read all messages to end (and keep reading)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66900F-8DF2-C44D-ABA3-692DC27F5C77}"/>
              </a:ext>
            </a:extLst>
          </p:cNvPr>
          <p:cNvSpPr/>
          <p:nvPr/>
        </p:nvSpPr>
        <p:spPr>
          <a:xfrm>
            <a:off x="7512823" y="3610854"/>
            <a:ext cx="1423404" cy="895029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Service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8BA900EF-16A1-C145-80D7-C7EC6E959EC9}"/>
              </a:ext>
            </a:extLst>
          </p:cNvPr>
          <p:cNvSpPr/>
          <p:nvPr/>
        </p:nvSpPr>
        <p:spPr>
          <a:xfrm>
            <a:off x="8251856" y="3976670"/>
            <a:ext cx="562698" cy="350248"/>
          </a:xfrm>
          <a:prstGeom prst="can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76DCC-5002-7E4D-B745-D9948EF83E9E}"/>
              </a:ext>
            </a:extLst>
          </p:cNvPr>
          <p:cNvSpPr/>
          <p:nvPr/>
        </p:nvSpPr>
        <p:spPr>
          <a:xfrm>
            <a:off x="7658101" y="3978036"/>
            <a:ext cx="448477" cy="3502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API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56470"/>
      </p:ext>
    </p:extLst>
  </p:cSld>
  <p:clrMapOvr>
    <a:masterClrMapping/>
  </p:clrMapOvr>
</p:sld>
</file>

<file path=ppt/theme/theme1.xml><?xml version="1.0" encoding="utf-8"?>
<a:theme xmlns:a="http://schemas.openxmlformats.org/drawingml/2006/main" name="1_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51BD1F44-E290-A44C-94D0-743F7A1E41A0}" vid="{E4533F9D-40C3-4249-B9ED-C8D202F2EBE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4FC780CEDCD489955B10735697586" ma:contentTypeVersion="8" ma:contentTypeDescription="Create a new document." ma:contentTypeScope="" ma:versionID="0a1178fe8b97789bc97d0b2308bcf790">
  <xsd:schema xmlns:xsd="http://www.w3.org/2001/XMLSchema" xmlns:xs="http://www.w3.org/2001/XMLSchema" xmlns:p="http://schemas.microsoft.com/office/2006/metadata/properties" xmlns:ns2="4c4a27fa-7443-4601-9e91-ed6bd8a47000" xmlns:ns3="5d27de19-5fe7-418f-a30d-297f2c6c580c" targetNamespace="http://schemas.microsoft.com/office/2006/metadata/properties" ma:root="true" ma:fieldsID="3be8ee161ae68ca8e9732126bbd8614e" ns2:_="" ns3:_="">
    <xsd:import namespace="4c4a27fa-7443-4601-9e91-ed6bd8a47000"/>
    <xsd:import namespace="5d27de19-5fe7-418f-a30d-297f2c6c5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a27fa-7443-4601-9e91-ed6bd8a47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7de19-5fe7-418f-a30d-297f2c6c58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B61C64-2BA7-4FC3-A886-543C178DB3EA}">
  <ds:schemaRefs>
    <ds:schemaRef ds:uri="http://purl.org/dc/terms/"/>
    <ds:schemaRef ds:uri="http://purl.org/dc/dcmitype/"/>
    <ds:schemaRef ds:uri="http://purl.org/dc/elements/1.1/"/>
    <ds:schemaRef ds:uri="5d27de19-5fe7-418f-a30d-297f2c6c580c"/>
    <ds:schemaRef ds:uri="4c4a27fa-7443-4601-9e91-ed6bd8a4700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B00EA0-B307-4448-A3CE-73DCACD9E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4a27fa-7443-4601-9e91-ed6bd8a47000"/>
    <ds:schemaRef ds:uri="5d27de19-5fe7-418f-a30d-297f2c6c5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413BD-3E0D-47C2-ADB2-7A55EFD20A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TVD_DE_16zu9_2016_v1.1</Template>
  <TotalTime>6401</TotalTime>
  <Words>436</Words>
  <Application>Microsoft Macintosh PowerPoint</Application>
  <PresentationFormat>On-screen Show (16:9)</PresentationFormat>
  <Paragraphs>160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Bold</vt:lpstr>
      <vt:lpstr>Calibri</vt:lpstr>
      <vt:lpstr>Courier New</vt:lpstr>
      <vt:lpstr>Lucida Grande</vt:lpstr>
      <vt:lpstr>Segoe UI</vt:lpstr>
      <vt:lpstr>Wingdings</vt:lpstr>
      <vt:lpstr>1_TVD_PPT_Template_16zu9_DE</vt:lpstr>
      <vt:lpstr>Kafka Backup</vt:lpstr>
      <vt:lpstr>Kafka Backup to Object Storage</vt:lpstr>
      <vt:lpstr>Restore</vt:lpstr>
      <vt:lpstr>Kafka – Backup of Log-Compacted Topics</vt:lpstr>
      <vt:lpstr>How does coordination work?</vt:lpstr>
      <vt:lpstr>Use a special Kafka Connector as the State Coordinator</vt:lpstr>
      <vt:lpstr>State Transition diagram</vt:lpstr>
      <vt:lpstr>Kafka Consumer</vt:lpstr>
      <vt:lpstr>Kafka – Replayability</vt:lpstr>
      <vt:lpstr>Sample 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Björn Bröhl</dc:creator>
  <cp:lastModifiedBy>Guido Schmutz</cp:lastModifiedBy>
  <cp:revision>393</cp:revision>
  <cp:lastPrinted>2011-06-06T08:45:27Z</cp:lastPrinted>
  <dcterms:created xsi:type="dcterms:W3CDTF">2017-10-30T14:31:32Z</dcterms:created>
  <dcterms:modified xsi:type="dcterms:W3CDTF">2019-06-19T10:21:42Z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0x010100F014FC780CEDCD489955B10735697586</vt:lpwstr>
  </property>
  <property fmtid="{D5CDD505-2E9C-101B-9397-08002B2CF9AE}" pid="3" name="BDSDiscipline">
    <vt:lpwstr>18;#INFR-GEN|d4674c11-04c6-4cec-93ba-85f2ca2bbe19</vt:lpwstr>
  </property>
  <property fmtid="{D5CDD505-2E9C-101B-9397-08002B2CF9AE}" pid="4" name="Spearheadtopic">
    <vt:lpwstr/>
  </property>
</Properties>
</file>