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91A3-2DD8-4EC6-8DFC-9BEB217E8D06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47D12-836F-4C25-AD83-DA248663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5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B80A4-A75C-4108-AE3E-A7347A1B7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4D301B-9900-45B6-B9F7-64A23C91A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635C3-04E7-4C2B-A653-F3628268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4B6-0CDA-43DC-B308-584C8768A7D3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D4A3D-3202-4250-923C-74837010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1E767-6B8D-44C0-8F76-B180F576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9C3-528D-4D63-9F55-61C1658DF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2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1E428-9DF9-4CEA-9988-0F715318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BA622-B228-4D29-869A-32E021C72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47D69-573D-4586-A2F7-C92426C0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4B6-0CDA-43DC-B308-584C8768A7D3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BFFC4-6157-4136-9FBE-46931698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F3743-6DCF-4BE9-B5D8-33D61F5F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9C3-528D-4D63-9F55-61C1658DF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6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F27332-9D03-498A-A8A3-A20E69CEF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2431A-257D-4745-9E27-EFECEC5A6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90A31-B372-469F-8C6C-B955205C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4B6-0CDA-43DC-B308-584C8768A7D3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D50E8-7340-43C5-82F7-0B5194AC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41E49-DC84-4AD4-B679-4A0D0442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9C3-528D-4D63-9F55-61C1658DF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4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68BB3-155F-44A5-94FF-6F9C4562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433ED-37B4-489E-ACDE-3374389E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8309E-E5D8-428A-B96F-53963FA1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4B6-0CDA-43DC-B308-584C8768A7D3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CEEAD-EE36-4944-AD17-C5620DC2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B1E1E-85D9-45AE-9E2A-1FB703C1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9C3-528D-4D63-9F55-61C1658DF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1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A3335-9264-4926-958B-B1DF8FB3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C7202-6BE7-422F-BB3B-25F228200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D7255-355B-40DE-94BB-ED6E67ED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4B6-0CDA-43DC-B308-584C8768A7D3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07A1D-E330-4D0D-A3C8-69176EB9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654FA-BAA2-4985-ABCB-2ED443B4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9C3-528D-4D63-9F55-61C1658DF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3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2D5C7-986F-4B8B-AB50-713E3C62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16EB3-8AF8-46E8-A90F-B3B969675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021DA-98D0-4997-8C0C-FBF56CF56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35FE1-CE54-4CF1-AEAC-074BBD5A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4B6-0CDA-43DC-B308-584C8768A7D3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55615-ECB6-41FE-B9CA-0EBF3BE8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0F2D7-BA08-4028-83E1-50FBEDAD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9C3-528D-4D63-9F55-61C1658DF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4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CDA72-317B-471A-92F7-FF658035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35B02E-E84E-4484-8BDA-FE2822308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75110-E676-427A-BA16-29AD2B9DE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EC22-18C6-4C2A-BC2F-83DC5494E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F8A5E7-0453-405F-9E48-07F40BA32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A88FF9-9353-4142-841F-BA341911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4B6-0CDA-43DC-B308-584C8768A7D3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42F7D-4AD5-4639-B7CA-52471B7E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592A22-1205-4BB7-A88D-61E6DB6F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9C3-528D-4D63-9F55-61C1658DF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0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CA2A-B0A3-4321-9DBA-831A20FF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B3D743-F7A3-4EC4-AA81-02C237C4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4B6-0CDA-43DC-B308-584C8768A7D3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E737E7-CA62-43E8-8310-D56E9F0E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17704-2451-45FE-8BE6-51FA3906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9C3-528D-4D63-9F55-61C1658DF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9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2B129B-3E8C-49FD-8DEF-D0CED66C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4B6-0CDA-43DC-B308-584C8768A7D3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F86BFC-8978-440F-A4D0-240578C6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6480C4-C9B4-4D79-93C8-3D86F230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9C3-528D-4D63-9F55-61C1658DF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0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17B1-6FF5-4ED8-B746-627EF863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49767-43C0-4B59-B1D8-C491A092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465682-4AC9-45DA-9A6B-9EA3DE75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FA84A-D026-4CC8-8F6D-C71E3141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4B6-0CDA-43DC-B308-584C8768A7D3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C6C45-6097-4335-8DDD-E78F3FD5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8BFE11-3E48-4D5E-BAAE-09BCAE21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9C3-528D-4D63-9F55-61C1658DF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1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E09CB-7E4E-48D1-AE3A-FCC46093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37CA22-5410-4EA2-8738-E57A7A189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55A594-C123-441B-8E7F-CF0E762E3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96EE64-0115-4927-A08C-EF50A1D2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4B6-0CDA-43DC-B308-584C8768A7D3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AD970-8B98-49A8-B2E5-30B92DDE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B7679-548E-4E29-9FB7-BE33C88F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9C3-528D-4D63-9F55-61C1658DF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2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C47AC6-6B67-46E8-9D89-D95482EE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EE52B-DABA-43B9-9A06-BF934A9E0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46665-5D95-4D05-8FF9-3C0E18DDD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04B6-0CDA-43DC-B308-584C8768A7D3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0F83-01E3-4F3F-8821-D57AE7C31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DEA38-D4FE-4137-B103-1B3BF75A3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69C3-528D-4D63-9F55-61C1658DF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4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d@daum.net" TargetMode="External"/><Relationship Id="rId2" Type="http://schemas.openxmlformats.org/officeDocument/2006/relationships/hyperlink" Target="mailto:aff@naver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df4@naver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3065-33D2-47FC-A0F8-8788F6958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빅데이터 분석 내용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8E787C-A3FB-4F8E-BC5F-A8A754A1A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2018.01.10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280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8C3A0-C177-49B7-B956-3FDF0F77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시야 훈련 </a:t>
            </a:r>
            <a:r>
              <a:rPr lang="en-US" altLang="ko-KR" sz="3000" dirty="0"/>
              <a:t>(</a:t>
            </a:r>
            <a:r>
              <a:rPr lang="ko-KR" altLang="en-US" sz="3000" dirty="0"/>
              <a:t>집중력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B934522-05FF-46C8-879A-E8B110EF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시각 단속 운동 훈련</a:t>
            </a:r>
            <a:r>
              <a:rPr lang="en-US" altLang="ko-KR" dirty="0"/>
              <a:t>(</a:t>
            </a:r>
            <a:r>
              <a:rPr lang="ko-KR" altLang="en-US" dirty="0"/>
              <a:t>두더지 게임</a:t>
            </a:r>
            <a:r>
              <a:rPr lang="en-US" altLang="ko-KR" dirty="0"/>
              <a:t>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FFD10FA-E4CE-4F4F-B050-99A93BEAD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18251"/>
              </p:ext>
            </p:extLst>
          </p:nvPr>
        </p:nvGraphicFramePr>
        <p:xfrm>
          <a:off x="838201" y="2612570"/>
          <a:ext cx="10515599" cy="1284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2340">
                  <a:extLst>
                    <a:ext uri="{9D8B030D-6E8A-4147-A177-3AD203B41FA5}">
                      <a16:colId xmlns:a16="http://schemas.microsoft.com/office/drawing/2014/main" val="3851899120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4184020438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854878838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2520542554"/>
                    </a:ext>
                  </a:extLst>
                </a:gridCol>
                <a:gridCol w="1128409">
                  <a:extLst>
                    <a:ext uri="{9D8B030D-6E8A-4147-A177-3AD203B41FA5}">
                      <a16:colId xmlns:a16="http://schemas.microsoft.com/office/drawing/2014/main" val="1844016078"/>
                    </a:ext>
                  </a:extLst>
                </a:gridCol>
                <a:gridCol w="1575881">
                  <a:extLst>
                    <a:ext uri="{9D8B030D-6E8A-4147-A177-3AD203B41FA5}">
                      <a16:colId xmlns:a16="http://schemas.microsoft.com/office/drawing/2014/main" val="1517641655"/>
                    </a:ext>
                  </a:extLst>
                </a:gridCol>
                <a:gridCol w="1877438">
                  <a:extLst>
                    <a:ext uri="{9D8B030D-6E8A-4147-A177-3AD203B41FA5}">
                      <a16:colId xmlns:a16="http://schemas.microsoft.com/office/drawing/2014/main" val="3305956917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visual_interrupting_datas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1110097686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total_score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spend_time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mole_speed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mole_appear_count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bomb_count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Members_id (FK)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950452042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총 점수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진행 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두더지가 나오는 속도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두더지가 제시된 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장애물이 제시된 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414040321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1951232085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4007535483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303324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96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29B1C-E844-471A-93CF-5F1581B6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주의력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303B3-05EC-4265-BA7D-B2D019932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선택적 주의력</a:t>
            </a:r>
            <a:r>
              <a:rPr lang="en-US" altLang="ko-KR" dirty="0"/>
              <a:t>(</a:t>
            </a:r>
            <a:r>
              <a:rPr lang="ko-KR" altLang="en-US" dirty="0"/>
              <a:t>순서 기억</a:t>
            </a:r>
            <a:r>
              <a:rPr lang="en-US" altLang="ko-KR" dirty="0"/>
              <a:t>, </a:t>
            </a:r>
            <a:r>
              <a:rPr lang="ko-KR" altLang="en-US" dirty="0"/>
              <a:t>오름차순 숫자 누르기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98F3509-7E35-4DD7-A837-88968F66F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15592"/>
              </p:ext>
            </p:extLst>
          </p:nvPr>
        </p:nvGraphicFramePr>
        <p:xfrm>
          <a:off x="838201" y="2427948"/>
          <a:ext cx="10515599" cy="1015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2340">
                  <a:extLst>
                    <a:ext uri="{9D8B030D-6E8A-4147-A177-3AD203B41FA5}">
                      <a16:colId xmlns:a16="http://schemas.microsoft.com/office/drawing/2014/main" val="1044500394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3488191806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3067804139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742177475"/>
                    </a:ext>
                  </a:extLst>
                </a:gridCol>
                <a:gridCol w="1128409">
                  <a:extLst>
                    <a:ext uri="{9D8B030D-6E8A-4147-A177-3AD203B41FA5}">
                      <a16:colId xmlns:a16="http://schemas.microsoft.com/office/drawing/2014/main" val="1003116859"/>
                    </a:ext>
                  </a:extLst>
                </a:gridCol>
                <a:gridCol w="1575881">
                  <a:extLst>
                    <a:ext uri="{9D8B030D-6E8A-4147-A177-3AD203B41FA5}">
                      <a16:colId xmlns:a16="http://schemas.microsoft.com/office/drawing/2014/main" val="1388314491"/>
                    </a:ext>
                  </a:extLst>
                </a:gridCol>
                <a:gridCol w="1877438">
                  <a:extLst>
                    <a:ext uri="{9D8B030D-6E8A-4147-A177-3AD203B41FA5}">
                      <a16:colId xmlns:a16="http://schemas.microsoft.com/office/drawing/2014/main" val="3496859373"/>
                    </a:ext>
                  </a:extLst>
                </a:gridCol>
              </a:tblGrid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ascending_select_datas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2073814098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total_score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spend_time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break_block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max_level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start_level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Members_id (FK)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1189934988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총 점수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진행시간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정답 맞춘 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진행된 최고 단계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시작 단계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1365482767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1334744168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3396689050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244961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09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A958-8856-4974-8323-3DC81D6E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397AC-87C3-4821-9190-AEEFA790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치매평가 검사와 컨텐츠의 상관관계 분석을 통한 컨텐츠 타당성 평가 </a:t>
            </a:r>
            <a:endParaRPr lang="en-US" altLang="ko-KR" dirty="0"/>
          </a:p>
          <a:p>
            <a:r>
              <a:rPr lang="ko-KR" altLang="en-US" dirty="0"/>
              <a:t>각 인지기능 세부영역</a:t>
            </a:r>
            <a:r>
              <a:rPr lang="en-US" altLang="ko-KR" dirty="0"/>
              <a:t>(</a:t>
            </a:r>
            <a:r>
              <a:rPr lang="ko-KR" altLang="en-US" dirty="0"/>
              <a:t>컨텐츠</a:t>
            </a:r>
            <a:r>
              <a:rPr lang="en-US" altLang="ko-KR" dirty="0"/>
              <a:t>)</a:t>
            </a:r>
            <a:r>
              <a:rPr lang="ko-KR" altLang="en-US" dirty="0"/>
              <a:t>간 상관관계 분석</a:t>
            </a:r>
            <a:endParaRPr lang="en-US" altLang="ko-KR" dirty="0"/>
          </a:p>
          <a:p>
            <a:r>
              <a:rPr lang="ko-KR" altLang="en-US" dirty="0"/>
              <a:t>신상정보와 인지기능 세부영역</a:t>
            </a:r>
            <a:r>
              <a:rPr lang="en-US" altLang="ko-KR" dirty="0"/>
              <a:t>(</a:t>
            </a:r>
            <a:r>
              <a:rPr lang="ko-KR" altLang="en-US" dirty="0"/>
              <a:t>컨텐츠</a:t>
            </a:r>
            <a:r>
              <a:rPr lang="en-US" altLang="ko-KR" dirty="0"/>
              <a:t>)</a:t>
            </a:r>
            <a:r>
              <a:rPr lang="ko-KR" altLang="en-US" dirty="0"/>
              <a:t>간 상관관계 분석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690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C0676-5CA9-495D-9EC3-68812D38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7" y="365125"/>
            <a:ext cx="9965634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한국형 치매평가검사</a:t>
            </a:r>
            <a:r>
              <a:rPr lang="en-US" altLang="ko-KR" sz="3000" dirty="0"/>
              <a:t>(MMSE-K)</a:t>
            </a:r>
            <a:r>
              <a:rPr lang="ko-KR" altLang="en-US" sz="3000" dirty="0"/>
              <a:t>와 컨텐츠간 상관관계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BA3C083-F6F3-4326-B3DB-F66A19AAB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298094"/>
              </p:ext>
            </p:extLst>
          </p:nvPr>
        </p:nvGraphicFramePr>
        <p:xfrm>
          <a:off x="616227" y="1970688"/>
          <a:ext cx="10515598" cy="3519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2340">
                  <a:extLst>
                    <a:ext uri="{9D8B030D-6E8A-4147-A177-3AD203B41FA5}">
                      <a16:colId xmlns:a16="http://schemas.microsoft.com/office/drawing/2014/main" val="2872701784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2093632892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1881838446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2461881203"/>
                    </a:ext>
                  </a:extLst>
                </a:gridCol>
                <a:gridCol w="1128408">
                  <a:extLst>
                    <a:ext uri="{9D8B030D-6E8A-4147-A177-3AD203B41FA5}">
                      <a16:colId xmlns:a16="http://schemas.microsoft.com/office/drawing/2014/main" val="1677236491"/>
                    </a:ext>
                  </a:extLst>
                </a:gridCol>
                <a:gridCol w="1575881">
                  <a:extLst>
                    <a:ext uri="{9D8B030D-6E8A-4147-A177-3AD203B41FA5}">
                      <a16:colId xmlns:a16="http://schemas.microsoft.com/office/drawing/2014/main" val="2767556135"/>
                    </a:ext>
                  </a:extLst>
                </a:gridCol>
                <a:gridCol w="1877438">
                  <a:extLst>
                    <a:ext uri="{9D8B030D-6E8A-4147-A177-3AD203B41FA5}">
                      <a16:colId xmlns:a16="http://schemas.microsoft.com/office/drawing/2014/main" val="3924398824"/>
                    </a:ext>
                  </a:extLst>
                </a:gridCol>
              </a:tblGrid>
              <a:tr h="1750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연령              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           교육연한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1~6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7~9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10~12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r>
                        <a:rPr lang="ko-KR" altLang="en-US" sz="800" u="none" strike="noStrike">
                          <a:effectLst/>
                        </a:rPr>
                        <a:t>이상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2018697875"/>
                  </a:ext>
                </a:extLst>
              </a:tr>
              <a:tr h="1750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15~19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28.86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(1.00)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877635804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20~24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28.67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(1.14)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26.55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(2.23)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124233431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25~34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28.50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(1.59)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413324545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35~44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27.59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(1.97)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27.91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(1.73)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26.55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(2.23)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755143147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45~54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26.55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(2.11)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27.81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(1.94)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27.44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27.44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2074747509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55~64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(2.51)</a:t>
                      </a: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26.80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(1.38)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27.15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(1.62)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2656170170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65~74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23.46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(2.60)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27.14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(2.08)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26.55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(2.23)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27.44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854281381"/>
                  </a:ext>
                </a:extLst>
              </a:tr>
              <a:tr h="1750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75 </a:t>
                      </a:r>
                      <a:r>
                        <a:rPr lang="ko-KR" altLang="en-US" sz="800" u="none" strike="noStrike" dirty="0">
                          <a:effectLst/>
                        </a:rPr>
                        <a:t>이상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21.79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(3.40)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24.56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(2.79)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27.44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2461191171"/>
                  </a:ext>
                </a:extLst>
              </a:tr>
              <a:tr h="1809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총계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22.60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(2.84)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26.27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(2.09)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27.22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(2.12)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26.55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(2.23)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22.56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(2.51)</a:t>
                      </a:r>
                    </a:p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265009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90B3B0-C499-454B-85CA-FD39263F49A6}"/>
              </a:ext>
            </a:extLst>
          </p:cNvPr>
          <p:cNvSpPr txBox="1"/>
          <p:nvPr/>
        </p:nvSpPr>
        <p:spPr>
          <a:xfrm>
            <a:off x="511865" y="1506022"/>
            <a:ext cx="673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연령과 교육연한에 따른 </a:t>
            </a:r>
            <a:r>
              <a:rPr lang="en-US" altLang="ko-KR" dirty="0"/>
              <a:t>K-MMSE </a:t>
            </a:r>
            <a:r>
              <a:rPr lang="ko-KR" altLang="en-US" dirty="0"/>
              <a:t>실행점수의 평균과 표준편차</a:t>
            </a:r>
          </a:p>
        </p:txBody>
      </p:sp>
    </p:spTree>
    <p:extLst>
      <p:ext uri="{BB962C8B-B14F-4D97-AF65-F5344CB8AC3E}">
        <p14:creationId xmlns:p14="http://schemas.microsoft.com/office/powerpoint/2010/main" val="27456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2DA82-A55C-43AC-AABB-F80E2F1A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2183" cy="59565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시각 단속 운동 훈련 평가표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50BCD3A-8039-489C-BA60-9550B30B2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712264"/>
              </p:ext>
            </p:extLst>
          </p:nvPr>
        </p:nvGraphicFramePr>
        <p:xfrm>
          <a:off x="924339" y="960784"/>
          <a:ext cx="10515599" cy="1015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2340">
                  <a:extLst>
                    <a:ext uri="{9D8B030D-6E8A-4147-A177-3AD203B41FA5}">
                      <a16:colId xmlns:a16="http://schemas.microsoft.com/office/drawing/2014/main" val="376653541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3953600962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2267445313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2710760222"/>
                    </a:ext>
                  </a:extLst>
                </a:gridCol>
                <a:gridCol w="1128409">
                  <a:extLst>
                    <a:ext uri="{9D8B030D-6E8A-4147-A177-3AD203B41FA5}">
                      <a16:colId xmlns:a16="http://schemas.microsoft.com/office/drawing/2014/main" val="2003096081"/>
                    </a:ext>
                  </a:extLst>
                </a:gridCol>
                <a:gridCol w="1575881">
                  <a:extLst>
                    <a:ext uri="{9D8B030D-6E8A-4147-A177-3AD203B41FA5}">
                      <a16:colId xmlns:a16="http://schemas.microsoft.com/office/drawing/2014/main" val="1753407736"/>
                    </a:ext>
                  </a:extLst>
                </a:gridCol>
                <a:gridCol w="1877438">
                  <a:extLst>
                    <a:ext uri="{9D8B030D-6E8A-4147-A177-3AD203B41FA5}">
                      <a16:colId xmlns:a16="http://schemas.microsoft.com/office/drawing/2014/main" val="2582392534"/>
                    </a:ext>
                  </a:extLst>
                </a:gridCol>
              </a:tblGrid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visual_interrupting_datas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3753577084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total_score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spend_time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mole_speed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mole_appear_count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bomb_count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Members_id (FK)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1635585961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총 점수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진행 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두더지가 나오는 속도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두더지가 제시된 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장애물이 제시된 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283595286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3954258222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80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2719902871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4510400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943573-08AA-4908-B663-8497464F0013}"/>
              </a:ext>
            </a:extLst>
          </p:cNvPr>
          <p:cNvSpPr txBox="1"/>
          <p:nvPr/>
        </p:nvSpPr>
        <p:spPr>
          <a:xfrm>
            <a:off x="767482" y="2504661"/>
            <a:ext cx="6963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연령과 교육연한에 따른 </a:t>
            </a:r>
            <a:r>
              <a:rPr lang="en-US" altLang="ko-KR" dirty="0"/>
              <a:t>K-MMSE </a:t>
            </a:r>
            <a:r>
              <a:rPr lang="ko-KR" altLang="en-US" dirty="0"/>
              <a:t>실행점수의 평균과 표준편차와 </a:t>
            </a:r>
            <a:endParaRPr lang="en-US" altLang="ko-KR" dirty="0"/>
          </a:p>
          <a:p>
            <a:r>
              <a:rPr lang="ko-KR" altLang="en-US" dirty="0"/>
              <a:t>컨텐츠 실행점수의 평균과 표준편차의 상관 관계 분석</a:t>
            </a:r>
          </a:p>
        </p:txBody>
      </p:sp>
    </p:spTree>
    <p:extLst>
      <p:ext uri="{BB962C8B-B14F-4D97-AF65-F5344CB8AC3E}">
        <p14:creationId xmlns:p14="http://schemas.microsoft.com/office/powerpoint/2010/main" val="348067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916B4-1215-4CD3-ABB1-78F00D73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0" y="365126"/>
            <a:ext cx="10777330" cy="1198632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각 인지기능 세부영역</a:t>
            </a:r>
            <a:r>
              <a:rPr lang="en-US" altLang="ko-KR" sz="3300" dirty="0"/>
              <a:t>(</a:t>
            </a:r>
            <a:r>
              <a:rPr lang="ko-KR" altLang="en-US" sz="3300" dirty="0"/>
              <a:t>컨텐츠</a:t>
            </a:r>
            <a:r>
              <a:rPr lang="en-US" altLang="ko-KR" sz="3300" dirty="0"/>
              <a:t>)</a:t>
            </a:r>
            <a:r>
              <a:rPr lang="ko-KR" altLang="en-US" sz="3300" dirty="0"/>
              <a:t>간 상관관계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77C2B2F-DA32-4EED-A010-B2117BA29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578944"/>
              </p:ext>
            </p:extLst>
          </p:nvPr>
        </p:nvGraphicFramePr>
        <p:xfrm>
          <a:off x="576469" y="2062276"/>
          <a:ext cx="10515599" cy="1015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2340">
                  <a:extLst>
                    <a:ext uri="{9D8B030D-6E8A-4147-A177-3AD203B41FA5}">
                      <a16:colId xmlns:a16="http://schemas.microsoft.com/office/drawing/2014/main" val="2572376805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1109617757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154264406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3124250786"/>
                    </a:ext>
                  </a:extLst>
                </a:gridCol>
                <a:gridCol w="1128409">
                  <a:extLst>
                    <a:ext uri="{9D8B030D-6E8A-4147-A177-3AD203B41FA5}">
                      <a16:colId xmlns:a16="http://schemas.microsoft.com/office/drawing/2014/main" val="1158497121"/>
                    </a:ext>
                  </a:extLst>
                </a:gridCol>
                <a:gridCol w="1575881">
                  <a:extLst>
                    <a:ext uri="{9D8B030D-6E8A-4147-A177-3AD203B41FA5}">
                      <a16:colId xmlns:a16="http://schemas.microsoft.com/office/drawing/2014/main" val="2240653766"/>
                    </a:ext>
                  </a:extLst>
                </a:gridCol>
                <a:gridCol w="1877438">
                  <a:extLst>
                    <a:ext uri="{9D8B030D-6E8A-4147-A177-3AD203B41FA5}">
                      <a16:colId xmlns:a16="http://schemas.microsoft.com/office/drawing/2014/main" val="2716334096"/>
                    </a:ext>
                  </a:extLst>
                </a:gridCol>
              </a:tblGrid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visual_interrupting_datas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3763388332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total_score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spend_time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mole_speed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mole_appear_count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bomb_count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Members_id (FK)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948014485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총 점수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진행 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두더지가 나오는 속도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두더지가 제시된 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장애물이 제시된 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852539960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1110244765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80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1557538305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8969259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CC169C-DDBF-4392-A2A2-0713B22AC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39283"/>
              </p:ext>
            </p:extLst>
          </p:nvPr>
        </p:nvGraphicFramePr>
        <p:xfrm>
          <a:off x="576468" y="3576360"/>
          <a:ext cx="10515599" cy="1015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2340">
                  <a:extLst>
                    <a:ext uri="{9D8B030D-6E8A-4147-A177-3AD203B41FA5}">
                      <a16:colId xmlns:a16="http://schemas.microsoft.com/office/drawing/2014/main" val="1834821001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428345915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1412987590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4072474806"/>
                    </a:ext>
                  </a:extLst>
                </a:gridCol>
                <a:gridCol w="1128409">
                  <a:extLst>
                    <a:ext uri="{9D8B030D-6E8A-4147-A177-3AD203B41FA5}">
                      <a16:colId xmlns:a16="http://schemas.microsoft.com/office/drawing/2014/main" val="2288013309"/>
                    </a:ext>
                  </a:extLst>
                </a:gridCol>
                <a:gridCol w="1575881">
                  <a:extLst>
                    <a:ext uri="{9D8B030D-6E8A-4147-A177-3AD203B41FA5}">
                      <a16:colId xmlns:a16="http://schemas.microsoft.com/office/drawing/2014/main" val="3093479667"/>
                    </a:ext>
                  </a:extLst>
                </a:gridCol>
                <a:gridCol w="1877438">
                  <a:extLst>
                    <a:ext uri="{9D8B030D-6E8A-4147-A177-3AD203B41FA5}">
                      <a16:colId xmlns:a16="http://schemas.microsoft.com/office/drawing/2014/main" val="2188602709"/>
                    </a:ext>
                  </a:extLst>
                </a:gridCol>
              </a:tblGrid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ascending_select_datas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2568079752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total_score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spend_time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break_block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max_level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start_level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Members_id (FK)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2808608099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충 점수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진행시간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정답 맞춘 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진행된 최고 단계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시작 단계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2283381588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3793480076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1788373005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41004336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805195-C551-4EA1-A8DA-EDA671C76417}"/>
              </a:ext>
            </a:extLst>
          </p:cNvPr>
          <p:cNvSpPr txBox="1"/>
          <p:nvPr/>
        </p:nvSpPr>
        <p:spPr>
          <a:xfrm>
            <a:off x="523461" y="1692944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시각 단속 운동 훈련 평가표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82FB6-33A2-4C5F-8570-E76AB5C33063}"/>
              </a:ext>
            </a:extLst>
          </p:cNvPr>
          <p:cNvSpPr txBox="1"/>
          <p:nvPr/>
        </p:nvSpPr>
        <p:spPr>
          <a:xfrm>
            <a:off x="576468" y="320282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선택적 주의력 훈련 평가표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4DBC1-0CB6-4ED6-8945-7920427A1940}"/>
              </a:ext>
            </a:extLst>
          </p:cNvPr>
          <p:cNvSpPr txBox="1"/>
          <p:nvPr/>
        </p:nvSpPr>
        <p:spPr>
          <a:xfrm>
            <a:off x="689113" y="5062994"/>
            <a:ext cx="1015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시각 단속 운동 훈련 평가점수와  선택적 주의력 훈련 평가표의 선형관계</a:t>
            </a:r>
            <a:endParaRPr lang="en-US" altLang="ko-KR" dirty="0"/>
          </a:p>
          <a:p>
            <a:r>
              <a:rPr lang="ko-KR" altLang="en-US" dirty="0"/>
              <a:t>각 인지기능 세부영역 중에서 가장 영향을 미치는 항목</a:t>
            </a:r>
          </a:p>
        </p:txBody>
      </p:sp>
    </p:spTree>
    <p:extLst>
      <p:ext uri="{BB962C8B-B14F-4D97-AF65-F5344CB8AC3E}">
        <p14:creationId xmlns:p14="http://schemas.microsoft.com/office/powerpoint/2010/main" val="84780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0F107-C430-4F24-B8F2-9C8FFAF6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환자의 인적정보와 인지기능간 상관관계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2EBB7A50-9FA9-4B4A-8257-7075A1CCB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849937"/>
              </p:ext>
            </p:extLst>
          </p:nvPr>
        </p:nvGraphicFramePr>
        <p:xfrm>
          <a:off x="1558787" y="1894368"/>
          <a:ext cx="922020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1232171545"/>
                    </a:ext>
                  </a:extLst>
                </a:gridCol>
                <a:gridCol w="40640">
                  <a:extLst>
                    <a:ext uri="{9D8B030D-6E8A-4147-A177-3AD203B41FA5}">
                      <a16:colId xmlns:a16="http://schemas.microsoft.com/office/drawing/2014/main" val="478675330"/>
                    </a:ext>
                  </a:extLst>
                </a:gridCol>
                <a:gridCol w="3261360">
                  <a:extLst>
                    <a:ext uri="{9D8B030D-6E8A-4147-A177-3AD203B41FA5}">
                      <a16:colId xmlns:a16="http://schemas.microsoft.com/office/drawing/2014/main" val="3443268335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713752157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667940797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Members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228612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080163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이름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교육년수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2713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93793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843537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330840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BD0E0AC-8979-4F16-9075-C3E5FD15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96844"/>
              </p:ext>
            </p:extLst>
          </p:nvPr>
        </p:nvGraphicFramePr>
        <p:xfrm>
          <a:off x="1485900" y="3821177"/>
          <a:ext cx="10515598" cy="1721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2340">
                  <a:extLst>
                    <a:ext uri="{9D8B030D-6E8A-4147-A177-3AD203B41FA5}">
                      <a16:colId xmlns:a16="http://schemas.microsoft.com/office/drawing/2014/main" val="1444971289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2746495463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3555177760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219419523"/>
                    </a:ext>
                  </a:extLst>
                </a:gridCol>
                <a:gridCol w="1128408">
                  <a:extLst>
                    <a:ext uri="{9D8B030D-6E8A-4147-A177-3AD203B41FA5}">
                      <a16:colId xmlns:a16="http://schemas.microsoft.com/office/drawing/2014/main" val="1073863583"/>
                    </a:ext>
                  </a:extLst>
                </a:gridCol>
                <a:gridCol w="1575881">
                  <a:extLst>
                    <a:ext uri="{9D8B030D-6E8A-4147-A177-3AD203B41FA5}">
                      <a16:colId xmlns:a16="http://schemas.microsoft.com/office/drawing/2014/main" val="3584048603"/>
                    </a:ext>
                  </a:extLst>
                </a:gridCol>
                <a:gridCol w="1877438">
                  <a:extLst>
                    <a:ext uri="{9D8B030D-6E8A-4147-A177-3AD203B41FA5}">
                      <a16:colId xmlns:a16="http://schemas.microsoft.com/office/drawing/2014/main" val="1894755342"/>
                    </a:ext>
                  </a:extLst>
                </a:gridCol>
              </a:tblGrid>
              <a:tr h="1750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나이             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       교육연한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1~6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7~9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10~12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r>
                        <a:rPr lang="ko-KR" altLang="en-US" sz="800" u="none" strike="noStrike">
                          <a:effectLst/>
                        </a:rPr>
                        <a:t>이상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1427176567"/>
                  </a:ext>
                </a:extLst>
              </a:tr>
              <a:tr h="1750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15~19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1998025147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20~24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1967346637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25~34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2100482200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35~44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4221028739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45~54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3277783242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55~64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1920130284"/>
                  </a:ext>
                </a:extLst>
              </a:tr>
              <a:tr h="16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65~74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336164530"/>
                  </a:ext>
                </a:extLst>
              </a:tr>
              <a:tr h="1750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75 </a:t>
                      </a:r>
                      <a:r>
                        <a:rPr lang="ko-KR" altLang="en-US" sz="800" u="none" strike="noStrike">
                          <a:effectLst/>
                        </a:rPr>
                        <a:t>이상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2307849974"/>
                  </a:ext>
                </a:extLst>
              </a:tr>
              <a:tr h="1809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총계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184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600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7" marR="5837" marT="5837" marB="0" anchor="ctr"/>
                </a:tc>
                <a:extLst>
                  <a:ext uri="{0D108BD9-81ED-4DB2-BD59-A6C34878D82A}">
                    <a16:rowId xmlns:a16="http://schemas.microsoft.com/office/drawing/2014/main" val="9153436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25EDB5-D775-4268-BA58-2CCCE71EB105}"/>
              </a:ext>
            </a:extLst>
          </p:cNvPr>
          <p:cNvSpPr txBox="1"/>
          <p:nvPr/>
        </p:nvSpPr>
        <p:spPr>
          <a:xfrm>
            <a:off x="1610139" y="149749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환자의 인적정보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8E7B9-8E79-4EEC-BC1D-F0E2EB9EA117}"/>
              </a:ext>
            </a:extLst>
          </p:cNvPr>
          <p:cNvSpPr txBox="1"/>
          <p:nvPr/>
        </p:nvSpPr>
        <p:spPr>
          <a:xfrm>
            <a:off x="1558787" y="3451845"/>
            <a:ext cx="52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연령과 교육연한에 따른 </a:t>
            </a:r>
            <a:r>
              <a:rPr lang="en-US" altLang="ko-KR" dirty="0"/>
              <a:t>K-MMSE </a:t>
            </a:r>
            <a:r>
              <a:rPr lang="ko-KR" altLang="en-US" dirty="0"/>
              <a:t>실행 표본 크기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1F76A-6FF8-48F6-8408-5560A9888FDB}"/>
              </a:ext>
            </a:extLst>
          </p:cNvPr>
          <p:cNvSpPr txBox="1"/>
          <p:nvPr/>
        </p:nvSpPr>
        <p:spPr>
          <a:xfrm>
            <a:off x="1485900" y="5846544"/>
            <a:ext cx="7220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나이와 교육연한 등 외의 추가적인 인적정보와 인지기능간 상관관계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나이 교육연수 성별 과의 상관관계</a:t>
            </a:r>
          </a:p>
        </p:txBody>
      </p:sp>
    </p:spTree>
    <p:extLst>
      <p:ext uri="{BB962C8B-B14F-4D97-AF65-F5344CB8AC3E}">
        <p14:creationId xmlns:p14="http://schemas.microsoft.com/office/powerpoint/2010/main" val="66394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C228-16AE-4215-BA86-FA775BCE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추가적인 콘텐츠 추천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531A5ED-3BCB-499B-AFFC-45C8562C2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039490"/>
              </p:ext>
            </p:extLst>
          </p:nvPr>
        </p:nvGraphicFramePr>
        <p:xfrm>
          <a:off x="427383" y="2499360"/>
          <a:ext cx="9607069" cy="193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478">
                  <a:extLst>
                    <a:ext uri="{9D8B030D-6E8A-4147-A177-3AD203B41FA5}">
                      <a16:colId xmlns:a16="http://schemas.microsoft.com/office/drawing/2014/main" val="100206177"/>
                    </a:ext>
                  </a:extLst>
                </a:gridCol>
                <a:gridCol w="1221126">
                  <a:extLst>
                    <a:ext uri="{9D8B030D-6E8A-4147-A177-3AD203B41FA5}">
                      <a16:colId xmlns:a16="http://schemas.microsoft.com/office/drawing/2014/main" val="3544800830"/>
                    </a:ext>
                  </a:extLst>
                </a:gridCol>
                <a:gridCol w="1123519">
                  <a:extLst>
                    <a:ext uri="{9D8B030D-6E8A-4147-A177-3AD203B41FA5}">
                      <a16:colId xmlns:a16="http://schemas.microsoft.com/office/drawing/2014/main" val="229446529"/>
                    </a:ext>
                  </a:extLst>
                </a:gridCol>
                <a:gridCol w="975362">
                  <a:extLst>
                    <a:ext uri="{9D8B030D-6E8A-4147-A177-3AD203B41FA5}">
                      <a16:colId xmlns:a16="http://schemas.microsoft.com/office/drawing/2014/main" val="2560364506"/>
                    </a:ext>
                  </a:extLst>
                </a:gridCol>
                <a:gridCol w="1067960">
                  <a:extLst>
                    <a:ext uri="{9D8B030D-6E8A-4147-A177-3AD203B41FA5}">
                      <a16:colId xmlns:a16="http://schemas.microsoft.com/office/drawing/2014/main" val="3193093250"/>
                    </a:ext>
                  </a:extLst>
                </a:gridCol>
                <a:gridCol w="1148210">
                  <a:extLst>
                    <a:ext uri="{9D8B030D-6E8A-4147-A177-3AD203B41FA5}">
                      <a16:colId xmlns:a16="http://schemas.microsoft.com/office/drawing/2014/main" val="3058986019"/>
                    </a:ext>
                  </a:extLst>
                </a:gridCol>
                <a:gridCol w="1558848">
                  <a:extLst>
                    <a:ext uri="{9D8B030D-6E8A-4147-A177-3AD203B41FA5}">
                      <a16:colId xmlns:a16="http://schemas.microsoft.com/office/drawing/2014/main" val="1385563936"/>
                    </a:ext>
                  </a:extLst>
                </a:gridCol>
                <a:gridCol w="1501566">
                  <a:extLst>
                    <a:ext uri="{9D8B030D-6E8A-4147-A177-3AD203B41FA5}">
                      <a16:colId xmlns:a16="http://schemas.microsoft.com/office/drawing/2014/main" val="42408667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위치 기억력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같은 그림 맞추기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안면 기억력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사람 이름 매칭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단어 기억력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단어 맞추기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그림 기억력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카드 매칭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시각단기 기억력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추가 그림 찾기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작업 기억력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선 잇기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타일 맞추기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능력 향상도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5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err="1"/>
                        <a:t>Customer</a:t>
                      </a:r>
                      <a:r>
                        <a:rPr lang="ko-KR" altLang="ko-KR" sz="1200" dirty="0"/>
                        <a:t> 1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b="0" i="0" dirty="0" err="1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en-US" altLang="ko-KR" sz="1800" b="0" i="0" baseline="-24000" dirty="0">
                          <a:latin typeface="Times New Roman"/>
                          <a:ea typeface="맑은 고딕"/>
                        </a:rPr>
                        <a:t>1,</a:t>
                      </a:r>
                      <a:r>
                        <a:rPr lang="ko-KR" altLang="ko-KR" sz="1800" b="0" i="0" baseline="-24000" dirty="0">
                          <a:latin typeface="Times New Roman"/>
                          <a:ea typeface="맑은 고딕"/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b="0" i="0" dirty="0" err="1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en-US" altLang="ko-KR" sz="1800" b="0" i="0" baseline="-24000" dirty="0">
                          <a:latin typeface="Times New Roman"/>
                          <a:ea typeface="맑은 고딕"/>
                        </a:rPr>
                        <a:t>1,3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b="0" i="0" dirty="0" err="1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en-US" altLang="ko-KR" sz="1800" b="0" i="0" baseline="-24000" dirty="0">
                          <a:latin typeface="Times New Roman"/>
                          <a:ea typeface="맑은 고딕"/>
                        </a:rPr>
                        <a:t>1,5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633322"/>
                  </a:ext>
                </a:extLst>
              </a:tr>
              <a:tr h="531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err="1"/>
                        <a:t>Customer</a:t>
                      </a:r>
                      <a:r>
                        <a:rPr lang="ko-KR" altLang="ko-KR" sz="1200" dirty="0"/>
                        <a:t> </a:t>
                      </a:r>
                      <a:r>
                        <a:rPr lang="en-US" altLang="ko-KR" sz="1200" dirty="0"/>
                        <a:t>2</a:t>
                      </a:r>
                      <a:endParaRPr lang="ko-KR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b="0" i="0" dirty="0" err="1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en-US" altLang="ko-KR" sz="1800" b="0" i="0" baseline="-24000" dirty="0">
                          <a:latin typeface="Times New Roman"/>
                          <a:ea typeface="맑은 고딕"/>
                        </a:rPr>
                        <a:t>2,1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b="0" i="0" dirty="0" err="1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en-US" altLang="ko-KR" sz="1800" b="0" i="0" baseline="-24000" dirty="0">
                          <a:latin typeface="Times New Roman"/>
                          <a:ea typeface="맑은 고딕"/>
                        </a:rPr>
                        <a:t>2,2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b="0" i="0" dirty="0" err="1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en-US" altLang="ko-KR" sz="1800" b="0" i="0" baseline="-24000" dirty="0">
                          <a:latin typeface="Times New Roman"/>
                          <a:ea typeface="맑은 고딕"/>
                        </a:rPr>
                        <a:t>2,4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b="0" i="0" dirty="0" err="1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en-US" altLang="ko-KR" sz="1800" b="0" i="0" baseline="-24000" dirty="0">
                          <a:latin typeface="Times New Roman"/>
                          <a:ea typeface="맑은 고딕"/>
                        </a:rPr>
                        <a:t>2,6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6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err="1"/>
                        <a:t>Customer</a:t>
                      </a:r>
                      <a:r>
                        <a:rPr lang="ko-KR" altLang="ko-KR" sz="1200" dirty="0"/>
                        <a:t> </a:t>
                      </a:r>
                      <a:r>
                        <a:rPr lang="en-US" altLang="ko-KR" sz="1200" dirty="0"/>
                        <a:t>3</a:t>
                      </a:r>
                      <a:endParaRPr lang="ko-KR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b="0" i="0" dirty="0" err="1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en-US" altLang="ko-KR" sz="1800" b="0" i="0" baseline="-24000" dirty="0">
                          <a:latin typeface="Times New Roman"/>
                          <a:ea typeface="맑은 고딕"/>
                        </a:rPr>
                        <a:t>3,</a:t>
                      </a:r>
                      <a:r>
                        <a:rPr lang="ko-KR" altLang="ko-KR" sz="1800" b="0" i="0" baseline="-24000" dirty="0">
                          <a:latin typeface="Times New Roman"/>
                          <a:ea typeface="맑은 고딕"/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b="0" i="0" dirty="0" err="1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en-US" altLang="ko-KR" sz="1800" b="0" i="0" baseline="-24000" dirty="0">
                          <a:latin typeface="Times New Roman"/>
                          <a:ea typeface="맑은 고딕"/>
                        </a:rPr>
                        <a:t>3,3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b="0" i="0" dirty="0" err="1">
                          <a:latin typeface="Times New Roman"/>
                          <a:ea typeface="맑은 고딕"/>
                        </a:rPr>
                        <a:t>V</a:t>
                      </a:r>
                      <a:r>
                        <a:rPr lang="en-US" altLang="ko-KR" sz="1800" b="0" i="0" baseline="-24000" dirty="0">
                          <a:latin typeface="Times New Roman"/>
                          <a:ea typeface="맑은 고딕"/>
                        </a:rPr>
                        <a:t>3,3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0222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D19F940-F57D-4FBA-A3AF-45C37645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15500"/>
              </p:ext>
            </p:extLst>
          </p:nvPr>
        </p:nvGraphicFramePr>
        <p:xfrm>
          <a:off x="427383" y="1965370"/>
          <a:ext cx="1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260">
                  <a:extLst>
                    <a:ext uri="{9D8B030D-6E8A-4147-A177-3AD203B41FA5}">
                      <a16:colId xmlns:a16="http://schemas.microsoft.com/office/drawing/2014/main" val="2758224923"/>
                    </a:ext>
                  </a:extLst>
                </a:gridCol>
              </a:tblGrid>
              <a:tr h="31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기억력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715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350B6C-1C63-4E3E-B77E-CBE081B3A2F8}"/>
              </a:ext>
            </a:extLst>
          </p:cNvPr>
          <p:cNvSpPr txBox="1"/>
          <p:nvPr/>
        </p:nvSpPr>
        <p:spPr>
          <a:xfrm>
            <a:off x="304799" y="5068957"/>
            <a:ext cx="10290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ko-KR" dirty="0" err="1">
                <a:latin typeface="Times New Roman"/>
                <a:ea typeface="맑은 고딕"/>
              </a:rPr>
              <a:t>V</a:t>
            </a:r>
            <a:r>
              <a:rPr lang="en-US" altLang="ko-KR" baseline="-24000" dirty="0" err="1">
                <a:latin typeface="Times New Roman"/>
                <a:ea typeface="맑은 고딕"/>
              </a:rPr>
              <a:t>i,j</a:t>
            </a:r>
            <a:r>
              <a:rPr lang="en-US" altLang="ko-KR" baseline="-24000" dirty="0">
                <a:latin typeface="Times New Roman"/>
                <a:ea typeface="맑은 고딕"/>
              </a:rPr>
              <a:t> </a:t>
            </a:r>
            <a:r>
              <a:rPr lang="ko-KR" altLang="en-US" baseline="-24000" dirty="0">
                <a:latin typeface="Times New Roman"/>
                <a:ea typeface="맑은 고딕"/>
              </a:rPr>
              <a:t>는 </a:t>
            </a:r>
            <a:r>
              <a:rPr lang="en-US" altLang="ko-KR" baseline="-24000" dirty="0">
                <a:latin typeface="Times New Roman"/>
                <a:ea typeface="맑은 고딕"/>
              </a:rPr>
              <a:t>Customer </a:t>
            </a:r>
            <a:r>
              <a:rPr lang="en-US" altLang="ko-KR" baseline="-24000" dirty="0" err="1">
                <a:latin typeface="Times New Roman"/>
                <a:ea typeface="맑은 고딕"/>
              </a:rPr>
              <a:t>i</a:t>
            </a:r>
            <a:r>
              <a:rPr lang="en-US" altLang="ko-KR" baseline="-24000" dirty="0">
                <a:latin typeface="Times New Roman"/>
                <a:ea typeface="맑은 고딕"/>
              </a:rPr>
              <a:t> </a:t>
            </a:r>
            <a:r>
              <a:rPr lang="ko-KR" altLang="en-US" baseline="-24000" dirty="0">
                <a:latin typeface="Times New Roman"/>
                <a:ea typeface="맑은 고딕"/>
              </a:rPr>
              <a:t>가 컨텐츠 </a:t>
            </a:r>
            <a:r>
              <a:rPr lang="en-US" altLang="ko-KR" baseline="-24000" dirty="0">
                <a:latin typeface="Times New Roman"/>
                <a:ea typeface="맑은 고딕"/>
              </a:rPr>
              <a:t>j </a:t>
            </a:r>
            <a:r>
              <a:rPr lang="ko-KR" altLang="en-US" baseline="-24000" dirty="0">
                <a:latin typeface="Times New Roman"/>
                <a:ea typeface="맑은 고딕"/>
              </a:rPr>
              <a:t>를 실행함 </a:t>
            </a:r>
            <a:r>
              <a:rPr lang="en-US" altLang="ko-KR" baseline="-24000" dirty="0">
                <a:latin typeface="Times New Roman"/>
                <a:ea typeface="맑은 고딕"/>
              </a:rPr>
              <a:t> 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능력 향상도가 비교적으로 높은 결과의 콘텐츠를 추천  </a:t>
            </a:r>
          </a:p>
        </p:txBody>
      </p:sp>
    </p:spTree>
    <p:extLst>
      <p:ext uri="{BB962C8B-B14F-4D97-AF65-F5344CB8AC3E}">
        <p14:creationId xmlns:p14="http://schemas.microsoft.com/office/powerpoint/2010/main" val="150978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DDB7C-CE0B-4C77-81DD-2F2661C0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39" y="397644"/>
            <a:ext cx="6543261" cy="35049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사용자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0B72411-BADC-48C1-927E-C2A378F95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646450"/>
              </p:ext>
            </p:extLst>
          </p:nvPr>
        </p:nvGraphicFramePr>
        <p:xfrm>
          <a:off x="657639" y="763059"/>
          <a:ext cx="922020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412247931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22636287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865750259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655083571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332851478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555047421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Members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824952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passwd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education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890443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sng" strike="noStrike">
                          <a:effectLst/>
                        </a:rPr>
                        <a:t>이메일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교육년수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61227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" tooltip="mailto:aff@naver.com"/>
                        </a:rPr>
                        <a:t>aff@naver.com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12345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7735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" tooltip="mailto:sd@daum.net"/>
                        </a:rPr>
                        <a:t>sd@daum.net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53432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798118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4" tooltip="mailto:sdf4@naver.com"/>
                        </a:rPr>
                        <a:t>sdf4@naver.com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2341sd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51730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87CBA2E-1616-4583-86F2-F6C88E755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56626"/>
              </p:ext>
            </p:extLst>
          </p:nvPr>
        </p:nvGraphicFramePr>
        <p:xfrm>
          <a:off x="657639" y="2716494"/>
          <a:ext cx="10830339" cy="1774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192">
                  <a:extLst>
                    <a:ext uri="{9D8B030D-6E8A-4147-A177-3AD203B41FA5}">
                      <a16:colId xmlns:a16="http://schemas.microsoft.com/office/drawing/2014/main" val="1030077016"/>
                    </a:ext>
                  </a:extLst>
                </a:gridCol>
                <a:gridCol w="1547192">
                  <a:extLst>
                    <a:ext uri="{9D8B030D-6E8A-4147-A177-3AD203B41FA5}">
                      <a16:colId xmlns:a16="http://schemas.microsoft.com/office/drawing/2014/main" val="19636544"/>
                    </a:ext>
                  </a:extLst>
                </a:gridCol>
                <a:gridCol w="1066199">
                  <a:extLst>
                    <a:ext uri="{9D8B030D-6E8A-4147-A177-3AD203B41FA5}">
                      <a16:colId xmlns:a16="http://schemas.microsoft.com/office/drawing/2014/main" val="2344084453"/>
                    </a:ext>
                  </a:extLst>
                </a:gridCol>
                <a:gridCol w="905868">
                  <a:extLst>
                    <a:ext uri="{9D8B030D-6E8A-4147-A177-3AD203B41FA5}">
                      <a16:colId xmlns:a16="http://schemas.microsoft.com/office/drawing/2014/main" val="724843038"/>
                    </a:ext>
                  </a:extLst>
                </a:gridCol>
                <a:gridCol w="817686">
                  <a:extLst>
                    <a:ext uri="{9D8B030D-6E8A-4147-A177-3AD203B41FA5}">
                      <a16:colId xmlns:a16="http://schemas.microsoft.com/office/drawing/2014/main" val="3704979285"/>
                    </a:ext>
                  </a:extLst>
                </a:gridCol>
                <a:gridCol w="1058183">
                  <a:extLst>
                    <a:ext uri="{9D8B030D-6E8A-4147-A177-3AD203B41FA5}">
                      <a16:colId xmlns:a16="http://schemas.microsoft.com/office/drawing/2014/main" val="1825748832"/>
                    </a:ext>
                  </a:extLst>
                </a:gridCol>
                <a:gridCol w="881819">
                  <a:extLst>
                    <a:ext uri="{9D8B030D-6E8A-4147-A177-3AD203B41FA5}">
                      <a16:colId xmlns:a16="http://schemas.microsoft.com/office/drawing/2014/main" val="2408265936"/>
                    </a:ext>
                  </a:extLst>
                </a:gridCol>
                <a:gridCol w="1234546">
                  <a:extLst>
                    <a:ext uri="{9D8B030D-6E8A-4147-A177-3AD203B41FA5}">
                      <a16:colId xmlns:a16="http://schemas.microsoft.com/office/drawing/2014/main" val="2941633581"/>
                    </a:ext>
                  </a:extLst>
                </a:gridCol>
                <a:gridCol w="976524">
                  <a:extLst>
                    <a:ext uri="{9D8B030D-6E8A-4147-A177-3AD203B41FA5}">
                      <a16:colId xmlns:a16="http://schemas.microsoft.com/office/drawing/2014/main" val="755523731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8782011"/>
                    </a:ext>
                  </a:extLst>
                </a:gridCol>
              </a:tblGrid>
              <a:tr h="273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MMSE-K_Points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extLst>
                  <a:ext uri="{0D108BD9-81ED-4DB2-BD59-A6C34878D82A}">
                    <a16:rowId xmlns:a16="http://schemas.microsoft.com/office/drawing/2014/main" val="13705508"/>
                  </a:ext>
                </a:extLst>
              </a:tr>
              <a:tr h="273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time_orientation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location_orientation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working_memory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memory_recall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concentration_calculator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performance_ablility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language_time-space-config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AnswerTable_id (FK)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Members_id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extLst>
                  <a:ext uri="{0D108BD9-81ED-4DB2-BD59-A6C34878D82A}">
                    <a16:rowId xmlns:a16="http://schemas.microsoft.com/office/drawing/2014/main" val="2535416709"/>
                  </a:ext>
                </a:extLst>
              </a:tr>
              <a:tr h="2735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지남력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지남력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장소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기억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기억 회상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주의 집중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수행능력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언어 및 시공간 구성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extLst>
                  <a:ext uri="{0D108BD9-81ED-4DB2-BD59-A6C34878D82A}">
                    <a16:rowId xmlns:a16="http://schemas.microsoft.com/office/drawing/2014/main" val="3004801624"/>
                  </a:ext>
                </a:extLst>
              </a:tr>
              <a:tr h="273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extLst>
                  <a:ext uri="{0D108BD9-81ED-4DB2-BD59-A6C34878D82A}">
                    <a16:rowId xmlns:a16="http://schemas.microsoft.com/office/drawing/2014/main" val="3218204497"/>
                  </a:ext>
                </a:extLst>
              </a:tr>
              <a:tr h="273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extLst>
                  <a:ext uri="{0D108BD9-81ED-4DB2-BD59-A6C34878D82A}">
                    <a16:rowId xmlns:a16="http://schemas.microsoft.com/office/drawing/2014/main" val="3871836456"/>
                  </a:ext>
                </a:extLst>
              </a:tr>
              <a:tr h="273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70" marR="4670" marT="4670" marB="0" anchor="ctr"/>
                </a:tc>
                <a:extLst>
                  <a:ext uri="{0D108BD9-81ED-4DB2-BD59-A6C34878D82A}">
                    <a16:rowId xmlns:a16="http://schemas.microsoft.com/office/drawing/2014/main" val="35146927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CD1A2B-D650-46CB-843B-B39D7690B1CC}"/>
              </a:ext>
            </a:extLst>
          </p:cNvPr>
          <p:cNvSpPr txBox="1"/>
          <p:nvPr/>
        </p:nvSpPr>
        <p:spPr>
          <a:xfrm>
            <a:off x="657639" y="234716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MMSE-K </a:t>
            </a:r>
            <a:r>
              <a:rPr lang="ko-KR" altLang="en-US" dirty="0"/>
              <a:t>점수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AE5F99-441E-4400-97D4-253C9A41C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59579"/>
              </p:ext>
            </p:extLst>
          </p:nvPr>
        </p:nvGraphicFramePr>
        <p:xfrm>
          <a:off x="657639" y="5118321"/>
          <a:ext cx="270510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360657868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374450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AnswerTable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001426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AnswerDatas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721941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MMSE-K </a:t>
                      </a:r>
                      <a:r>
                        <a:rPr lang="ko-KR" altLang="en-US" sz="1100" u="none" strike="noStrike">
                          <a:effectLst/>
                        </a:rPr>
                        <a:t>답안지 데이터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589997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06897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13335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28233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A008B3-7A56-4351-836A-9DE5966B7E9A}"/>
              </a:ext>
            </a:extLst>
          </p:cNvPr>
          <p:cNvSpPr txBox="1"/>
          <p:nvPr/>
        </p:nvSpPr>
        <p:spPr>
          <a:xfrm>
            <a:off x="594691" y="4748989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MMSE-K </a:t>
            </a:r>
            <a:r>
              <a:rPr lang="ko-KR" altLang="en-US" dirty="0"/>
              <a:t>답안지 데이터</a:t>
            </a:r>
          </a:p>
        </p:txBody>
      </p:sp>
    </p:spTree>
    <p:extLst>
      <p:ext uri="{BB962C8B-B14F-4D97-AF65-F5344CB8AC3E}">
        <p14:creationId xmlns:p14="http://schemas.microsoft.com/office/powerpoint/2010/main" val="62205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B0AA4-FDA3-43AD-9A48-9DE61100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921026"/>
            <a:ext cx="10651435" cy="769662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26D8E3-6F6D-4106-91AB-CE69C5E5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8" y="221092"/>
            <a:ext cx="10440508" cy="62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6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945</Words>
  <Application>Microsoft Office PowerPoint</Application>
  <PresentationFormat>와이드스크린</PresentationFormat>
  <Paragraphs>556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Times New Roman</vt:lpstr>
      <vt:lpstr>Office 테마</vt:lpstr>
      <vt:lpstr>빅데이터 분석 내용</vt:lpstr>
      <vt:lpstr>목적</vt:lpstr>
      <vt:lpstr>한국형 치매평가검사(MMSE-K)와 컨텐츠간 상관관계 </vt:lpstr>
      <vt:lpstr>시각 단속 운동 훈련 평가표</vt:lpstr>
      <vt:lpstr>각 인지기능 세부영역(컨텐츠)간 상관관계 </vt:lpstr>
      <vt:lpstr>환자의 인적정보와 인지기능간 상관관계</vt:lpstr>
      <vt:lpstr>추가적인 콘텐츠 추천</vt:lpstr>
      <vt:lpstr>사용자</vt:lpstr>
      <vt:lpstr> </vt:lpstr>
      <vt:lpstr>시야 훈련 (집중력)</vt:lpstr>
      <vt:lpstr>주의력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</dc:title>
  <dc:creator>민이</dc:creator>
  <cp:lastModifiedBy>민이</cp:lastModifiedBy>
  <cp:revision>19</cp:revision>
  <dcterms:created xsi:type="dcterms:W3CDTF">2018-01-05T06:58:59Z</dcterms:created>
  <dcterms:modified xsi:type="dcterms:W3CDTF">2018-01-10T06:21:20Z</dcterms:modified>
</cp:coreProperties>
</file>