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BE0E6-C773-450A-ACAD-012C4B9D4E8A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29C3-677E-498A-A9D4-B2E246D68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87741-3EE5-4B99-8C44-ECB846E9F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C6357-A830-4AF0-8100-D332CBE0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73EC7-F5D0-438F-9AF6-5C90F009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5C233-EA2E-4FC3-9D33-480E29AE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06F3E-83CD-4E40-875C-EAE884D0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52AD-A00B-4D41-96E0-AA16F8DE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B3AF9-E7EC-4973-8E0B-54C6A54D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4EA6E-FB6D-4D64-95D0-B774C715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BBB3A-4E8E-43AC-A6C0-12CACA8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7C6A4-E758-4D63-88D6-0833C21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690EC4-9711-4C2C-996A-951BD6E4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81387-DCC2-443F-9566-1E502887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02ECB-8A53-425B-9A63-DB9AD222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7BAB2-853F-4E4B-B0C5-55502A3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2FBF8-5478-417B-9AA3-C1BA87D8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0E62C-FA0A-46AD-92B8-4BF8FE68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9374F-11BF-40A9-BD49-1E85C39F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4056-5F86-4BA2-95B3-312F38CC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0AEF2-73D4-4468-A161-1986B2AD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24F3F-B738-47EF-A0DA-AB76C3F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16A0-FC3F-4C01-8EEC-2A2C8F1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E8AF8-E4BB-442D-85CA-6D93A1FF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937A0-9A08-424D-BAFA-6E99D74D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F3C0-228D-409B-8101-C563B41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08EE3-0456-4AE4-B82D-4CDB4BBE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5235E-47CC-4B6B-901D-B635FABB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5DFD4-BB00-4847-991B-32D6416D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01FE7-8E90-4307-A106-997752DB3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5CD2F-E5BD-4E33-861A-F64A160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7AFD8-FC70-4D07-87EC-88792866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3BEF7-13DC-456E-B547-792C15BF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C98A-7053-4CB9-B5AA-F4B6EE5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6F831-F4AE-4542-8AA2-9C62BB58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DE175F-D619-46D3-87CB-12C62364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BAF5-687E-499E-A6FE-B1630A303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40201-0A9B-49B2-86D5-551A08D1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A28FA-05E8-4A5B-AB3B-90C76A03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579F7-92E1-4610-A259-D592F59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F03F69-9267-4249-99EF-F285B21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2721-8C9A-4D8D-9E04-ACC712DD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D40E8-C340-4F77-BCBE-73FCF203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D2CF57-74D5-49C2-A5B3-31A05E8F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8EBBB-3DC6-47A3-9016-69CA8E86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861E-EA7A-4F08-B0B4-99A636E6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EC7AD-52DA-45E2-9D85-BED79C5E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E36A9-87C8-47A7-B137-D79670F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6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5B258-5C3F-46DC-AFF5-C0CDE9D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A358-4FA1-411A-AEED-3029718C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E162-7068-430E-A9E5-6284E9D2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12FD8-724D-4D0B-802C-926B1BC6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0A87D-7BC4-465C-A398-103CF24E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DB31-9A85-4AD2-8C45-731EDB8F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0018A-F6A7-4416-80F8-2C9B7ACB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709C09-F000-4DC8-9193-B4BA7202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9C2C4-EBBC-494B-8CD6-BEDCD99A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FA841-FCB5-4A57-B8C4-35D91F8C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19064-760A-46B5-9656-9D76B84E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CA041-F889-4B0D-A91C-AF27581B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CAEC0-C09B-4BE7-92D5-BBAF22BC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0DDBB-925D-4A3F-919E-A80D3510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5813-3AC7-4D97-B8F5-1CB47653E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B1EB-28C6-4BD9-AA41-4DF98FE34D2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83A5-D262-4D7F-8893-50ADD4449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58628-5807-4A93-A199-8FD472A3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1FA1-913E-49E3-8BC2-11263264D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@daum.net" TargetMode="External"/><Relationship Id="rId3" Type="http://schemas.openxmlformats.org/officeDocument/2006/relationships/hyperlink" Target="mailto:b@daum.net" TargetMode="External"/><Relationship Id="rId7" Type="http://schemas.openxmlformats.org/officeDocument/2006/relationships/hyperlink" Target="mailto:f@naver.com" TargetMode="External"/><Relationship Id="rId12" Type="http://schemas.openxmlformats.org/officeDocument/2006/relationships/hyperlink" Target="mailto:k@naver.com" TargetMode="External"/><Relationship Id="rId2" Type="http://schemas.openxmlformats.org/officeDocument/2006/relationships/hyperlink" Target="mailto:a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@gmail.com" TargetMode="External"/><Relationship Id="rId11" Type="http://schemas.openxmlformats.org/officeDocument/2006/relationships/hyperlink" Target="mailto:j@naver.com" TargetMode="External"/><Relationship Id="rId5" Type="http://schemas.openxmlformats.org/officeDocument/2006/relationships/hyperlink" Target="mailto:d@naver.com" TargetMode="External"/><Relationship Id="rId10" Type="http://schemas.openxmlformats.org/officeDocument/2006/relationships/hyperlink" Target="mailto:i@gmail.com" TargetMode="External"/><Relationship Id="rId4" Type="http://schemas.openxmlformats.org/officeDocument/2006/relationships/hyperlink" Target="mailto:c@kpu.ac.kr" TargetMode="External"/><Relationship Id="rId9" Type="http://schemas.openxmlformats.org/officeDocument/2006/relationships/hyperlink" Target="mailto:h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24346D-BAD7-4242-BD94-392992E0C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12995"/>
              </p:ext>
            </p:extLst>
          </p:nvPr>
        </p:nvGraphicFramePr>
        <p:xfrm>
          <a:off x="447869" y="1181651"/>
          <a:ext cx="10905929" cy="487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136">
                  <a:extLst>
                    <a:ext uri="{9D8B030D-6E8A-4147-A177-3AD203B41FA5}">
                      <a16:colId xmlns:a16="http://schemas.microsoft.com/office/drawing/2014/main" val="2454607736"/>
                    </a:ext>
                  </a:extLst>
                </a:gridCol>
                <a:gridCol w="1829854">
                  <a:extLst>
                    <a:ext uri="{9D8B030D-6E8A-4147-A177-3AD203B41FA5}">
                      <a16:colId xmlns:a16="http://schemas.microsoft.com/office/drawing/2014/main" val="762609804"/>
                    </a:ext>
                  </a:extLst>
                </a:gridCol>
                <a:gridCol w="2080805">
                  <a:extLst>
                    <a:ext uri="{9D8B030D-6E8A-4147-A177-3AD203B41FA5}">
                      <a16:colId xmlns:a16="http://schemas.microsoft.com/office/drawing/2014/main" val="1180090803"/>
                    </a:ext>
                  </a:extLst>
                </a:gridCol>
                <a:gridCol w="1683465">
                  <a:extLst>
                    <a:ext uri="{9D8B030D-6E8A-4147-A177-3AD203B41FA5}">
                      <a16:colId xmlns:a16="http://schemas.microsoft.com/office/drawing/2014/main" val="2965118047"/>
                    </a:ext>
                  </a:extLst>
                </a:gridCol>
                <a:gridCol w="1767116">
                  <a:extLst>
                    <a:ext uri="{9D8B030D-6E8A-4147-A177-3AD203B41FA5}">
                      <a16:colId xmlns:a16="http://schemas.microsoft.com/office/drawing/2014/main" val="986952372"/>
                    </a:ext>
                  </a:extLst>
                </a:gridCol>
                <a:gridCol w="1662553">
                  <a:extLst>
                    <a:ext uri="{9D8B030D-6E8A-4147-A177-3AD203B41FA5}">
                      <a16:colId xmlns:a16="http://schemas.microsoft.com/office/drawing/2014/main" val="2340315136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340247432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</a:rPr>
                        <a:t>id</a:t>
                      </a:r>
                      <a:endParaRPr lang="en-US" sz="15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email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passwd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education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811420455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sng" strike="noStrike" dirty="0">
                          <a:effectLst/>
                        </a:rPr>
                        <a:t>이메일</a:t>
                      </a:r>
                      <a:endParaRPr lang="ko-KR" alt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비밀번호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 err="1">
                          <a:effectLst/>
                        </a:rPr>
                        <a:t>교육년수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성별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나이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82794516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2"/>
                        </a:rPr>
                        <a:t>a@naver.com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12601827"/>
                  </a:ext>
                </a:extLst>
              </a:tr>
              <a:tr h="28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3"/>
                        </a:rPr>
                        <a:t>b@daum.net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844313882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4"/>
                        </a:rPr>
                        <a:t>c@kpu.ac.kr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251256284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5"/>
                        </a:rPr>
                        <a:t>d@naver.com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805975170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6"/>
                        </a:rPr>
                        <a:t>e@gmail.com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4045930258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7"/>
                        </a:rPr>
                        <a:t>f@naver.com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4168993370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8"/>
                        </a:rPr>
                        <a:t>g@daum.net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023588279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9"/>
                        </a:rPr>
                        <a:t>h@naver.com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544532062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10"/>
                        </a:rPr>
                        <a:t>i@gmail.com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684115309"/>
                  </a:ext>
                </a:extLst>
              </a:tr>
              <a:tr h="35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11"/>
                        </a:rPr>
                        <a:t>j@naver.com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j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589474981"/>
                  </a:ext>
                </a:extLst>
              </a:tr>
              <a:tr h="364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  <a:hlinkClick r:id="rId12"/>
                        </a:rPr>
                        <a:t>k@naver.com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6393132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118BC-127C-4A84-91D6-77483BE749C3}"/>
              </a:ext>
            </a:extLst>
          </p:cNvPr>
          <p:cNvSpPr txBox="1"/>
          <p:nvPr/>
        </p:nvSpPr>
        <p:spPr>
          <a:xfrm>
            <a:off x="447869" y="61777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39341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3564-C139-4808-83B8-BC6A2EFC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79" y="3118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K-MMSE </a:t>
            </a:r>
            <a:r>
              <a:rPr lang="ko-KR" altLang="en-US" sz="1800" dirty="0"/>
              <a:t>평가</a:t>
            </a:r>
            <a:r>
              <a:rPr lang="en-US" altLang="ko-KR" sz="1800" dirty="0"/>
              <a:t>(</a:t>
            </a:r>
            <a:r>
              <a:rPr lang="ko-KR" altLang="en-US" sz="1800" dirty="0"/>
              <a:t>초기데이터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3B8F224-3ADA-4DB2-9D46-FE9B815D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2008"/>
              </p:ext>
            </p:extLst>
          </p:nvPr>
        </p:nvGraphicFramePr>
        <p:xfrm>
          <a:off x="500479" y="1231617"/>
          <a:ext cx="11358730" cy="5147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60">
                  <a:extLst>
                    <a:ext uri="{9D8B030D-6E8A-4147-A177-3AD203B41FA5}">
                      <a16:colId xmlns:a16="http://schemas.microsoft.com/office/drawing/2014/main" val="1571950283"/>
                    </a:ext>
                  </a:extLst>
                </a:gridCol>
                <a:gridCol w="1241014">
                  <a:extLst>
                    <a:ext uri="{9D8B030D-6E8A-4147-A177-3AD203B41FA5}">
                      <a16:colId xmlns:a16="http://schemas.microsoft.com/office/drawing/2014/main" val="2226725880"/>
                    </a:ext>
                  </a:extLst>
                </a:gridCol>
                <a:gridCol w="1324604">
                  <a:extLst>
                    <a:ext uri="{9D8B030D-6E8A-4147-A177-3AD203B41FA5}">
                      <a16:colId xmlns:a16="http://schemas.microsoft.com/office/drawing/2014/main" val="2782931849"/>
                    </a:ext>
                  </a:extLst>
                </a:gridCol>
                <a:gridCol w="950589">
                  <a:extLst>
                    <a:ext uri="{9D8B030D-6E8A-4147-A177-3AD203B41FA5}">
                      <a16:colId xmlns:a16="http://schemas.microsoft.com/office/drawing/2014/main" val="1883405049"/>
                    </a:ext>
                  </a:extLst>
                </a:gridCol>
                <a:gridCol w="1025561">
                  <a:extLst>
                    <a:ext uri="{9D8B030D-6E8A-4147-A177-3AD203B41FA5}">
                      <a16:colId xmlns:a16="http://schemas.microsoft.com/office/drawing/2014/main" val="2219712874"/>
                    </a:ext>
                  </a:extLst>
                </a:gridCol>
                <a:gridCol w="1025561">
                  <a:extLst>
                    <a:ext uri="{9D8B030D-6E8A-4147-A177-3AD203B41FA5}">
                      <a16:colId xmlns:a16="http://schemas.microsoft.com/office/drawing/2014/main" val="2088395365"/>
                    </a:ext>
                  </a:extLst>
                </a:gridCol>
                <a:gridCol w="1387523">
                  <a:extLst>
                    <a:ext uri="{9D8B030D-6E8A-4147-A177-3AD203B41FA5}">
                      <a16:colId xmlns:a16="http://schemas.microsoft.com/office/drawing/2014/main" val="4109279344"/>
                    </a:ext>
                  </a:extLst>
                </a:gridCol>
                <a:gridCol w="1335814">
                  <a:extLst>
                    <a:ext uri="{9D8B030D-6E8A-4147-A177-3AD203B41FA5}">
                      <a16:colId xmlns:a16="http://schemas.microsoft.com/office/drawing/2014/main" val="2032564757"/>
                    </a:ext>
                  </a:extLst>
                </a:gridCol>
                <a:gridCol w="939379">
                  <a:extLst>
                    <a:ext uri="{9D8B030D-6E8A-4147-A177-3AD203B41FA5}">
                      <a16:colId xmlns:a16="http://schemas.microsoft.com/office/drawing/2014/main" val="3578679017"/>
                    </a:ext>
                  </a:extLst>
                </a:gridCol>
                <a:gridCol w="818725">
                  <a:extLst>
                    <a:ext uri="{9D8B030D-6E8A-4147-A177-3AD203B41FA5}">
                      <a16:colId xmlns:a16="http://schemas.microsoft.com/office/drawing/2014/main" val="212723186"/>
                    </a:ext>
                  </a:extLst>
                </a:gridCol>
              </a:tblGrid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K-</a:t>
                      </a:r>
                      <a:r>
                        <a:rPr lang="en-US" sz="1300" u="none" strike="noStrike" dirty="0" err="1">
                          <a:effectLst/>
                        </a:rPr>
                        <a:t>MMSE_Points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81502991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time_orientation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place_orientation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Memory</a:t>
                      </a:r>
                    </a:p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_register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Attention</a:t>
                      </a:r>
                    </a:p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_calculation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Memory</a:t>
                      </a:r>
                    </a:p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_recall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language_time</a:t>
                      </a:r>
                      <a:endParaRPr lang="en-US" sz="13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-space-config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total_score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AnswerTable_id</a:t>
                      </a:r>
                      <a:r>
                        <a:rPr lang="en-US" sz="1300" u="none" strike="noStrike" dirty="0">
                          <a:effectLst/>
                        </a:rPr>
                        <a:t>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Members_id</a:t>
                      </a:r>
                      <a:r>
                        <a:rPr lang="en-US" sz="1300" u="none" strike="noStrike" dirty="0">
                          <a:effectLst/>
                        </a:rPr>
                        <a:t>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833551028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시간 </a:t>
                      </a:r>
                      <a:r>
                        <a:rPr lang="ko-KR" altLang="en-US" sz="1500" u="none" strike="noStrike" dirty="0" err="1">
                          <a:effectLst/>
                        </a:rPr>
                        <a:t>지남력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장소 </a:t>
                      </a:r>
                      <a:r>
                        <a:rPr lang="ko-KR" altLang="en-US" sz="1500" u="none" strike="noStrike" dirty="0" err="1">
                          <a:effectLst/>
                        </a:rPr>
                        <a:t>지남력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기억등록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주의집중 및 계산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기억회상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언어 및 시공간구성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총점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355400539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104301262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412425180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218047591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8285377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88567675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724134359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651513345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265693561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90911884"/>
                  </a:ext>
                </a:extLst>
              </a:tr>
              <a:tr h="3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83479563"/>
                  </a:ext>
                </a:extLst>
              </a:tr>
              <a:tr h="36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9805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1FB8182-9850-4BB1-BA75-6A80CD825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406809"/>
              </p:ext>
            </p:extLst>
          </p:nvPr>
        </p:nvGraphicFramePr>
        <p:xfrm>
          <a:off x="168676" y="736847"/>
          <a:ext cx="11869444" cy="5679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167">
                  <a:extLst>
                    <a:ext uri="{9D8B030D-6E8A-4147-A177-3AD203B41FA5}">
                      <a16:colId xmlns:a16="http://schemas.microsoft.com/office/drawing/2014/main" val="2126506901"/>
                    </a:ext>
                  </a:extLst>
                </a:gridCol>
                <a:gridCol w="1539382">
                  <a:extLst>
                    <a:ext uri="{9D8B030D-6E8A-4147-A177-3AD203B41FA5}">
                      <a16:colId xmlns:a16="http://schemas.microsoft.com/office/drawing/2014/main" val="1377592158"/>
                    </a:ext>
                  </a:extLst>
                </a:gridCol>
                <a:gridCol w="1458361">
                  <a:extLst>
                    <a:ext uri="{9D8B030D-6E8A-4147-A177-3AD203B41FA5}">
                      <a16:colId xmlns:a16="http://schemas.microsoft.com/office/drawing/2014/main" val="647964120"/>
                    </a:ext>
                  </a:extLst>
                </a:gridCol>
                <a:gridCol w="1326704">
                  <a:extLst>
                    <a:ext uri="{9D8B030D-6E8A-4147-A177-3AD203B41FA5}">
                      <a16:colId xmlns:a16="http://schemas.microsoft.com/office/drawing/2014/main" val="3067194686"/>
                    </a:ext>
                  </a:extLst>
                </a:gridCol>
                <a:gridCol w="1346960">
                  <a:extLst>
                    <a:ext uri="{9D8B030D-6E8A-4147-A177-3AD203B41FA5}">
                      <a16:colId xmlns:a16="http://schemas.microsoft.com/office/drawing/2014/main" val="3030558960"/>
                    </a:ext>
                  </a:extLst>
                </a:gridCol>
                <a:gridCol w="1205174">
                  <a:extLst>
                    <a:ext uri="{9D8B030D-6E8A-4147-A177-3AD203B41FA5}">
                      <a16:colId xmlns:a16="http://schemas.microsoft.com/office/drawing/2014/main" val="1229730377"/>
                    </a:ext>
                  </a:extLst>
                </a:gridCol>
                <a:gridCol w="1205174">
                  <a:extLst>
                    <a:ext uri="{9D8B030D-6E8A-4147-A177-3AD203B41FA5}">
                      <a16:colId xmlns:a16="http://schemas.microsoft.com/office/drawing/2014/main" val="1830063199"/>
                    </a:ext>
                  </a:extLst>
                </a:gridCol>
                <a:gridCol w="1083643">
                  <a:extLst>
                    <a:ext uri="{9D8B030D-6E8A-4147-A177-3AD203B41FA5}">
                      <a16:colId xmlns:a16="http://schemas.microsoft.com/office/drawing/2014/main" val="2391844013"/>
                    </a:ext>
                  </a:extLst>
                </a:gridCol>
                <a:gridCol w="1022879">
                  <a:extLst>
                    <a:ext uri="{9D8B030D-6E8A-4147-A177-3AD203B41FA5}">
                      <a16:colId xmlns:a16="http://schemas.microsoft.com/office/drawing/2014/main" val="1806420776"/>
                    </a:ext>
                  </a:extLst>
                </a:gridCol>
              </a:tblGrid>
              <a:tr h="59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visual_interrupting_datas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335843470"/>
                  </a:ext>
                </a:extLst>
              </a:tr>
              <a:tr h="59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</a:rPr>
                        <a:t>id</a:t>
                      </a:r>
                      <a:endParaRPr lang="en-US" sz="15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total_score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success_count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miss_count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fail_count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start_level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max_level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final_level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</a:rPr>
                        <a:t>User.id (FK)</a:t>
                      </a:r>
                      <a:endParaRPr lang="en-US" sz="15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696281650"/>
                  </a:ext>
                </a:extLst>
              </a:tr>
              <a:tr h="588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총 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두더지 맞춘 개수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두더지 놓친 개수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잘못 맞춘 개수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시작 단계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진행된 최고 단계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최종 단계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2699511443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2432033727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388048541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090771523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3288094210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3726604835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774218314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040854916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762967061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2981759074"/>
                  </a:ext>
                </a:extLst>
              </a:tr>
              <a:tr h="35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172245372"/>
                  </a:ext>
                </a:extLst>
              </a:tr>
              <a:tr h="364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Null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83" marR="5383" marT="5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83" marR="5383" marT="5383" marB="0" anchor="ctr"/>
                </a:tc>
                <a:extLst>
                  <a:ext uri="{0D108BD9-81ED-4DB2-BD59-A6C34878D82A}">
                    <a16:rowId xmlns:a16="http://schemas.microsoft.com/office/drawing/2014/main" val="936834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64A42-BC82-4A9D-938A-79E61DE9DC2F}"/>
              </a:ext>
            </a:extLst>
          </p:cNvPr>
          <p:cNvSpPr txBox="1"/>
          <p:nvPr/>
        </p:nvSpPr>
        <p:spPr>
          <a:xfrm>
            <a:off x="168676" y="36751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집중력</a:t>
            </a:r>
            <a:r>
              <a:rPr lang="en-US" altLang="ko-KR" dirty="0"/>
              <a:t>(</a:t>
            </a:r>
            <a:r>
              <a:rPr lang="ko-KR" altLang="en-US" dirty="0"/>
              <a:t>두더지잡기 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5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9A076-A866-4BFC-BAF3-2E687CA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65" y="180503"/>
            <a:ext cx="4480264" cy="36991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선택적 주의력</a:t>
            </a:r>
            <a:r>
              <a:rPr lang="en-US" altLang="ko-KR" sz="1800" dirty="0"/>
              <a:t>(</a:t>
            </a:r>
            <a:r>
              <a:rPr lang="ko-KR" altLang="en-US" sz="1800" dirty="0"/>
              <a:t>오름차순 숫자 누르기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DFD568D-5D1E-4C7E-B1CE-2C4C03BC8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106130"/>
              </p:ext>
            </p:extLst>
          </p:nvPr>
        </p:nvGraphicFramePr>
        <p:xfrm>
          <a:off x="437965" y="550417"/>
          <a:ext cx="11316069" cy="5905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091">
                  <a:extLst>
                    <a:ext uri="{9D8B030D-6E8A-4147-A177-3AD203B41FA5}">
                      <a16:colId xmlns:a16="http://schemas.microsoft.com/office/drawing/2014/main" val="379206522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87735737"/>
                    </a:ext>
                  </a:extLst>
                </a:gridCol>
                <a:gridCol w="1329023">
                  <a:extLst>
                    <a:ext uri="{9D8B030D-6E8A-4147-A177-3AD203B41FA5}">
                      <a16:colId xmlns:a16="http://schemas.microsoft.com/office/drawing/2014/main" val="741075354"/>
                    </a:ext>
                  </a:extLst>
                </a:gridCol>
                <a:gridCol w="1324102">
                  <a:extLst>
                    <a:ext uri="{9D8B030D-6E8A-4147-A177-3AD203B41FA5}">
                      <a16:colId xmlns:a16="http://schemas.microsoft.com/office/drawing/2014/main" val="2844993031"/>
                    </a:ext>
                  </a:extLst>
                </a:gridCol>
                <a:gridCol w="1324102">
                  <a:extLst>
                    <a:ext uri="{9D8B030D-6E8A-4147-A177-3AD203B41FA5}">
                      <a16:colId xmlns:a16="http://schemas.microsoft.com/office/drawing/2014/main" val="1942173794"/>
                    </a:ext>
                  </a:extLst>
                </a:gridCol>
                <a:gridCol w="1190579">
                  <a:extLst>
                    <a:ext uri="{9D8B030D-6E8A-4147-A177-3AD203B41FA5}">
                      <a16:colId xmlns:a16="http://schemas.microsoft.com/office/drawing/2014/main" val="3744879587"/>
                    </a:ext>
                  </a:extLst>
                </a:gridCol>
                <a:gridCol w="1724672">
                  <a:extLst>
                    <a:ext uri="{9D8B030D-6E8A-4147-A177-3AD203B41FA5}">
                      <a16:colId xmlns:a16="http://schemas.microsoft.com/office/drawing/2014/main" val="1699305940"/>
                    </a:ext>
                  </a:extLst>
                </a:gridCol>
                <a:gridCol w="1212834">
                  <a:extLst>
                    <a:ext uri="{9D8B030D-6E8A-4147-A177-3AD203B41FA5}">
                      <a16:colId xmlns:a16="http://schemas.microsoft.com/office/drawing/2014/main" val="617757826"/>
                    </a:ext>
                  </a:extLst>
                </a:gridCol>
              </a:tblGrid>
              <a:tr h="61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ascending_select_datas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372096447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</a:rPr>
                        <a:t>id</a:t>
                      </a:r>
                      <a:endParaRPr lang="en-US" sz="15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total_score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success_count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fail_count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start_level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max_level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final_level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</a:rPr>
                        <a:t>User.id (FK)</a:t>
                      </a:r>
                      <a:endParaRPr lang="en-US" sz="15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2198498172"/>
                  </a:ext>
                </a:extLst>
              </a:tr>
              <a:tr h="549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총 점수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맞춘 개수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틀린 개수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시작 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진행된 최고 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최종 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3161852669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247289465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755909554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3799135963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2955437334"/>
                  </a:ext>
                </a:extLst>
              </a:tr>
              <a:tr h="405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User05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872182749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2271624826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817611779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330778255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2169566039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863933266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46049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4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0AB87-6CE8-40F7-A47E-53C0A80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11" y="542679"/>
            <a:ext cx="4133295" cy="407231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시각 단기 기억력</a:t>
            </a:r>
            <a:r>
              <a:rPr lang="en-US" altLang="ko-KR" sz="2000" dirty="0"/>
              <a:t>(</a:t>
            </a:r>
            <a:r>
              <a:rPr lang="ko-KR" altLang="en-US" sz="2000" dirty="0"/>
              <a:t>추가 그림 찾기</a:t>
            </a:r>
            <a:r>
              <a:rPr lang="en-US" altLang="ko-KR" sz="2000" dirty="0"/>
              <a:t>)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D8EA8E-AB0D-4B93-851A-595353D5E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259900"/>
              </p:ext>
            </p:extLst>
          </p:nvPr>
        </p:nvGraphicFramePr>
        <p:xfrm>
          <a:off x="797512" y="701337"/>
          <a:ext cx="10823358" cy="5693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3774">
                  <a:extLst>
                    <a:ext uri="{9D8B030D-6E8A-4147-A177-3AD203B41FA5}">
                      <a16:colId xmlns:a16="http://schemas.microsoft.com/office/drawing/2014/main" val="3403117339"/>
                    </a:ext>
                  </a:extLst>
                </a:gridCol>
                <a:gridCol w="1706587">
                  <a:extLst>
                    <a:ext uri="{9D8B030D-6E8A-4147-A177-3AD203B41FA5}">
                      <a16:colId xmlns:a16="http://schemas.microsoft.com/office/drawing/2014/main" val="1182133603"/>
                    </a:ext>
                  </a:extLst>
                </a:gridCol>
                <a:gridCol w="1616767">
                  <a:extLst>
                    <a:ext uri="{9D8B030D-6E8A-4147-A177-3AD203B41FA5}">
                      <a16:colId xmlns:a16="http://schemas.microsoft.com/office/drawing/2014/main" val="3074870206"/>
                    </a:ext>
                  </a:extLst>
                </a:gridCol>
                <a:gridCol w="1470808">
                  <a:extLst>
                    <a:ext uri="{9D8B030D-6E8A-4147-A177-3AD203B41FA5}">
                      <a16:colId xmlns:a16="http://schemas.microsoft.com/office/drawing/2014/main" val="1884521690"/>
                    </a:ext>
                  </a:extLst>
                </a:gridCol>
                <a:gridCol w="1493264">
                  <a:extLst>
                    <a:ext uri="{9D8B030D-6E8A-4147-A177-3AD203B41FA5}">
                      <a16:colId xmlns:a16="http://schemas.microsoft.com/office/drawing/2014/main" val="1614657078"/>
                    </a:ext>
                  </a:extLst>
                </a:gridCol>
                <a:gridCol w="1522199">
                  <a:extLst>
                    <a:ext uri="{9D8B030D-6E8A-4147-A177-3AD203B41FA5}">
                      <a16:colId xmlns:a16="http://schemas.microsoft.com/office/drawing/2014/main" val="496698885"/>
                    </a:ext>
                  </a:extLst>
                </a:gridCol>
                <a:gridCol w="1149959">
                  <a:extLst>
                    <a:ext uri="{9D8B030D-6E8A-4147-A177-3AD203B41FA5}">
                      <a16:colId xmlns:a16="http://schemas.microsoft.com/office/drawing/2014/main" val="898218468"/>
                    </a:ext>
                  </a:extLst>
                </a:gridCol>
              </a:tblGrid>
              <a:tr h="5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visual_short-term_datas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500211460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 dirty="0">
                          <a:effectLst/>
                        </a:rPr>
                        <a:t>id</a:t>
                      </a:r>
                      <a:endParaRPr lang="en-US" sz="15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total_score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spend_time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success_count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start_level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max_level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sng" strike="noStrike" dirty="0">
                          <a:effectLst/>
                        </a:rPr>
                        <a:t>User.id (FK)</a:t>
                      </a:r>
                      <a:endParaRPr lang="en-US" sz="13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925682673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총 점수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진행 시간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맞춘 개수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시작 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진행된 최고 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1572386943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1555911435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407878150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899948330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877715249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269029095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3401720031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474855389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325062527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2967850770"/>
                  </a:ext>
                </a:extLst>
              </a:tr>
              <a:tr h="38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User10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       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3061843299"/>
                  </a:ext>
                </a:extLst>
              </a:tr>
              <a:tr h="39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User11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Null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42930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2E1D-D999-4EC1-BAF3-50AB9285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C984E-795C-4405-9111-844EC857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000" dirty="0"/>
              <a:t>환자테이블에서 </a:t>
            </a:r>
            <a:r>
              <a:rPr lang="ko-KR" altLang="en-US" sz="2000" dirty="0" err="1"/>
              <a:t>교육년수</a:t>
            </a:r>
            <a:r>
              <a:rPr lang="en-US" altLang="ko-KR" sz="2000" dirty="0"/>
              <a:t>,</a:t>
            </a:r>
            <a:r>
              <a:rPr lang="ko-KR" altLang="en-US" sz="2000" dirty="0"/>
              <a:t> 성별</a:t>
            </a:r>
            <a:r>
              <a:rPr lang="en-US" altLang="ko-KR" sz="2000" dirty="0"/>
              <a:t>, </a:t>
            </a:r>
            <a:r>
              <a:rPr lang="ko-KR" altLang="en-US" sz="2000" dirty="0"/>
              <a:t>나이가 비슷한 집단끼리 클러스터링 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K-MMSE </a:t>
            </a:r>
            <a:r>
              <a:rPr lang="ko-KR" altLang="en-US" sz="2000" dirty="0" err="1"/>
              <a:t>평가지</a:t>
            </a:r>
            <a:r>
              <a:rPr lang="ko-KR" altLang="en-US" sz="2000" dirty="0"/>
              <a:t> 정보는 부가적인 정보로 평가된다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Contents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테이블중에서</a:t>
            </a:r>
            <a:r>
              <a:rPr lang="ko-KR" altLang="en-US" sz="2000" dirty="0"/>
              <a:t> </a:t>
            </a:r>
            <a:r>
              <a:rPr lang="en-US" altLang="ko-KR" sz="2000" dirty="0"/>
              <a:t>User11</a:t>
            </a:r>
            <a:r>
              <a:rPr lang="ko-KR" altLang="en-US" sz="2000" dirty="0"/>
              <a:t>은 집중력과 </a:t>
            </a:r>
            <a:r>
              <a:rPr lang="ko-KR" altLang="en-US" sz="2000" dirty="0" err="1"/>
              <a:t>시각단기기억력</a:t>
            </a:r>
            <a:r>
              <a:rPr lang="ko-KR" altLang="en-US" sz="2000" dirty="0"/>
              <a:t> </a:t>
            </a:r>
            <a:r>
              <a:rPr lang="en-US" altLang="ko-KR" sz="2000" dirty="0"/>
              <a:t>Contents</a:t>
            </a:r>
            <a:r>
              <a:rPr lang="ko-KR" altLang="en-US" sz="2000" dirty="0"/>
              <a:t>를 수행하지않았다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User11</a:t>
            </a:r>
            <a:r>
              <a:rPr lang="ko-KR" altLang="en-US" sz="2000" dirty="0"/>
              <a:t>이 수행한 </a:t>
            </a:r>
            <a:r>
              <a:rPr lang="en-US" altLang="ko-KR" sz="2000" dirty="0"/>
              <a:t>Contents(</a:t>
            </a:r>
            <a:r>
              <a:rPr lang="ko-KR" altLang="en-US" sz="2000" dirty="0"/>
              <a:t>선택적 주의력</a:t>
            </a:r>
            <a:r>
              <a:rPr lang="en-US" altLang="ko-KR" sz="2000" dirty="0"/>
              <a:t>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비슷한점수를</a:t>
            </a:r>
            <a:r>
              <a:rPr lang="ko-KR" altLang="en-US" sz="2000" dirty="0"/>
              <a:t> 가진 환자들까지 </a:t>
            </a:r>
            <a:r>
              <a:rPr lang="ko-KR" altLang="en-US" sz="2000" dirty="0" err="1"/>
              <a:t>클러스터링한다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클러스터링한</a:t>
            </a:r>
            <a:r>
              <a:rPr lang="ko-KR" altLang="en-US" sz="2000" dirty="0"/>
              <a:t> 정보를 바탕으로 </a:t>
            </a:r>
            <a:r>
              <a:rPr lang="en-US" altLang="ko-KR" sz="2000" dirty="0"/>
              <a:t>User11</a:t>
            </a:r>
            <a:r>
              <a:rPr lang="ko-KR" altLang="en-US" sz="2000" dirty="0"/>
              <a:t>의 집중력과 </a:t>
            </a:r>
            <a:r>
              <a:rPr lang="ko-KR" altLang="en-US" sz="2000" dirty="0" err="1"/>
              <a:t>시각단기기억력</a:t>
            </a:r>
            <a:r>
              <a:rPr lang="ko-KR" altLang="en-US" sz="2000" dirty="0"/>
              <a:t> </a:t>
            </a:r>
            <a:r>
              <a:rPr lang="en-US" altLang="ko-KR" sz="2000" dirty="0"/>
              <a:t>Contents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점수을</a:t>
            </a:r>
            <a:r>
              <a:rPr lang="ko-KR" altLang="en-US" sz="2000" dirty="0"/>
              <a:t> 예측한다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그중 더 낮은 점수가 예측된 </a:t>
            </a:r>
            <a:r>
              <a:rPr lang="en-US" altLang="ko-KR" sz="2000" dirty="0"/>
              <a:t>Contents</a:t>
            </a:r>
            <a:r>
              <a:rPr lang="ko-KR" altLang="en-US" sz="2000" dirty="0"/>
              <a:t>를 추천해준다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그후에 </a:t>
            </a:r>
            <a:r>
              <a:rPr lang="ko-KR" altLang="en-US" sz="2000" dirty="0" err="1"/>
              <a:t>그다음으로</a:t>
            </a:r>
            <a:r>
              <a:rPr lang="ko-KR" altLang="en-US" sz="2000" dirty="0"/>
              <a:t> 낮을 </a:t>
            </a:r>
            <a:r>
              <a:rPr lang="en-US" altLang="ko-KR" sz="2000" dirty="0"/>
              <a:t>Contents</a:t>
            </a:r>
            <a:r>
              <a:rPr lang="ko-KR" altLang="en-US" sz="2000" dirty="0"/>
              <a:t>를 추천해주며 하고있는 </a:t>
            </a:r>
            <a:r>
              <a:rPr lang="en-US" altLang="ko-KR" sz="2000" dirty="0"/>
              <a:t>Contents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가장낮을경우</a:t>
            </a:r>
            <a:r>
              <a:rPr lang="ko-KR" altLang="en-US" sz="2000" dirty="0"/>
              <a:t> 반복해서 수행한다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848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448B-445A-4951-9DFB-9110EF6C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EB978-2B1C-44E8-AB2A-3DBE576B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환자가 모든 컨텐츠를 </a:t>
            </a:r>
            <a:r>
              <a:rPr lang="ko-KR" altLang="en-US" sz="2000" dirty="0" err="1"/>
              <a:t>수행했을시</a:t>
            </a:r>
            <a:endParaRPr lang="en-US" altLang="ko-KR" sz="2000" dirty="0"/>
          </a:p>
          <a:p>
            <a:r>
              <a:rPr lang="ko-KR" altLang="en-US" sz="2000" dirty="0"/>
              <a:t>가장 </a:t>
            </a:r>
            <a:r>
              <a:rPr lang="ko-KR" altLang="en-US" sz="2000" dirty="0" err="1"/>
              <a:t>오랜기간</a:t>
            </a:r>
            <a:r>
              <a:rPr lang="ko-KR" altLang="en-US" sz="2000" dirty="0"/>
              <a:t> 실시하지 않은 컨텐츠를 추천해준다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가장 </a:t>
            </a:r>
            <a:r>
              <a:rPr lang="ko-KR" altLang="en-US" sz="2000" dirty="0" err="1"/>
              <a:t>오랜기간</a:t>
            </a:r>
            <a:r>
              <a:rPr lang="ko-KR" altLang="en-US" sz="2000" dirty="0"/>
              <a:t> 실시하지 않은 컨텐츠와 환자의 상대점수가 비슷한 집단에 비해 비교적 낮은 컨텐츠 사이에서 추천해준다</a:t>
            </a:r>
            <a:r>
              <a:rPr lang="en-US" altLang="ko-KR" sz="2000" dirty="0"/>
              <a:t>( </a:t>
            </a:r>
            <a:r>
              <a:rPr lang="ko-KR" altLang="en-US" sz="2000" dirty="0"/>
              <a:t>이부분을 어떻게 비교해야 할지 모르겠습니다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78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14FCC-D55C-429D-AB8C-6F917AE0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HCII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A1AEC-5E98-4271-B0C9-2AC37F46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89596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</a:t>
            </a:r>
            <a:r>
              <a:rPr lang="en-US" altLang="ko-KR" dirty="0"/>
              <a:t>~ 20</a:t>
            </a:r>
            <a:r>
              <a:rPr lang="ko-KR" altLang="en-US" dirty="0"/>
              <a:t>일 </a:t>
            </a:r>
            <a:r>
              <a:rPr lang="en-US" altLang="ko-KR" dirty="0"/>
              <a:t>LA , NEVADA</a:t>
            </a:r>
          </a:p>
          <a:p>
            <a:endParaRPr lang="en-US" altLang="ko-KR" dirty="0"/>
          </a:p>
          <a:p>
            <a:r>
              <a:rPr lang="en-US" altLang="ko-KR" dirty="0"/>
              <a:t>Posters Proposals: Friday, 2 February 2018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초록은 </a:t>
            </a:r>
            <a:r>
              <a:rPr lang="en-US" altLang="ko-KR" dirty="0"/>
              <a:t>DOC </a:t>
            </a:r>
            <a:r>
              <a:rPr lang="ko-KR" altLang="en-US" dirty="0"/>
              <a:t>또는 </a:t>
            </a:r>
            <a:r>
              <a:rPr lang="en-US" altLang="ko-KR" dirty="0"/>
              <a:t>PDF </a:t>
            </a:r>
            <a:r>
              <a:rPr lang="ko-KR" altLang="en-US" dirty="0"/>
              <a:t>형식으로 제출할 수 </a:t>
            </a:r>
            <a:r>
              <a:rPr lang="ko-KR" altLang="en-US" dirty="0" err="1"/>
              <a:t>있지만이</a:t>
            </a:r>
            <a:r>
              <a:rPr lang="ko-KR" altLang="en-US" dirty="0"/>
              <a:t> 단계에서는 특별한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형식 지침이 적용되지 않습니다</a:t>
            </a:r>
            <a:r>
              <a:rPr lang="en-US" altLang="ko-KR" dirty="0"/>
              <a:t>. </a:t>
            </a:r>
            <a:r>
              <a:rPr lang="ko-KR" altLang="en-US" dirty="0"/>
              <a:t>참고 문헌</a:t>
            </a:r>
            <a:r>
              <a:rPr lang="en-US" altLang="ko-KR" dirty="0"/>
              <a:t>, </a:t>
            </a:r>
            <a:r>
              <a:rPr lang="ko-KR" altLang="en-US" dirty="0"/>
              <a:t>표 및 그림은 초록에서 </a:t>
            </a:r>
            <a:r>
              <a:rPr lang="ko-KR" altLang="en-US" dirty="0" err="1"/>
              <a:t>허용됩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니다</a:t>
            </a:r>
            <a:r>
              <a:rPr lang="en-US" altLang="ko-KR" dirty="0"/>
              <a:t>. 300 </a:t>
            </a:r>
            <a:r>
              <a:rPr lang="ko-KR" altLang="en-US" dirty="0"/>
              <a:t>단어 제한은 참조를 제외합니다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Camera-ready paper submission: 9 February 2018 (</a:t>
            </a:r>
            <a:r>
              <a:rPr lang="ko-KR" altLang="en-US" dirty="0"/>
              <a:t>전체 논문</a:t>
            </a:r>
            <a:r>
              <a:rPr lang="en-US" altLang="ko-KR" dirty="0"/>
              <a:t>, </a:t>
            </a:r>
            <a:r>
              <a:rPr lang="ko-KR" altLang="en-US" dirty="0" err="1"/>
              <a:t>일반적으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로 </a:t>
            </a:r>
            <a:r>
              <a:rPr lang="en-US" altLang="ko-KR" dirty="0"/>
              <a:t>12 </a:t>
            </a:r>
            <a:r>
              <a:rPr lang="ko-KR" altLang="en-US" dirty="0"/>
              <a:t>페이지</a:t>
            </a:r>
            <a:r>
              <a:rPr lang="en-US" altLang="ko-KR" dirty="0"/>
              <a:t>, 10 </a:t>
            </a:r>
            <a:r>
              <a:rPr lang="ko-KR" altLang="en-US" dirty="0"/>
              <a:t>페이지 이상 </a:t>
            </a:r>
            <a:r>
              <a:rPr lang="en-US" altLang="ko-KR" dirty="0"/>
              <a:t>20 </a:t>
            </a:r>
            <a:r>
              <a:rPr lang="ko-KR" altLang="en-US" dirty="0"/>
              <a:t>페이지 이하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DOC </a:t>
            </a:r>
            <a:r>
              <a:rPr lang="ko-KR" altLang="en-US" dirty="0"/>
              <a:t>및 </a:t>
            </a:r>
            <a:r>
              <a:rPr lang="en-US" altLang="ko-KR" dirty="0"/>
              <a:t>PDF </a:t>
            </a:r>
            <a:r>
              <a:rPr lang="ko-KR" altLang="en-US" dirty="0"/>
              <a:t>형식으로 제출</a:t>
            </a:r>
            <a:endParaRPr lang="en-US" altLang="ko-KR" dirty="0"/>
          </a:p>
          <a:p>
            <a:r>
              <a:rPr lang="en-US" altLang="ko-KR" dirty="0"/>
              <a:t>Camera-ready extended poster abstract submission:16 March 2018(Camera-ready extended poster abstracts shall have</a:t>
            </a:r>
            <a:r>
              <a:rPr lang="en-US" altLang="ko-KR" b="1" dirty="0"/>
              <a:t> typically 6 pages</a:t>
            </a:r>
            <a:r>
              <a:rPr lang="en-US" altLang="ko-KR" dirty="0"/>
              <a:t> (no more than 8 and no less than 4), and must be written in the form of self-contained short research papers.)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2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780</Words>
  <Application>Microsoft Office PowerPoint</Application>
  <PresentationFormat>와이드스크린</PresentationFormat>
  <Paragraphs>586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K-MMSE 평가(초기데이터)</vt:lpstr>
      <vt:lpstr>PowerPoint 프레젠테이션</vt:lpstr>
      <vt:lpstr>선택적 주의력(오름차순 숫자 누르기)</vt:lpstr>
      <vt:lpstr>시각 단기 기억력(추가 그림 찾기) </vt:lpstr>
      <vt:lpstr>Case 1</vt:lpstr>
      <vt:lpstr>Case 2</vt:lpstr>
      <vt:lpstr>HCII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민이</dc:creator>
  <cp:lastModifiedBy>민이</cp:lastModifiedBy>
  <cp:revision>23</cp:revision>
  <dcterms:created xsi:type="dcterms:W3CDTF">2018-01-23T07:19:33Z</dcterms:created>
  <dcterms:modified xsi:type="dcterms:W3CDTF">2018-01-29T04:43:12Z</dcterms:modified>
</cp:coreProperties>
</file>