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/>
    <p:restoredTop sz="96275"/>
  </p:normalViewPr>
  <p:slideViewPr>
    <p:cSldViewPr snapToObjects="1">
      <p:cViewPr varScale="1">
        <p:scale>
          <a:sx n="112" d="100"/>
          <a:sy n="112" d="100"/>
        </p:scale>
        <p:origin x="2012" y="64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전산화 인지재활</a:t>
            </a:r>
          </a:p>
          <a:p>
            <a:pPr>
              <a:defRPr lang="ko-KR" altLang="en-US"/>
            </a:pPr>
            <a:r>
              <a:rPr lang="ko-KR" altLang="en-US"/>
              <a:t> 훈련 콘텐츠 추천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K-NN(K</a:t>
            </a:r>
            <a:r>
              <a:rPr lang="ko-KR" altLang="en-US"/>
              <a:t>-</a:t>
            </a:r>
            <a:r>
              <a:rPr lang="en-US" altLang="ko-KR"/>
              <a:t>N</a:t>
            </a:r>
            <a:r>
              <a:rPr lang="ko-KR" altLang="en-US"/>
              <a:t>earest </a:t>
            </a:r>
            <a:r>
              <a:rPr lang="en-US" altLang="ko-KR"/>
              <a:t>N</a:t>
            </a:r>
            <a:r>
              <a:rPr lang="ko-KR" altLang="en-US"/>
              <a:t>eighbor</a:t>
            </a:r>
            <a:r>
              <a:rPr lang="en-US" altLang="ko-KR"/>
              <a:t>)</a:t>
            </a:r>
          </a:p>
          <a:p>
            <a:pPr>
              <a:defRPr lang="ko-KR" altLang="en-US"/>
            </a:pPr>
            <a:r>
              <a:rPr lang="en-US" altLang="ko-KR"/>
              <a:t>&amp; SOM(Self Organizing Map)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9996" y="1720977"/>
            <a:ext cx="7010400" cy="1924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9996" y="3852672"/>
            <a:ext cx="4600575" cy="1952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10488" y="3852672"/>
            <a:ext cx="2876312" cy="2717106"/>
          </a:xfrm>
          <a:prstGeom prst="rect">
            <a:avLst/>
          </a:prstGeom>
        </p:spPr>
      </p:pic>
      <p:sp>
        <p:nvSpPr>
          <p:cNvPr id="10" name="화살표: 오른쪽 9"/>
          <p:cNvSpPr/>
          <p:nvPr/>
        </p:nvSpPr>
        <p:spPr>
          <a:xfrm>
            <a:off x="4235196" y="6093333"/>
            <a:ext cx="1200911" cy="47644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항목 평가치 예측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645027"/>
            <a:ext cx="8229600" cy="248113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i,k</a:t>
            </a:r>
            <a:r>
              <a:rPr lang="ko-KR" altLang="en-US"/>
              <a:t> 는 </a:t>
            </a:r>
            <a:r>
              <a:rPr lang="en-US" altLang="ko-KR"/>
              <a:t>Customer, j </a:t>
            </a:r>
            <a:r>
              <a:rPr lang="ko-KR" altLang="en-US"/>
              <a:t>는 </a:t>
            </a:r>
            <a:r>
              <a:rPr lang="en-US" altLang="ko-KR"/>
              <a:t>Item </a:t>
            </a:r>
          </a:p>
          <a:p>
            <a:pPr>
              <a:defRPr lang="ko-KR" altLang="en-US"/>
            </a:pPr>
            <a:r>
              <a:rPr lang="en-US" altLang="ko-KR"/>
              <a:t>Vi,j</a:t>
            </a:r>
            <a:r>
              <a:rPr lang="ko-KR" altLang="en-US"/>
              <a:t>는 아직 평가되지 않아 예측되어야 하는 항목 </a:t>
            </a:r>
            <a:r>
              <a:rPr lang="ko-KR" altLang="ko-KR" b="0" i="0">
                <a:solidFill>
                  <a:srgbClr val="222222"/>
                </a:solidFill>
                <a:latin typeface="Times New Roman"/>
                <a:ea typeface="MS Mincho"/>
              </a:rPr>
              <a:t>Ø</a:t>
            </a:r>
          </a:p>
          <a:p>
            <a:pPr>
              <a:defRPr lang="ko-KR" altLang="en-US"/>
            </a:pPr>
            <a:r>
              <a:rPr lang="en-US" altLang="ko-KR" b="0" i="0">
                <a:solidFill>
                  <a:srgbClr val="222222"/>
                </a:solidFill>
                <a:latin typeface="Times New Roman"/>
                <a:ea typeface="MS Mincho"/>
              </a:rPr>
              <a:t>w(i,k)</a:t>
            </a:r>
            <a:r>
              <a:rPr lang="ko-KR" altLang="en-US" b="0" i="0">
                <a:solidFill>
                  <a:srgbClr val="222222"/>
                </a:solidFill>
                <a:latin typeface="Times New Roman"/>
                <a:ea typeface="MS Mincho"/>
              </a:rPr>
              <a:t>는 </a:t>
            </a:r>
            <a:r>
              <a:rPr lang="en-US" altLang="ko-KR" b="0" i="0">
                <a:solidFill>
                  <a:srgbClr val="222222"/>
                </a:solidFill>
                <a:latin typeface="Times New Roman"/>
                <a:ea typeface="MS Mincho"/>
              </a:rPr>
              <a:t>Pearson Correlation Coefficient</a:t>
            </a:r>
            <a:endParaRPr lang="ko-KR" altLang="en-US" b="0" i="0">
              <a:solidFill>
                <a:srgbClr val="222222"/>
              </a:solidFill>
              <a:latin typeface="Times New Roman"/>
              <a:ea typeface="MS Minch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33034"/>
            <a:ext cx="9144000" cy="21959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예측된 항목 평가치 </a:t>
            </a:r>
            <a:r>
              <a:rPr lang="en-US" altLang="ko-KR"/>
              <a:t>Matrix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7199" y="1844801"/>
          <a:ext cx="8229598" cy="2743200"/>
        </p:xfrm>
        <a:graphic>
          <a:graphicData uri="http://schemas.openxmlformats.org/drawingml/2006/table">
            <a:tbl>
              <a:tblPr firstRow="1" bandRow="1"/>
              <a:tblGrid>
                <a:gridCol w="16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 dirty="0" err="1">
                          <a:latin typeface="Times New Roman"/>
                          <a:ea typeface="맑은 고딕"/>
                        </a:rPr>
                        <a:t>Item</a:t>
                      </a:r>
                      <a:r>
                        <a:rPr lang="ko-KR" altLang="ko-KR" sz="1100" b="0" i="0" dirty="0">
                          <a:latin typeface="Times New Roman"/>
                          <a:ea typeface="맑은 고딕"/>
                        </a:rPr>
                        <a:t> 1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Item 2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Item 3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Item 4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 dirty="0" err="1">
                          <a:latin typeface="Times New Roman"/>
                          <a:ea typeface="맑은 고딕"/>
                        </a:rPr>
                        <a:t>Customer</a:t>
                      </a:r>
                      <a:r>
                        <a:rPr lang="ko-KR" altLang="ko-KR" sz="1100" b="0" i="0" dirty="0">
                          <a:latin typeface="Times New Roman"/>
                          <a:ea typeface="맑은 고딕"/>
                        </a:rPr>
                        <a:t> 1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Ø</a:t>
                      </a:r>
                      <a:r>
                        <a:rPr lang="en-US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 -&gt; </a:t>
                      </a:r>
                      <a:r>
                        <a:rPr lang="ko-KR" altLang="en-US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예상된 </a:t>
                      </a:r>
                      <a:r>
                        <a:rPr lang="ko-KR" altLang="ko-KR" sz="12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200" b="0" i="0" baseline="-24000">
                          <a:latin typeface="Times New Roman"/>
                          <a:ea typeface="맑은 고딕"/>
                        </a:rPr>
                        <a:t>1,</a:t>
                      </a:r>
                      <a:r>
                        <a:rPr lang="ko-KR" altLang="ko-KR" sz="1200" b="0" i="0" baseline="-24000">
                          <a:latin typeface="Times New Roman"/>
                          <a:ea typeface="맑은 고딕"/>
                        </a:rPr>
                        <a:t>1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1,2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Ø</a:t>
                      </a:r>
                      <a:r>
                        <a:rPr lang="en-US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 -&gt; </a:t>
                      </a:r>
                      <a:r>
                        <a:rPr lang="ko-KR" altLang="en-US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예상된 </a:t>
                      </a:r>
                      <a:r>
                        <a:rPr lang="ko-KR" altLang="ko-KR" sz="12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200" b="0" i="0" baseline="-24000">
                          <a:latin typeface="Times New Roman"/>
                          <a:ea typeface="맑은 고딕"/>
                        </a:rPr>
                        <a:t>1,3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1,4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Customer 2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2,1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Ø</a:t>
                      </a:r>
                      <a:r>
                        <a:rPr lang="en-US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 -&gt; </a:t>
                      </a:r>
                      <a:r>
                        <a:rPr lang="ko-KR" altLang="en-US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예상된 </a:t>
                      </a:r>
                      <a:r>
                        <a:rPr lang="ko-KR" altLang="ko-KR" sz="12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200" b="0" i="0" baseline="-24000">
                          <a:latin typeface="Times New Roman"/>
                          <a:ea typeface="맑은 고딕"/>
                        </a:rPr>
                        <a:t>2,2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2,3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2,4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Customer 3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3,1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3,2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Ø</a:t>
                      </a:r>
                      <a:r>
                        <a:rPr lang="en-US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 -&gt; </a:t>
                      </a:r>
                      <a:r>
                        <a:rPr lang="ko-KR" altLang="en-US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예상된 </a:t>
                      </a:r>
                      <a:r>
                        <a:rPr lang="ko-KR" altLang="ko-KR" sz="12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200" b="0" i="0" baseline="-24000">
                          <a:latin typeface="Times New Roman"/>
                          <a:ea typeface="맑은 고딕"/>
                        </a:rPr>
                        <a:t>3,3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 dirty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 dirty="0">
                          <a:latin typeface="Times New Roman"/>
                          <a:ea typeface="맑은 고딕"/>
                        </a:rPr>
                        <a:t>3,4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The Nearest Neighbors</a:t>
            </a:r>
            <a:r>
              <a:rPr lang="en-US" altLang="en-US">
                <a:latin typeface="Times New Roman"/>
                <a:ea typeface="MS Mincho"/>
              </a:rPr>
              <a:t> </a:t>
            </a:r>
            <a:r>
              <a:rPr lang="ko-KR" altLang="en-US">
                <a:latin typeface="Times New Roman"/>
                <a:ea typeface="MS Mincho"/>
              </a:rPr>
              <a:t>구성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/>
              <a:t>이 평가치 메트릭스를 기반으로 추천 아이템 선정 시 고려해야할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1.클러스터링 파라미터 추가</a:t>
            </a:r>
            <a:endParaRPr lang="en-US" altLang="ko-KR" dirty="0"/>
          </a:p>
          <a:p>
            <a:pPr>
              <a:buNone/>
              <a:defRPr lang="ko-KR" altLang="en-US"/>
            </a:pPr>
            <a:r>
              <a:rPr lang="en-US" altLang="ko-KR" sz="3000" dirty="0"/>
              <a:t>-MMSE</a:t>
            </a:r>
            <a:r>
              <a:rPr lang="ko-KR" altLang="en-US" sz="3000" dirty="0"/>
              <a:t>기반 정보</a:t>
            </a:r>
            <a:endParaRPr lang="en-US" altLang="ko-KR" sz="3000" dirty="0"/>
          </a:p>
          <a:p>
            <a:pPr>
              <a:buNone/>
              <a:defRPr lang="ko-KR" altLang="en-US"/>
            </a:pPr>
            <a:r>
              <a:rPr lang="en-US" altLang="ko-KR" sz="3000" dirty="0"/>
              <a:t>-</a:t>
            </a:r>
            <a:r>
              <a:rPr lang="ko-KR" altLang="en-US" sz="3000" dirty="0"/>
              <a:t>비슷한 사용자간 평가되지 않은 난이도 추천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2.콘텐츠 선호도간 유사성을 통한 콘텐츠 추천</a:t>
            </a:r>
            <a:endParaRPr lang="en-US" altLang="ko-KR" dirty="0"/>
          </a:p>
          <a:p>
            <a:pPr>
              <a:buNone/>
              <a:defRPr lang="ko-KR" altLang="en-US"/>
            </a:pPr>
            <a:r>
              <a:rPr lang="ko-KR" altLang="en-US" dirty="0"/>
              <a:t>3.반복 훈련을 위한 미수행 기간</a:t>
            </a:r>
          </a:p>
          <a:p>
            <a:pPr>
              <a:buNone/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/>
              <a:t>.인지기능간 상관 관계 지수 분석(김정준) + 추천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165100">
              <a:defRPr lang="ko-KR" altLang="en-US"/>
            </a:pPr>
            <a:r>
              <a:rPr lang="ko-KR" altLang="ko-KR" sz="1000" b="1">
                <a:latin typeface="휴먼명조"/>
                <a:ea typeface="휴먼명조"/>
              </a:rPr>
              <a:t>ㅇ 치매환자의 증가</a:t>
            </a:r>
          </a:p>
          <a:p>
            <a:pPr marL="254000" indent="-165100">
              <a:defRPr lang="ko-KR" altLang="en-US"/>
            </a:pPr>
            <a:r>
              <a:rPr lang="ko-KR" altLang="ko-KR" sz="1000" b="1">
                <a:latin typeface="HCI Poppy"/>
                <a:ea typeface="휴먼명조"/>
              </a:rPr>
              <a:t>- </a:t>
            </a:r>
            <a:r>
              <a:rPr lang="ko-KR" altLang="ko-KR" sz="1000" b="1">
                <a:latin typeface="휴먼명조"/>
                <a:ea typeface="휴먼명조"/>
              </a:rPr>
              <a:t>우리나라 치매 환자의 수는 전세계에서 가장 빠른 증가추세를 보이고 있으며</a:t>
            </a:r>
            <a:r>
              <a:rPr lang="ko-KR" altLang="ko-KR" sz="1000" b="1">
                <a:latin typeface="HCI Poppy"/>
                <a:ea typeface="휴먼명조"/>
              </a:rPr>
              <a:t>, 2025</a:t>
            </a:r>
            <a:r>
              <a:rPr lang="ko-KR" altLang="ko-KR" sz="1000" b="1">
                <a:latin typeface="휴먼명조"/>
                <a:ea typeface="휴먼명조"/>
              </a:rPr>
              <a:t>년 </a:t>
            </a:r>
            <a:r>
              <a:rPr lang="ko-KR" altLang="ko-KR" sz="1000" b="1">
                <a:latin typeface="HCI Poppy"/>
                <a:ea typeface="휴먼명조"/>
              </a:rPr>
              <a:t>103</a:t>
            </a:r>
            <a:r>
              <a:rPr lang="ko-KR" altLang="ko-KR" sz="1000" b="1">
                <a:latin typeface="휴먼명조"/>
                <a:ea typeface="휴먼명조"/>
              </a:rPr>
              <a:t>만명</a:t>
            </a:r>
            <a:r>
              <a:rPr lang="ko-KR" altLang="ko-KR" sz="1000" b="1">
                <a:latin typeface="HCI Poppy"/>
                <a:ea typeface="휴먼명조"/>
              </a:rPr>
              <a:t>(</a:t>
            </a:r>
            <a:r>
              <a:rPr lang="ko-KR" altLang="ko-KR" sz="1000" b="1">
                <a:latin typeface="휴먼명조"/>
                <a:ea typeface="휴먼명조"/>
              </a:rPr>
              <a:t>노인 인구의 </a:t>
            </a:r>
            <a:r>
              <a:rPr lang="ko-KR" altLang="ko-KR" sz="1000" b="1">
                <a:latin typeface="HCI Poppy"/>
                <a:ea typeface="휴먼명조"/>
              </a:rPr>
              <a:t>10%)</a:t>
            </a:r>
            <a:r>
              <a:rPr lang="ko-KR" altLang="ko-KR" sz="1000" b="1">
                <a:latin typeface="휴먼명조"/>
                <a:ea typeface="휴먼명조"/>
              </a:rPr>
              <a:t>에 달할 것으로 예상되나 이에 반해 효율적인 관리</a:t>
            </a:r>
            <a:r>
              <a:rPr lang="ko-KR" altLang="ko-KR" sz="1000" b="1">
                <a:latin typeface="HCI Poppy"/>
                <a:ea typeface="휴먼명조"/>
              </a:rPr>
              <a:t>, </a:t>
            </a:r>
            <a:r>
              <a:rPr lang="ko-KR" altLang="ko-KR" sz="1000" b="1">
                <a:latin typeface="휴먼명조"/>
                <a:ea typeface="휴먼명조"/>
              </a:rPr>
              <a:t>예방</a:t>
            </a:r>
            <a:r>
              <a:rPr lang="ko-KR" altLang="ko-KR" sz="1000" b="1">
                <a:latin typeface="HCI Poppy"/>
                <a:ea typeface="휴먼명조"/>
              </a:rPr>
              <a:t>, </a:t>
            </a:r>
            <a:r>
              <a:rPr lang="ko-KR" altLang="ko-KR" sz="1000" b="1">
                <a:latin typeface="휴먼명조"/>
                <a:ea typeface="휴먼명조"/>
              </a:rPr>
              <a:t>치료 시스템이 갖추어져 있지 않음</a:t>
            </a:r>
            <a:r>
              <a:rPr lang="ko-KR" altLang="ko-KR" sz="1000" b="1">
                <a:latin typeface="HCI Poppy"/>
                <a:ea typeface="휴먼명조"/>
              </a:rPr>
              <a:t>.</a:t>
            </a:r>
          </a:p>
          <a:p>
            <a:pPr marL="254000" indent="-165100">
              <a:defRPr lang="ko-KR" altLang="en-US"/>
            </a:pPr>
            <a:r>
              <a:rPr lang="ko-KR" altLang="ko-KR" sz="1000" b="1">
                <a:latin typeface="HCI Poppy"/>
                <a:ea typeface="휴먼명조"/>
              </a:rPr>
              <a:t>- </a:t>
            </a:r>
            <a:r>
              <a:rPr lang="ko-KR" altLang="ko-KR" sz="1000" b="1">
                <a:latin typeface="휴먼명조"/>
                <a:ea typeface="휴먼명조"/>
              </a:rPr>
              <a:t>국가적으로 치매 치료</a:t>
            </a:r>
            <a:r>
              <a:rPr lang="ko-KR" altLang="ko-KR" sz="1000" b="1">
                <a:latin typeface="HCI Poppy"/>
                <a:ea typeface="휴먼명조"/>
              </a:rPr>
              <a:t>, </a:t>
            </a:r>
            <a:r>
              <a:rPr lang="ko-KR" altLang="ko-KR" sz="1000" b="1">
                <a:latin typeface="휴먼명조"/>
                <a:ea typeface="휴먼명조"/>
              </a:rPr>
              <a:t>관리비용의 증가로 </a:t>
            </a:r>
            <a:r>
              <a:rPr lang="ko-KR" altLang="ko-KR" sz="1000" b="1">
                <a:latin typeface="HCI Poppy"/>
                <a:ea typeface="휴먼명조"/>
              </a:rPr>
              <a:t>2025</a:t>
            </a:r>
            <a:r>
              <a:rPr lang="ko-KR" altLang="ko-KR" sz="1000" b="1">
                <a:latin typeface="휴먼명조"/>
                <a:ea typeface="휴먼명조"/>
              </a:rPr>
              <a:t>년은 </a:t>
            </a:r>
            <a:r>
              <a:rPr lang="ko-KR" altLang="ko-KR" sz="1000" b="1">
                <a:latin typeface="HCI Poppy"/>
                <a:ea typeface="휴먼명조"/>
              </a:rPr>
              <a:t>2012</a:t>
            </a:r>
            <a:r>
              <a:rPr lang="ko-KR" altLang="ko-KR" sz="1000" b="1">
                <a:latin typeface="휴먼명조"/>
                <a:ea typeface="휴먼명조"/>
              </a:rPr>
              <a:t>년의 약 </a:t>
            </a:r>
            <a:r>
              <a:rPr lang="ko-KR" altLang="ko-KR" sz="1000" b="1">
                <a:latin typeface="HCI Poppy"/>
                <a:ea typeface="휴먼명조"/>
              </a:rPr>
              <a:t>3</a:t>
            </a:r>
            <a:r>
              <a:rPr lang="ko-KR" altLang="ko-KR" sz="1000" b="1">
                <a:latin typeface="휴먼명조"/>
                <a:ea typeface="휴먼명조"/>
              </a:rPr>
              <a:t>배에 해당하는 </a:t>
            </a:r>
            <a:r>
              <a:rPr lang="ko-KR" altLang="ko-KR" sz="1000" b="1">
                <a:latin typeface="HCI Poppy"/>
                <a:ea typeface="휴먼명조"/>
              </a:rPr>
              <a:t>30</a:t>
            </a:r>
            <a:r>
              <a:rPr lang="ko-KR" altLang="ko-KR" sz="1000" b="1">
                <a:latin typeface="휴먼명조"/>
                <a:ea typeface="휴먼명조"/>
              </a:rPr>
              <a:t>조에 달할 것으로 예상됨</a:t>
            </a:r>
            <a:r>
              <a:rPr lang="ko-KR" altLang="ko-KR" sz="1000" b="1">
                <a:latin typeface="HCI Poppy"/>
                <a:ea typeface="휴먼명조"/>
              </a:rPr>
              <a:t>.</a:t>
            </a:r>
          </a:p>
          <a:p>
            <a:pPr marL="254000" indent="-165100">
              <a:defRPr lang="ko-KR" altLang="en-US"/>
            </a:pPr>
            <a:endParaRPr lang="ko-KR" altLang="ko-KR" sz="1000" b="1">
              <a:latin typeface="HCI Poppy"/>
              <a:ea typeface="휴먼명조"/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55522" y="2420874"/>
            <a:ext cx="4165092" cy="25007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22" y="5229225"/>
            <a:ext cx="7931277" cy="845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-165100">
              <a:defRPr lang="ko-KR" altLang="en-US"/>
            </a:pPr>
            <a:r>
              <a:rPr lang="ko-KR" altLang="ko-KR" sz="1000" b="1" i="0">
                <a:solidFill>
                  <a:srgbClr val="000000"/>
                </a:solidFill>
                <a:latin typeface="휴먼명조"/>
                <a:ea typeface="휴먼명조"/>
              </a:rPr>
              <a:t>ㅇ 인지재활 치료에 대한 시간적</a:t>
            </a:r>
            <a:r>
              <a:rPr lang="ko-KR" altLang="ko-KR" sz="1000" b="1" i="0">
                <a:solidFill>
                  <a:srgbClr val="000000"/>
                </a:solidFill>
                <a:latin typeface="HCI Poppy"/>
                <a:ea typeface="휴먼명조"/>
              </a:rPr>
              <a:t>, </a:t>
            </a:r>
            <a:r>
              <a:rPr lang="ko-KR" altLang="ko-KR" sz="1000" b="1" i="0">
                <a:solidFill>
                  <a:srgbClr val="000000"/>
                </a:solidFill>
                <a:latin typeface="휴먼명조"/>
                <a:ea typeface="휴먼명조"/>
              </a:rPr>
              <a:t>공간적 접근성이 떨어짐</a:t>
            </a:r>
          </a:p>
          <a:p>
            <a:pPr marL="254000" indent="-165100">
              <a:defRPr lang="ko-KR" altLang="en-US"/>
            </a:pPr>
            <a:r>
              <a:rPr lang="ko-KR" altLang="ko-KR" sz="1000" b="0" i="0">
                <a:solidFill>
                  <a:srgbClr val="000000"/>
                </a:solidFill>
                <a:latin typeface="HCI Poppy"/>
                <a:ea typeface="휴먼명조"/>
              </a:rPr>
              <a:t>- </a:t>
            </a:r>
            <a:r>
              <a:rPr lang="ko-KR" altLang="ko-KR" sz="1000" b="0" i="0">
                <a:solidFill>
                  <a:srgbClr val="000000"/>
                </a:solidFill>
                <a:latin typeface="휴먼명조"/>
                <a:ea typeface="휴먼명조"/>
              </a:rPr>
              <a:t>인지재활치료는 많은 시간 지속적으로 치료 받는 것이 중요한데</a:t>
            </a:r>
            <a:r>
              <a:rPr lang="ko-KR" altLang="ko-KR" sz="1000" b="0" i="0">
                <a:solidFill>
                  <a:srgbClr val="000000"/>
                </a:solidFill>
                <a:latin typeface="HCI Poppy"/>
                <a:ea typeface="휴먼명조"/>
              </a:rPr>
              <a:t>, </a:t>
            </a:r>
            <a:r>
              <a:rPr lang="ko-KR" altLang="ko-KR" sz="1000" b="0" i="0">
                <a:solidFill>
                  <a:srgbClr val="000000"/>
                </a:solidFill>
                <a:latin typeface="휴먼명조"/>
                <a:ea typeface="휴먼명조"/>
              </a:rPr>
              <a:t>현재 병원에서 이루어지는 치료는 단기간 짧은 시간만을 시행하고 있음</a:t>
            </a:r>
            <a:r>
              <a:rPr lang="ko-KR" altLang="ko-KR" sz="1000" b="0" i="0">
                <a:solidFill>
                  <a:srgbClr val="000000"/>
                </a:solidFill>
                <a:latin typeface="HCI Poppy"/>
                <a:ea typeface="휴먼명조"/>
              </a:rPr>
              <a:t>.</a:t>
            </a:r>
          </a:p>
          <a:p>
            <a:pPr marL="254000" indent="-165100">
              <a:defRPr lang="ko-KR" altLang="en-US"/>
            </a:pPr>
            <a:r>
              <a:rPr lang="ko-KR" altLang="ko-KR" sz="1000" b="0" i="0">
                <a:solidFill>
                  <a:srgbClr val="000000"/>
                </a:solidFill>
                <a:latin typeface="HCI Poppy"/>
                <a:ea typeface="휴먼명조"/>
              </a:rPr>
              <a:t>- </a:t>
            </a:r>
            <a:r>
              <a:rPr lang="ko-KR" altLang="ko-KR" sz="1000" b="0" i="0">
                <a:solidFill>
                  <a:srgbClr val="000000"/>
                </a:solidFill>
                <a:latin typeface="휴먼명조"/>
                <a:ea typeface="휴먼명조"/>
              </a:rPr>
              <a:t>인지기능이 떨어지는 사람이 병원에서 치료 받으려면 보호자가 동반되어야 하기 때문에 현재 병원에서만 진행되고 있는 전산화 인지치료는 접근성이 떨어짐</a:t>
            </a:r>
            <a:r>
              <a:rPr lang="ko-KR" altLang="ko-KR" sz="1000" b="0" i="0">
                <a:solidFill>
                  <a:srgbClr val="000000"/>
                </a:solidFill>
                <a:latin typeface="HCI Poppy"/>
                <a:ea typeface="휴먼명조"/>
              </a:rPr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User Based Collaborative Filtering</a:t>
            </a:r>
            <a:r>
              <a:rPr lang="ko-KR" altLang="en-US"/>
              <a:t>를 통한 추천 시스템</a:t>
            </a:r>
          </a:p>
          <a:p>
            <a:pPr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151184"/>
            <a:ext cx="8229600" cy="342399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Step 1, </a:t>
            </a:r>
            <a:r>
              <a:rPr lang="ko-KR" altLang="en-US"/>
              <a:t>평가치 </a:t>
            </a:r>
            <a:r>
              <a:rPr lang="en-US" altLang="ko-KR"/>
              <a:t>Matrix </a:t>
            </a:r>
            <a:r>
              <a:rPr lang="ko-KR" altLang="en-US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09135"/>
            <a:ext cx="8229600" cy="1617028"/>
          </a:xfrm>
        </p:spPr>
        <p:txBody>
          <a:bodyPr>
            <a:normAutofit lnSpcReduction="10000"/>
          </a:bodyPr>
          <a:lstStyle/>
          <a:p>
            <a:pPr>
              <a:defRPr lang="ko-KR" altLang="en-US"/>
            </a:pPr>
            <a:r>
              <a:rPr lang="ko-KR" altLang="ko-KR" b="0" i="0">
                <a:solidFill>
                  <a:srgbClr val="222222"/>
                </a:solidFill>
                <a:latin typeface="Times New Roman"/>
                <a:ea typeface="MS Mincho"/>
              </a:rPr>
              <a:t>Ø</a:t>
            </a:r>
            <a:r>
              <a:rPr lang="ko-KR" altLang="en-US" b="0" i="0">
                <a:solidFill>
                  <a:srgbClr val="222222"/>
                </a:solidFill>
                <a:latin typeface="Times New Roman"/>
                <a:ea typeface="MS Mincho"/>
              </a:rPr>
              <a:t> 는 </a:t>
            </a:r>
            <a:r>
              <a:rPr lang="en-US" altLang="ko-KR" b="0" i="0">
                <a:solidFill>
                  <a:srgbClr val="222222"/>
                </a:solidFill>
                <a:latin typeface="Times New Roman"/>
                <a:ea typeface="MS Mincho"/>
              </a:rPr>
              <a:t>Customer </a:t>
            </a:r>
            <a:r>
              <a:rPr lang="ko-KR" altLang="en-US" b="0" i="0">
                <a:solidFill>
                  <a:srgbClr val="222222"/>
                </a:solidFill>
                <a:latin typeface="Times New Roman"/>
                <a:ea typeface="MS Mincho"/>
              </a:rPr>
              <a:t>가 </a:t>
            </a:r>
            <a:r>
              <a:rPr lang="en-US" altLang="ko-KR" b="0" i="0">
                <a:solidFill>
                  <a:srgbClr val="222222"/>
                </a:solidFill>
                <a:latin typeface="Times New Roman"/>
                <a:ea typeface="MS Mincho"/>
              </a:rPr>
              <a:t>Item</a:t>
            </a:r>
            <a:r>
              <a:rPr lang="ko-KR" altLang="en-US" b="0" i="0">
                <a:solidFill>
                  <a:srgbClr val="222222"/>
                </a:solidFill>
                <a:latin typeface="Times New Roman"/>
                <a:ea typeface="MS Mincho"/>
              </a:rPr>
              <a:t>에 대해 평가하지 않음을 뜻함</a:t>
            </a:r>
          </a:p>
          <a:p>
            <a:pPr>
              <a:defRPr lang="ko-KR" altLang="en-US"/>
            </a:pPr>
            <a:r>
              <a:rPr lang="en-US" altLang="ko-KR" b="0" i="0">
                <a:solidFill>
                  <a:srgbClr val="222222"/>
                </a:solidFill>
                <a:latin typeface="Times New Roman"/>
                <a:ea typeface="MS Mincho"/>
              </a:rPr>
              <a:t>Vi,j</a:t>
            </a:r>
            <a:r>
              <a:rPr lang="ko-KR" altLang="en-US" b="0" i="0">
                <a:solidFill>
                  <a:srgbClr val="222222"/>
                </a:solidFill>
                <a:latin typeface="Times New Roman"/>
                <a:ea typeface="MS Mincho"/>
              </a:rPr>
              <a:t>는 </a:t>
            </a:r>
            <a:r>
              <a:rPr lang="en-US" altLang="ko-KR" b="0" i="0">
                <a:solidFill>
                  <a:srgbClr val="222222"/>
                </a:solidFill>
                <a:latin typeface="Times New Roman"/>
                <a:ea typeface="MS Mincho"/>
              </a:rPr>
              <a:t>Customer i </a:t>
            </a:r>
            <a:r>
              <a:rPr lang="ko-KR" altLang="en-US" b="0" i="0">
                <a:solidFill>
                  <a:srgbClr val="222222"/>
                </a:solidFill>
                <a:latin typeface="Times New Roman"/>
                <a:ea typeface="MS Mincho"/>
              </a:rPr>
              <a:t>가 </a:t>
            </a:r>
            <a:r>
              <a:rPr lang="en-US" altLang="ko-KR" b="0" i="0">
                <a:solidFill>
                  <a:srgbClr val="222222"/>
                </a:solidFill>
                <a:latin typeface="Times New Roman"/>
                <a:ea typeface="MS Mincho"/>
              </a:rPr>
              <a:t>Item j</a:t>
            </a:r>
            <a:r>
              <a:rPr lang="ko-KR" altLang="en-US" b="0" i="0">
                <a:solidFill>
                  <a:srgbClr val="222222"/>
                </a:solidFill>
                <a:latin typeface="Times New Roman"/>
                <a:ea typeface="MS Mincho"/>
              </a:rPr>
              <a:t>에 대한 평가치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7200" y="1600200"/>
          <a:ext cx="8229598" cy="2743200"/>
        </p:xfrm>
        <a:graphic>
          <a:graphicData uri="http://schemas.openxmlformats.org/drawingml/2006/table">
            <a:tbl>
              <a:tblPr firstRow="1" bandRow="1"/>
              <a:tblGrid>
                <a:gridCol w="16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Item 1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Item 2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Item 3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Item 4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Customer 1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Ø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1,2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Ø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1,4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Customer 2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2,1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Ø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2,3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2,4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Customer 3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3,1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3,2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200" b="0" i="0">
                          <a:solidFill>
                            <a:srgbClr val="222222"/>
                          </a:solidFill>
                          <a:latin typeface="Times New Roman"/>
                          <a:ea typeface="MS Mincho"/>
                        </a:rPr>
                        <a:t>Ø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100" b="0" i="0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ko-KR" altLang="ko-KR" sz="1100" b="0" i="0" baseline="-24000">
                          <a:latin typeface="Times New Roman"/>
                          <a:ea typeface="맑은 고딕"/>
                        </a:rPr>
                        <a:t>3,4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Step 2, Clustering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4548315"/>
            <a:ext cx="8686800" cy="1689036"/>
          </a:xfrm>
        </p:spPr>
        <p:txBody>
          <a:bodyPr>
            <a:normAutofit fontScale="85000" lnSpcReduction="20000"/>
          </a:bodyPr>
          <a:lstStyle/>
          <a:p>
            <a:pPr>
              <a:defRPr lang="ko-KR" altLang="en-US"/>
            </a:pPr>
            <a:r>
              <a:rPr lang="ko-KR" altLang="en-US"/>
              <a:t>사각형은 Coordinate System 의미함</a:t>
            </a:r>
          </a:p>
          <a:p>
            <a:pPr>
              <a:defRPr lang="ko-KR" altLang="en-US"/>
            </a:pPr>
            <a:r>
              <a:rPr lang="ko-KR" altLang="en-US"/>
              <a:t>점은 각 각 사용자를 의미함</a:t>
            </a:r>
          </a:p>
          <a:p>
            <a:pPr>
              <a:defRPr lang="ko-KR" altLang="en-US"/>
            </a:pPr>
            <a:r>
              <a:rPr lang="ko-KR" altLang="en-US"/>
              <a:t>원은 유사한 사용자들을 클러스터링한</a:t>
            </a:r>
            <a:r>
              <a:rPr lang="en-US" altLang="ko-KR"/>
              <a:t> The Nearest Neighbors</a:t>
            </a:r>
            <a:r>
              <a:rPr lang="en-US" altLang="en-US" sz="100">
                <a:latin typeface="Times New Roman"/>
                <a:ea typeface="MS Mincho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3844" y="1417638"/>
            <a:ext cx="2876312" cy="27171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클러스터링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가상의 평가 예측 </a:t>
            </a:r>
            <a:r>
              <a:rPr lang="en-US" altLang="ko-KR"/>
              <a:t>Matrix</a:t>
            </a:r>
            <a:r>
              <a:rPr lang="ko-KR" altLang="en-US"/>
              <a:t> 생성</a:t>
            </a:r>
          </a:p>
          <a:p>
            <a:pPr>
              <a:defRPr lang="ko-KR" altLang="en-US"/>
            </a:pPr>
            <a:r>
              <a:rPr lang="ko-KR" altLang="en-US"/>
              <a:t>가상의 평가 예측 </a:t>
            </a:r>
            <a:r>
              <a:rPr lang="en-US" altLang="ko-KR"/>
              <a:t>Matrix</a:t>
            </a:r>
            <a:r>
              <a:rPr lang="ko-KR" altLang="en-US"/>
              <a:t>를 이용해 유사한 사용자를 클러스터링 하여 </a:t>
            </a:r>
            <a:r>
              <a:rPr lang="en-US" altLang="ko-KR"/>
              <a:t>The Nearest Neighbors</a:t>
            </a:r>
            <a:r>
              <a:rPr lang="en-US" altLang="en-US">
                <a:latin typeface="Times New Roman"/>
                <a:ea typeface="MS Mincho"/>
              </a:rPr>
              <a:t> </a:t>
            </a:r>
            <a:r>
              <a:rPr lang="ko-KR" altLang="en-US">
                <a:latin typeface="Times New Roman"/>
                <a:ea typeface="MS Mincho"/>
              </a:rPr>
              <a:t>구성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가상의 평가 예측 </a:t>
            </a:r>
            <a:r>
              <a:rPr lang="en-US" altLang="ko-KR"/>
              <a:t>Matrix</a:t>
            </a:r>
            <a:r>
              <a:rPr lang="ko-KR" altLang="en-US"/>
              <a:t> 생성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유사성 평가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sp>
        <p:nvSpPr>
          <p:cNvPr id="6" name="제목 1"/>
          <p:cNvSpPr/>
          <p:nvPr/>
        </p:nvSpPr>
        <p:spPr>
          <a:xfrm>
            <a:off x="457199" y="3284982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3610"/>
          </a:bodyPr>
          <a:lstStyle/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endParaRPr lang="ko-KR" altLang="en-US" sz="4700" b="0" i="0" kern="1200" spc="5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03676"/>
            <a:ext cx="9144000" cy="145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3000">
                <a:latin typeface="Times New Roman"/>
                <a:ea typeface="MS Mincho"/>
              </a:rPr>
              <a:t>두 사용자 </a:t>
            </a:r>
            <a:r>
              <a:rPr lang="en-US" altLang="ko-KR" sz="3000">
                <a:latin typeface="Times New Roman"/>
                <a:ea typeface="MS Mincho"/>
              </a:rPr>
              <a:t>A</a:t>
            </a:r>
            <a:r>
              <a:rPr lang="ko-KR" altLang="en-US" sz="3000">
                <a:latin typeface="Times New Roman"/>
                <a:ea typeface="MS Mincho"/>
              </a:rPr>
              <a:t>와 </a:t>
            </a:r>
            <a:r>
              <a:rPr lang="en-US" altLang="ko-KR" sz="3000">
                <a:latin typeface="Times New Roman"/>
                <a:ea typeface="MS Mincho"/>
              </a:rPr>
              <a:t>B</a:t>
            </a:r>
            <a:r>
              <a:rPr lang="ko-KR" altLang="en-US" sz="3000">
                <a:latin typeface="Times New Roman"/>
                <a:ea typeface="MS Mincho"/>
              </a:rPr>
              <a:t>가 공통적으로 평가한 아이템의 평가치 집합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3000">
                <a:latin typeface="Times New Roman"/>
                <a:ea typeface="MS Mincho"/>
              </a:rPr>
              <a:t>ex)</a:t>
            </a:r>
            <a:r>
              <a:rPr lang="ko-KR" altLang="ko-KR" sz="3000">
                <a:latin typeface="Times New Roman"/>
                <a:ea typeface="MS Mincho"/>
              </a:rPr>
              <a:t>A</a:t>
            </a:r>
            <a:r>
              <a:rPr lang="en-US" altLang="ko-KR" sz="3000">
                <a:latin typeface="Times New Roman"/>
                <a:ea typeface="MS Mincho"/>
              </a:rPr>
              <a:t> =</a:t>
            </a:r>
            <a:r>
              <a:rPr lang="ko-KR" altLang="ko-KR" sz="3000">
                <a:latin typeface="Times New Roman"/>
                <a:ea typeface="MS Mincho"/>
              </a:rPr>
              <a:t> { V</a:t>
            </a:r>
            <a:r>
              <a:rPr lang="ko-KR" altLang="ko-KR" sz="3000" baseline="-24000">
                <a:latin typeface="Times New Roman"/>
                <a:ea typeface="MS Mincho"/>
              </a:rPr>
              <a:t>2,1</a:t>
            </a:r>
            <a:r>
              <a:rPr lang="ko-KR" altLang="ko-KR" sz="3000">
                <a:latin typeface="Times New Roman"/>
                <a:ea typeface="MS Mincho"/>
              </a:rPr>
              <a:t>V</a:t>
            </a:r>
            <a:r>
              <a:rPr lang="ko-KR" altLang="ko-KR" sz="3000" baseline="-24000">
                <a:latin typeface="Times New Roman"/>
                <a:ea typeface="MS Mincho"/>
              </a:rPr>
              <a:t>,2,4</a:t>
            </a:r>
            <a:r>
              <a:rPr lang="en-US" altLang="ko-KR" sz="3000">
                <a:latin typeface="Times New Roman"/>
                <a:ea typeface="MS Mincho"/>
              </a:rPr>
              <a:t>} ,  B =</a:t>
            </a:r>
            <a:r>
              <a:rPr lang="ko-KR" altLang="ko-KR" sz="3000">
                <a:latin typeface="Times New Roman"/>
                <a:ea typeface="MS Mincho"/>
              </a:rPr>
              <a:t> {V</a:t>
            </a:r>
            <a:r>
              <a:rPr lang="ko-KR" altLang="ko-KR" sz="3000" baseline="-24000">
                <a:latin typeface="Times New Roman"/>
                <a:ea typeface="MS Mincho"/>
              </a:rPr>
              <a:t>3,1,</a:t>
            </a:r>
            <a:r>
              <a:rPr lang="ko-KR" altLang="ko-KR" sz="3000">
                <a:latin typeface="Times New Roman"/>
                <a:ea typeface="MS Mincho"/>
              </a:rPr>
              <a:t>V</a:t>
            </a:r>
            <a:r>
              <a:rPr lang="ko-KR" altLang="ko-KR" sz="3000" baseline="-24000">
                <a:latin typeface="Times New Roman"/>
                <a:ea typeface="MS Mincho"/>
              </a:rPr>
              <a:t>3,4</a:t>
            </a:r>
            <a:r>
              <a:rPr lang="en-US" altLang="ko-KR" sz="3000">
                <a:latin typeface="Times New Roman"/>
                <a:ea typeface="MS Mincho"/>
              </a:rPr>
              <a:t>}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201189"/>
            <a:ext cx="9144000" cy="108379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413</Words>
  <Application>Microsoft Office PowerPoint</Application>
  <PresentationFormat>화면 슬라이드 쇼(4:3)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HCI Poppy</vt:lpstr>
      <vt:lpstr>MS Mincho</vt:lpstr>
      <vt:lpstr>맑은 고딕</vt:lpstr>
      <vt:lpstr>함초롬돋움</vt:lpstr>
      <vt:lpstr>휴먼명조</vt:lpstr>
      <vt:lpstr>Arial</vt:lpstr>
      <vt:lpstr>Times New Roman</vt:lpstr>
      <vt:lpstr>한컴오피스</vt:lpstr>
      <vt:lpstr>전산화 인지재활  훈련 콘텐츠 추천 방법</vt:lpstr>
      <vt:lpstr>목적</vt:lpstr>
      <vt:lpstr>방법</vt:lpstr>
      <vt:lpstr>개요</vt:lpstr>
      <vt:lpstr>Step 1, 평가치 Matrix 생성</vt:lpstr>
      <vt:lpstr>Step 2, Clustering</vt:lpstr>
      <vt:lpstr>클러스터링 과정</vt:lpstr>
      <vt:lpstr>가상의 평가 예측 Matrix 생성</vt:lpstr>
      <vt:lpstr>유사성 평가 방법</vt:lpstr>
      <vt:lpstr>K-NN(K-Nearest Neighbor) &amp; SOM(Self Organizing Map)</vt:lpstr>
      <vt:lpstr>항목 평가치 예측</vt:lpstr>
      <vt:lpstr>예측된 항목 평가치 Matrix</vt:lpstr>
      <vt:lpstr>The Nearest Neighbors 구성</vt:lpstr>
      <vt:lpstr>이 평가치 메트릭스를 기반으로 추천 아이템 선정 시 고려해야할 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전산화 인지재활  훈련 콘텐츠 추천 방법</dc:title>
  <dc:creator>H</dc:creator>
  <cp:lastModifiedBy>민이</cp:lastModifiedBy>
  <cp:revision>65</cp:revision>
  <dcterms:created xsi:type="dcterms:W3CDTF">2017-12-20T07:39:57Z</dcterms:created>
  <dcterms:modified xsi:type="dcterms:W3CDTF">2017-12-21T12:20:05Z</dcterms:modified>
</cp:coreProperties>
</file>