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6" r:id="rId4"/>
    <p:sldId id="265" r:id="rId5"/>
    <p:sldId id="261" r:id="rId6"/>
    <p:sldId id="273" r:id="rId7"/>
    <p:sldId id="277" r:id="rId8"/>
    <p:sldId id="272" r:id="rId9"/>
    <p:sldId id="262" r:id="rId10"/>
    <p:sldId id="264" r:id="rId11"/>
    <p:sldId id="266" r:id="rId12"/>
    <p:sldId id="267" r:id="rId13"/>
    <p:sldId id="274" r:id="rId14"/>
    <p:sldId id="275" r:id="rId15"/>
    <p:sldId id="263" r:id="rId16"/>
  </p:sldIdLst>
  <p:sldSz cx="9906000" cy="6858000" type="A4"/>
  <p:notesSz cx="9945688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08" y="396"/>
      </p:cViewPr>
      <p:guideLst>
        <p:guide orient="horz" pos="2160"/>
        <p:guide pos="31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0BBE43-649E-475D-80CC-A55D1CBB0E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9798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55C20A-7A96-4D60-9616-62A1C4F87B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33588" y="1"/>
            <a:ext cx="4309798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5B032-7FBA-46AE-811C-23D699E54743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883052-9029-419C-97A1-F748A0341D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09798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95501E-AAC9-4FB6-874D-0C3F914365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33588" y="6513910"/>
            <a:ext cx="4309798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683EC-4814-4D38-9D17-7FDA48768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778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9798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33588" y="1"/>
            <a:ext cx="4309798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5C4EF-8B7E-4324-A842-926210CD6EBD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0413" y="857250"/>
            <a:ext cx="3344862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4569" y="3300412"/>
            <a:ext cx="795655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309798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33588" y="6513910"/>
            <a:ext cx="4309798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6DFCD-5B10-49C3-906C-DFD7090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38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41B-8997-495D-8AB8-4E98374A0E49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8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FDE2-9817-4241-B64A-83C7D4D1B9FA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81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254E-73B2-4D7C-BB72-3816D1ADC064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36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731F-7E3D-4593-9895-41F84969A97E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21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519D-E7C1-408E-AAE3-51393319B5B8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06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A98A-C7BC-4DBC-B641-8DB30A39A425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60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9A47-6B27-4365-87C6-3E1393AD7BAB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7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2A9-FB99-4207-B706-04B91AEE0BF0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6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02C9-AAE2-4984-80A3-D7A3ACF0E38A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32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E7C-E93E-4E16-A9E5-22771192FC62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9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2660-3103-4B5E-A5FF-B82B63399CD2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3181F-4196-4B1E-9017-CA70864343C5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3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his.or.kr/" TargetMode="External"/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2608" y="1532614"/>
            <a:ext cx="7394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</a:rPr>
              <a:t>인지기능 </a:t>
            </a:r>
            <a:r>
              <a:rPr lang="ko-KR" altLang="en-US" sz="5400" b="1" dirty="0" err="1">
                <a:solidFill>
                  <a:schemeClr val="bg1"/>
                </a:solidFill>
              </a:rPr>
              <a:t>콘텐츠</a:t>
            </a:r>
            <a:r>
              <a:rPr lang="ko-KR" altLang="en-US" sz="5400" b="1" dirty="0">
                <a:solidFill>
                  <a:schemeClr val="bg1"/>
                </a:solidFill>
              </a:rPr>
              <a:t> </a:t>
            </a:r>
            <a:endParaRPr lang="en-US" altLang="ko-KR" sz="5400" b="1" dirty="0">
              <a:solidFill>
                <a:schemeClr val="bg1"/>
              </a:solidFill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통합 관리 프로그램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54832" y="4955416"/>
            <a:ext cx="6502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컴퓨터공학전공  </a:t>
            </a:r>
            <a:r>
              <a:rPr lang="en-US" altLang="ko-KR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2013154004  </a:t>
            </a:r>
            <a:r>
              <a:rPr lang="ko-KR" altLang="en-US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구세진</a:t>
            </a:r>
            <a:endParaRPr lang="en-US" altLang="ko-KR" sz="14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소프트웨어전공  </a:t>
            </a:r>
            <a:r>
              <a:rPr lang="en-US" altLang="ko-KR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2013156025  </a:t>
            </a:r>
            <a:r>
              <a:rPr lang="ko-KR" altLang="en-US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신민규</a:t>
            </a:r>
            <a:endParaRPr lang="en-US" altLang="ko-KR" sz="14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소프트웨어전공  </a:t>
            </a:r>
            <a:r>
              <a:rPr lang="en-US" altLang="ko-KR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2013156030  </a:t>
            </a:r>
            <a:r>
              <a:rPr lang="ko-KR" altLang="en-US" sz="1400" b="1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이기문</a:t>
            </a:r>
            <a:endParaRPr lang="en-US" altLang="ko-KR" sz="1400" b="1" dirty="0">
              <a:solidFill>
                <a:schemeClr val="bg1"/>
              </a:solidFill>
              <a:latin typeface="Adobe Fan Heiti Std B" panose="020B0700000000000000" pitchFamily="34" charset="-128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Adobe Fan Heiti Std B" panose="020B0700000000000000" pitchFamily="34" charset="-128"/>
              </a:rPr>
              <a:t>소프트웨어전공  </a:t>
            </a:r>
            <a:r>
              <a:rPr lang="en-US" altLang="ko-KR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2015156042  </a:t>
            </a:r>
            <a:r>
              <a:rPr lang="ko-KR" altLang="en-US" sz="1400" b="1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조하연</a:t>
            </a:r>
            <a:endParaRPr lang="en-US" altLang="ko-KR" sz="14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85696" y="1067027"/>
            <a:ext cx="0" cy="47404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83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0513149-1A85-4839-B3E7-304DC2FEDE66}"/>
              </a:ext>
            </a:extLst>
          </p:cNvPr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93D6D8E-D0B7-4334-9A67-064EC58FB2CA}"/>
              </a:ext>
            </a:extLst>
          </p:cNvPr>
          <p:cNvSpPr txBox="1"/>
          <p:nvPr/>
        </p:nvSpPr>
        <p:spPr>
          <a:xfrm>
            <a:off x="1689555" y="621361"/>
            <a:ext cx="369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개발 환경 및 방향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224ADB-4B0D-43AD-A6BD-A76BD6E56402}"/>
              </a:ext>
            </a:extLst>
          </p:cNvPr>
          <p:cNvCxnSpPr/>
          <p:nvPr/>
        </p:nvCxnSpPr>
        <p:spPr>
          <a:xfrm>
            <a:off x="1015484" y="3916150"/>
            <a:ext cx="823885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790357-8534-461A-938B-F7E3EE05A4B2}"/>
              </a:ext>
            </a:extLst>
          </p:cNvPr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035025" y="1790997"/>
            <a:ext cx="1800000" cy="1800000"/>
            <a:chOff x="969284" y="2398488"/>
            <a:chExt cx="2320016" cy="22805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DB7DA7E-8B5A-48CC-AEBE-A0A9ADD425FA}"/>
                </a:ext>
              </a:extLst>
            </p:cNvPr>
            <p:cNvSpPr/>
            <p:nvPr/>
          </p:nvSpPr>
          <p:spPr>
            <a:xfrm>
              <a:off x="991056" y="2405744"/>
              <a:ext cx="2298244" cy="2273300"/>
            </a:xfrm>
            <a:prstGeom prst="rect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8C53FD4-11FD-4B54-8073-DBD336F48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9284" y="2398488"/>
              <a:ext cx="2298231" cy="227329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3" name="그룹 2"/>
          <p:cNvGrpSpPr/>
          <p:nvPr/>
        </p:nvGrpSpPr>
        <p:grpSpPr>
          <a:xfrm>
            <a:off x="3993758" y="1806494"/>
            <a:ext cx="1800000" cy="1800000"/>
            <a:chOff x="3864428" y="1809753"/>
            <a:chExt cx="2395175" cy="229234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D0BE7D7-9289-4180-953C-8499A8D756B4}"/>
                </a:ext>
              </a:extLst>
            </p:cNvPr>
            <p:cNvSpPr/>
            <p:nvPr/>
          </p:nvSpPr>
          <p:spPr>
            <a:xfrm>
              <a:off x="3961359" y="1828800"/>
              <a:ext cx="2298244" cy="2273300"/>
            </a:xfrm>
            <a:prstGeom prst="rect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27271AA-F2D2-40C9-9447-64E1806DC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4428" y="1809753"/>
              <a:ext cx="2384275" cy="227329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13" name="그룹 12"/>
          <p:cNvGrpSpPr/>
          <p:nvPr/>
        </p:nvGrpSpPr>
        <p:grpSpPr>
          <a:xfrm>
            <a:off x="6932021" y="1638937"/>
            <a:ext cx="2030779" cy="2004971"/>
            <a:chOff x="6758752" y="1355383"/>
            <a:chExt cx="2754880" cy="290207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D0BE7D7-9289-4180-953C-8499A8D756B4}"/>
                </a:ext>
              </a:extLst>
            </p:cNvPr>
            <p:cNvSpPr/>
            <p:nvPr/>
          </p:nvSpPr>
          <p:spPr>
            <a:xfrm>
              <a:off x="6902322" y="1687478"/>
              <a:ext cx="2298244" cy="2273300"/>
            </a:xfrm>
            <a:prstGeom prst="rect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6758752" y="1355383"/>
              <a:ext cx="2420042" cy="2583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97D1FF1-02DF-477F-AD55-ED150B03B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6828" y="1652067"/>
              <a:ext cx="2626804" cy="260539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5DBC41-EE4D-4333-A90B-168EEE178480}"/>
              </a:ext>
            </a:extLst>
          </p:cNvPr>
          <p:cNvSpPr txBox="1"/>
          <p:nvPr/>
        </p:nvSpPr>
        <p:spPr>
          <a:xfrm>
            <a:off x="1181739" y="131881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.NET Framework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74A6F9-79CC-4401-8CE4-446B0A5D9B64}"/>
              </a:ext>
            </a:extLst>
          </p:cNvPr>
          <p:cNvSpPr/>
          <p:nvPr/>
        </p:nvSpPr>
        <p:spPr>
          <a:xfrm>
            <a:off x="1015484" y="1375163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CDA026-D094-4D68-9A4D-6428B81EB83B}"/>
              </a:ext>
            </a:extLst>
          </p:cNvPr>
          <p:cNvSpPr txBox="1"/>
          <p:nvPr/>
        </p:nvSpPr>
        <p:spPr>
          <a:xfrm>
            <a:off x="4089564" y="131881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Unity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63B2BF-216A-4EF5-8371-A62BDFB2C5EE}"/>
              </a:ext>
            </a:extLst>
          </p:cNvPr>
          <p:cNvSpPr/>
          <p:nvPr/>
        </p:nvSpPr>
        <p:spPr>
          <a:xfrm>
            <a:off x="3923309" y="1375163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239E72-0679-4C83-A752-D518620FD067}"/>
              </a:ext>
            </a:extLst>
          </p:cNvPr>
          <p:cNvSpPr txBox="1"/>
          <p:nvPr/>
        </p:nvSpPr>
        <p:spPr>
          <a:xfrm>
            <a:off x="7162800" y="131968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MSSQL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E42F700-040F-42BA-BB92-49438543BA18}"/>
              </a:ext>
            </a:extLst>
          </p:cNvPr>
          <p:cNvSpPr/>
          <p:nvPr/>
        </p:nvSpPr>
        <p:spPr>
          <a:xfrm>
            <a:off x="6996545" y="1376033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EB15CBC-D884-4283-8D0C-7ADE7CD302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01" y="4512388"/>
            <a:ext cx="1855658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F4132C2-56C1-4F65-852E-55C54A708A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84" y="4512388"/>
            <a:ext cx="180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241DB94-B1E3-4D00-9AA2-9DDE16AB9A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11" y="4512388"/>
            <a:ext cx="200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145735F-6172-4B86-8DD4-7CDF84E83C91}"/>
              </a:ext>
            </a:extLst>
          </p:cNvPr>
          <p:cNvSpPr txBox="1"/>
          <p:nvPr/>
        </p:nvSpPr>
        <p:spPr>
          <a:xfrm>
            <a:off x="1158778" y="407471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Python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C7CBB2F-B48A-4C7E-9770-7976F5E43FC7}"/>
              </a:ext>
            </a:extLst>
          </p:cNvPr>
          <p:cNvSpPr/>
          <p:nvPr/>
        </p:nvSpPr>
        <p:spPr>
          <a:xfrm>
            <a:off x="992523" y="4131070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61EE4A-B8D8-4B5F-81DF-F2F614E87F2B}"/>
              </a:ext>
            </a:extLst>
          </p:cNvPr>
          <p:cNvSpPr txBox="1"/>
          <p:nvPr/>
        </p:nvSpPr>
        <p:spPr>
          <a:xfrm>
            <a:off x="4066603" y="407471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Hadoop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F71E9B-1481-4988-94C6-DEC720274B94}"/>
              </a:ext>
            </a:extLst>
          </p:cNvPr>
          <p:cNvSpPr/>
          <p:nvPr/>
        </p:nvSpPr>
        <p:spPr>
          <a:xfrm>
            <a:off x="3900348" y="4131070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9B61AD-39F6-400D-A4D6-6646FFA96639}"/>
              </a:ext>
            </a:extLst>
          </p:cNvPr>
          <p:cNvSpPr txBox="1"/>
          <p:nvPr/>
        </p:nvSpPr>
        <p:spPr>
          <a:xfrm>
            <a:off x="7139839" y="407558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HIVE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17A3A-8E26-4200-8F08-CE6144BF85DA}"/>
              </a:ext>
            </a:extLst>
          </p:cNvPr>
          <p:cNvSpPr/>
          <p:nvPr/>
        </p:nvSpPr>
        <p:spPr>
          <a:xfrm>
            <a:off x="6973584" y="4131940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0" name="슬라이드 번호 개체 틀 39">
            <a:extLst>
              <a:ext uri="{FF2B5EF4-FFF2-40B4-BE49-F238E27FC236}">
                <a16:creationId xmlns:a16="http://schemas.microsoft.com/office/drawing/2014/main" id="{78378F63-4F3F-4E2A-8BC5-1A14918E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97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업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무 분담</a:t>
            </a: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2674893" y="1662936"/>
            <a:ext cx="9698" cy="3692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B3774D-D8BA-48BF-8716-AB839F96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3DDE7A3-8473-4165-AA43-90F0D8174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0" y="1500487"/>
            <a:ext cx="8579428" cy="391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8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졸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업 연구 수행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4AA919-A42A-40EB-916F-BCFF3D29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C57720-38CE-44F3-A5A5-F3D55352A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58" y="1499543"/>
            <a:ext cx="8593035" cy="38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80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8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필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요기술 및 참고문헌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4AA919-A42A-40EB-916F-BCFF3D29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22FEBD8-9B80-48FF-9FFA-7FB44B0C902B}"/>
              </a:ext>
            </a:extLst>
          </p:cNvPr>
          <p:cNvSpPr/>
          <p:nvPr/>
        </p:nvSpPr>
        <p:spPr>
          <a:xfrm>
            <a:off x="1473090" y="1537298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6C44FA-A456-4A7B-8B4F-0F08E33EAF5A}"/>
              </a:ext>
            </a:extLst>
          </p:cNvPr>
          <p:cNvSpPr/>
          <p:nvPr/>
        </p:nvSpPr>
        <p:spPr>
          <a:xfrm>
            <a:off x="1590515" y="1351693"/>
            <a:ext cx="7715329" cy="421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졸업연구 수행시에 필요로 하는 기술과 참고한 참고문헌 기술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5C3E69-D243-45B4-84BE-8EAC336B2106}"/>
              </a:ext>
            </a:extLst>
          </p:cNvPr>
          <p:cNvSpPr/>
          <p:nvPr/>
        </p:nvSpPr>
        <p:spPr>
          <a:xfrm>
            <a:off x="1689556" y="2066946"/>
            <a:ext cx="77153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Hadoop –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hlinkClick r:id="rId2"/>
              </a:rPr>
              <a:t>http://Hadoop.apache.org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보건 복지부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– http://www.mohw.go.kr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국민건강보험공단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-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hlinkClick r:id="rId3"/>
              </a:rPr>
              <a:t>http://www.nhis.or.kr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한국형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치매 평가검사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_</a:t>
            </a:r>
            <a:r>
              <a:rPr lang="ko-KR" altLang="en-US" sz="1600" dirty="0" err="1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대한노인정신의학회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 편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(</a:t>
            </a:r>
            <a:r>
              <a:rPr lang="ko-KR" altLang="en-US" sz="1600" dirty="0" err="1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학지사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)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831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9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GitHub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4AA919-A42A-40EB-916F-BCFF3D29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44778C-2DA1-46CA-B64E-D5E777FC6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756" y="1579552"/>
            <a:ext cx="4585804" cy="32579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5DEEC1E-6A05-4713-9292-5D0B4583378B}"/>
              </a:ext>
            </a:extLst>
          </p:cNvPr>
          <p:cNvSpPr/>
          <p:nvPr/>
        </p:nvSpPr>
        <p:spPr>
          <a:xfrm>
            <a:off x="869970" y="1460222"/>
            <a:ext cx="3110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https://github.com/KOR-G/IMS</a:t>
            </a:r>
          </a:p>
        </p:txBody>
      </p:sp>
    </p:spTree>
    <p:extLst>
      <p:ext uri="{BB962C8B-B14F-4D97-AF65-F5344CB8AC3E}">
        <p14:creationId xmlns:p14="http://schemas.microsoft.com/office/powerpoint/2010/main" val="2254094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307076" y="5442228"/>
            <a:ext cx="18964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Thank You</a:t>
            </a:r>
            <a:endParaRPr lang="ko-KR" altLang="en-US" sz="32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9386796" y="457427"/>
            <a:ext cx="0" cy="58671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D0944FB-C932-414C-8D55-A3E53E81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6200" y="0"/>
            <a:ext cx="2852057" cy="6858000"/>
          </a:xfrm>
          <a:prstGeom prst="rect">
            <a:avLst/>
          </a:prstGeom>
          <a:solidFill>
            <a:srgbClr val="843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67367" y="1419177"/>
            <a:ext cx="3373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01     </a:t>
            </a:r>
            <a:r>
              <a:rPr lang="ko-KR" altLang="en-US" sz="2800" dirty="0">
                <a:solidFill>
                  <a:srgbClr val="843C0C"/>
                </a:solidFill>
              </a:rPr>
              <a:t>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7366" y="1858469"/>
            <a:ext cx="7118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02     </a:t>
            </a:r>
            <a:r>
              <a:rPr lang="ko-KR" altLang="en-US" sz="2800" dirty="0">
                <a:solidFill>
                  <a:srgbClr val="843C0C"/>
                </a:solidFill>
              </a:rPr>
              <a:t>관련 연구 </a:t>
            </a:r>
            <a:r>
              <a:rPr lang="ko-KR" altLang="en-US" sz="2800" dirty="0">
                <a:solidFill>
                  <a:schemeClr val="bg1"/>
                </a:solidFill>
              </a:rPr>
              <a:t>및 사례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7367" y="2291543"/>
            <a:ext cx="6412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03     </a:t>
            </a:r>
            <a:r>
              <a:rPr lang="ko-KR" altLang="en-US" sz="2800" dirty="0">
                <a:solidFill>
                  <a:srgbClr val="843C0C"/>
                </a:solidFill>
              </a:rPr>
              <a:t>시스템 수행 시나리오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765" y="348131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</a:rPr>
              <a:t> INDEX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7366" y="2733382"/>
            <a:ext cx="5093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04     </a:t>
            </a:r>
            <a:r>
              <a:rPr lang="ko-KR" altLang="en-US" sz="2800" dirty="0">
                <a:solidFill>
                  <a:srgbClr val="843C0C"/>
                </a:solidFill>
              </a:rPr>
              <a:t>시스템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7366" y="3178760"/>
            <a:ext cx="660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05     </a:t>
            </a:r>
            <a:r>
              <a:rPr lang="ko-KR" altLang="en-US" sz="2800" dirty="0">
                <a:solidFill>
                  <a:schemeClr val="accent2">
                    <a:lumMod val="50000"/>
                  </a:schemeClr>
                </a:solidFill>
              </a:rPr>
              <a:t>개발 환경 및 방향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585696" y="609600"/>
            <a:ext cx="0" cy="5791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67366" y="4053706"/>
            <a:ext cx="660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07     </a:t>
            </a:r>
            <a:r>
              <a:rPr lang="ko-KR" altLang="en-US" sz="2800" dirty="0">
                <a:solidFill>
                  <a:schemeClr val="accent2">
                    <a:lumMod val="50000"/>
                  </a:schemeClr>
                </a:solidFill>
              </a:rPr>
              <a:t>졸업 연구 수행 일정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67366" y="4485284"/>
            <a:ext cx="660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08     </a:t>
            </a:r>
            <a:r>
              <a:rPr lang="ko-KR" altLang="en-US" sz="2800" dirty="0">
                <a:solidFill>
                  <a:schemeClr val="accent2">
                    <a:lumMod val="50000"/>
                  </a:schemeClr>
                </a:solidFill>
              </a:rPr>
              <a:t>필요 기술 및 참고 문헌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67366" y="3612391"/>
            <a:ext cx="660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06     </a:t>
            </a:r>
            <a:r>
              <a:rPr lang="ko-KR" altLang="en-US" sz="2800" dirty="0">
                <a:solidFill>
                  <a:srgbClr val="843C0C"/>
                </a:solidFill>
              </a:rPr>
              <a:t>업무분담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48B9234-5752-473B-A212-6F5F15F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ED216-C5A5-4243-9097-E5151B9F5409}"/>
              </a:ext>
            </a:extLst>
          </p:cNvPr>
          <p:cNvSpPr txBox="1"/>
          <p:nvPr/>
        </p:nvSpPr>
        <p:spPr>
          <a:xfrm>
            <a:off x="2167366" y="4917908"/>
            <a:ext cx="660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09     </a:t>
            </a:r>
            <a:r>
              <a:rPr lang="en-US" altLang="ko-KR" sz="2800" dirty="0" err="1">
                <a:solidFill>
                  <a:schemeClr val="accent2">
                    <a:lumMod val="50000"/>
                  </a:schemeClr>
                </a:solidFill>
              </a:rPr>
              <a:t>Github</a:t>
            </a:r>
            <a:endParaRPr lang="ko-KR" alt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58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30C5F79-62E7-4EE3-8BA8-B367FC280D93}"/>
              </a:ext>
            </a:extLst>
          </p:cNvPr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2D4301-D265-406D-9124-6C5E406195D8}"/>
              </a:ext>
            </a:extLst>
          </p:cNvPr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졸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업 연구 개요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D77B8FB-0CED-4203-BC51-E317BF63E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79" y="-115956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1197352" descr="cif00001">
            <a:extLst>
              <a:ext uri="{FF2B5EF4-FFF2-40B4-BE49-F238E27FC236}">
                <a16:creationId xmlns:a16="http://schemas.microsoft.com/office/drawing/2014/main" id="{6999FED4-4305-4A76-9976-707800F85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550" y="1983294"/>
            <a:ext cx="3714253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5417CEE-7DD2-4017-A6DB-F4741DAA11C0}"/>
              </a:ext>
            </a:extLst>
          </p:cNvPr>
          <p:cNvSpPr/>
          <p:nvPr/>
        </p:nvSpPr>
        <p:spPr>
          <a:xfrm>
            <a:off x="797062" y="6907923"/>
            <a:ext cx="2000060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치매환자의 증가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endParaRPr lang="ko-KR" altLang="en-US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우리나라 치매 환자의 수는 전세계에서 가장 빠른 증가추세를 보이고 있으며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2025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년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103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만명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(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노인 인구의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10%)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에 달할 것으로 예상되나 이에 반해 효율적인 관리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예방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치료 시스템이 갖춰져 있지 않음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국가적으로 치매 치료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관리비용의 증가로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2025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년은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2012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년의 약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3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배에 해당하는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30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조에 달할 것으로 예상됨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en-US" sz="1050" dirty="0">
              <a:effectLst/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271738-9246-458F-A355-D0058BA13E03}"/>
              </a:ext>
            </a:extLst>
          </p:cNvPr>
          <p:cNvSpPr/>
          <p:nvPr/>
        </p:nvSpPr>
        <p:spPr>
          <a:xfrm>
            <a:off x="1630976" y="5460581"/>
            <a:ext cx="794054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ko-KR" altLang="en-US" sz="1100" dirty="0">
              <a:effectLst/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76F8BD-DF78-4A6D-8A94-D44AC5403CEB}"/>
              </a:ext>
            </a:extLst>
          </p:cNvPr>
          <p:cNvSpPr txBox="1"/>
          <p:nvPr/>
        </p:nvSpPr>
        <p:spPr>
          <a:xfrm>
            <a:off x="1293733" y="135061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</a:rPr>
              <a:t>연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구 개발 배경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275EFF-377C-423A-99BF-21FBFE6CF508}"/>
              </a:ext>
            </a:extLst>
          </p:cNvPr>
          <p:cNvSpPr/>
          <p:nvPr/>
        </p:nvSpPr>
        <p:spPr>
          <a:xfrm>
            <a:off x="1127478" y="1465186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ED955BE-D570-41E2-A443-EB920E9E0B6D}"/>
              </a:ext>
            </a:extLst>
          </p:cNvPr>
          <p:cNvSpPr/>
          <p:nvPr/>
        </p:nvSpPr>
        <p:spPr>
          <a:xfrm>
            <a:off x="1513550" y="4576106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488FD2-E78C-4014-9914-40E630FFBDD0}"/>
              </a:ext>
            </a:extLst>
          </p:cNvPr>
          <p:cNvSpPr/>
          <p:nvPr/>
        </p:nvSpPr>
        <p:spPr>
          <a:xfrm>
            <a:off x="1630976" y="4398197"/>
            <a:ext cx="18187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치매환자의 증가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1E32F3-7276-4B20-B4CD-9A190AEA4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6" y="1983294"/>
            <a:ext cx="3308764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F32A88-7721-4EC1-9FE4-D5A346BACE87}"/>
              </a:ext>
            </a:extLst>
          </p:cNvPr>
          <p:cNvSpPr/>
          <p:nvPr/>
        </p:nvSpPr>
        <p:spPr>
          <a:xfrm>
            <a:off x="2939820" y="6907923"/>
            <a:ext cx="2194225" cy="303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인지재활 치료에 대한 시간적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공간적 접근성이 떨어짐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endParaRPr lang="ko-KR" altLang="en-US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인지재활치료는 많은 시간 지속적으로 치료 받는 것이 중요한데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현재 병원에서 이루어지는 치료는 단기간 짧은 시간만을 시행하고 있음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en-US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인지기능이 떨어지는 사람이 병원에서 치료 받으려면 보호자가 동반되어야 하기 때문에 현재 병원에서만 진행되고 있는 전산화 인지치료는 접근성이 떨어짐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en-US" sz="1050" dirty="0">
              <a:effectLst/>
              <a:latin typeface="+mj-ea"/>
              <a:ea typeface="+mj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C83269A-2474-491A-9AE4-B101B954C43F}"/>
              </a:ext>
            </a:extLst>
          </p:cNvPr>
          <p:cNvSpPr/>
          <p:nvPr/>
        </p:nvSpPr>
        <p:spPr>
          <a:xfrm>
            <a:off x="1513550" y="5161014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0F0B6C-E723-492D-A909-1CAEEC4266B4}"/>
              </a:ext>
            </a:extLst>
          </p:cNvPr>
          <p:cNvSpPr/>
          <p:nvPr/>
        </p:nvSpPr>
        <p:spPr>
          <a:xfrm>
            <a:off x="1630975" y="4987440"/>
            <a:ext cx="2471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초로기 치매 환자의 증가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E11B2F0-5114-4D25-BB67-C3CB5D9AE986}"/>
              </a:ext>
            </a:extLst>
          </p:cNvPr>
          <p:cNvSpPr/>
          <p:nvPr/>
        </p:nvSpPr>
        <p:spPr>
          <a:xfrm>
            <a:off x="1513550" y="5733401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AE2A27-7D81-441A-95C4-39AE10D6C1A8}"/>
              </a:ext>
            </a:extLst>
          </p:cNvPr>
          <p:cNvSpPr/>
          <p:nvPr/>
        </p:nvSpPr>
        <p:spPr>
          <a:xfrm>
            <a:off x="1630975" y="5620121"/>
            <a:ext cx="55045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인지재활 치료에 대한 시간적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공간적 접근성이 떨어짐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7961FE-A7B9-490C-8B92-A897B9C92EAD}"/>
              </a:ext>
            </a:extLst>
          </p:cNvPr>
          <p:cNvSpPr/>
          <p:nvPr/>
        </p:nvSpPr>
        <p:spPr>
          <a:xfrm>
            <a:off x="4102204" y="4158704"/>
            <a:ext cx="11414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&lt;</a:t>
            </a:r>
            <a:r>
              <a:rPr lang="ko-KR" altLang="en-US" sz="8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보건복지부</a:t>
            </a:r>
            <a:r>
              <a:rPr lang="en-US" altLang="ko-KR" sz="8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2012&gt;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6CCEAC-8168-4BDB-9D31-A877690BBE39}"/>
              </a:ext>
            </a:extLst>
          </p:cNvPr>
          <p:cNvSpPr/>
          <p:nvPr/>
        </p:nvSpPr>
        <p:spPr>
          <a:xfrm>
            <a:off x="8095058" y="4157836"/>
            <a:ext cx="14764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&lt;</a:t>
            </a:r>
            <a:r>
              <a:rPr lang="ko-KR" altLang="en-US" sz="8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국민건강보험공단</a:t>
            </a:r>
            <a:r>
              <a:rPr lang="en-US" altLang="ko-KR" sz="8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2011&gt;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0EB3F7-F0A2-4624-9BFD-4B86AFC2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55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30C5F79-62E7-4EE3-8BA8-B367FC280D93}"/>
              </a:ext>
            </a:extLst>
          </p:cNvPr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2D4301-D265-406D-9124-6C5E406195D8}"/>
              </a:ext>
            </a:extLst>
          </p:cNvPr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졸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업 연구 개요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40BE8-3B9A-4470-B232-66FC579CD17E}"/>
              </a:ext>
            </a:extLst>
          </p:cNvPr>
          <p:cNvSpPr txBox="1"/>
          <p:nvPr/>
        </p:nvSpPr>
        <p:spPr>
          <a:xfrm>
            <a:off x="1293733" y="135158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</a:rPr>
              <a:t>연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구 개발 목표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6160D8-DEB9-41A5-81BF-31FE20FF0D98}"/>
              </a:ext>
            </a:extLst>
          </p:cNvPr>
          <p:cNvSpPr txBox="1"/>
          <p:nvPr/>
        </p:nvSpPr>
        <p:spPr>
          <a:xfrm>
            <a:off x="1293733" y="2889561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</a:rPr>
              <a:t>연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구 개발 효과</a:t>
            </a:r>
          </a:p>
          <a:p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11E97B-99C0-4E43-84C2-D28B95F2B72F}"/>
              </a:ext>
            </a:extLst>
          </p:cNvPr>
          <p:cNvSpPr/>
          <p:nvPr/>
        </p:nvSpPr>
        <p:spPr>
          <a:xfrm>
            <a:off x="1127478" y="1450528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1F1D85-9FA9-485F-88B2-19EA918B0E4C}"/>
              </a:ext>
            </a:extLst>
          </p:cNvPr>
          <p:cNvSpPr/>
          <p:nvPr/>
        </p:nvSpPr>
        <p:spPr>
          <a:xfrm>
            <a:off x="1127478" y="2995119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14F8CAD-CB07-4933-A7BE-81BAEC851DF8}"/>
              </a:ext>
            </a:extLst>
          </p:cNvPr>
          <p:cNvSpPr/>
          <p:nvPr/>
        </p:nvSpPr>
        <p:spPr>
          <a:xfrm>
            <a:off x="1473090" y="1998852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E90056A-55B9-4859-AAA0-B5A32A175795}"/>
              </a:ext>
            </a:extLst>
          </p:cNvPr>
          <p:cNvSpPr/>
          <p:nvPr/>
        </p:nvSpPr>
        <p:spPr>
          <a:xfrm>
            <a:off x="1590515" y="1813247"/>
            <a:ext cx="77153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인지기능 향상을 위한 재활 콘텐츠 제작하고 이를 통합한 관리프로그램 개발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빅데이터를 활용한 콘텐츠 추천기능 구현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FDED596-8D18-408A-AD54-23AC3AADFE34}"/>
              </a:ext>
            </a:extLst>
          </p:cNvPr>
          <p:cNvSpPr/>
          <p:nvPr/>
        </p:nvSpPr>
        <p:spPr>
          <a:xfrm>
            <a:off x="1473090" y="3574510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22A966-A9CE-4B4B-BC02-A7DCB12B72EC}"/>
              </a:ext>
            </a:extLst>
          </p:cNvPr>
          <p:cNvSpPr/>
          <p:nvPr/>
        </p:nvSpPr>
        <p:spPr>
          <a:xfrm>
            <a:off x="1590515" y="3388905"/>
            <a:ext cx="8024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</a:rPr>
              <a:t>인지기능 콘텐츠 통합 관리 프로그램을 통해 직관적인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UI 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</a:rPr>
              <a:t>제공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,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</a:rPr>
              <a:t> 환자 스스로 훈련 가능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E399269-2006-4A3F-8E6F-2AD255B34315}"/>
              </a:ext>
            </a:extLst>
          </p:cNvPr>
          <p:cNvSpPr/>
          <p:nvPr/>
        </p:nvSpPr>
        <p:spPr>
          <a:xfrm>
            <a:off x="1473089" y="4405507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84DC9D-7884-4FE2-B31D-930BB921D6D6}"/>
              </a:ext>
            </a:extLst>
          </p:cNvPr>
          <p:cNvSpPr/>
          <p:nvPr/>
        </p:nvSpPr>
        <p:spPr>
          <a:xfrm>
            <a:off x="1590515" y="4335040"/>
            <a:ext cx="8315485" cy="79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</a:rPr>
              <a:t>빅데이터를 활용하여 환자에게 필요한 인지기능 콘텐츠 추천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</a:rPr>
              <a:t>인지기능 향상에 높은 효과를 기대 가능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4973032-384B-4381-A804-BFD32CD3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83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9555" y="621361"/>
            <a:ext cx="369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관련 연구 및 사례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91056" y="1828800"/>
            <a:ext cx="2298244" cy="22733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61359" y="1828800"/>
            <a:ext cx="2298244" cy="22733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931662" y="1828800"/>
            <a:ext cx="2298244" cy="22733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991056" y="4318000"/>
            <a:ext cx="823885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91254" y="4407967"/>
            <a:ext cx="2364537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별도의 장치를 구입해야 함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082678" y="4406857"/>
            <a:ext cx="22982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0" i="0" dirty="0">
                <a:solidFill>
                  <a:schemeClr val="accent2">
                    <a:lumMod val="50000"/>
                  </a:schemeClr>
                </a:solidFill>
                <a:effectLst/>
                <a:latin typeface="+mn-ea"/>
              </a:rPr>
              <a:t>치료받는 느낌에</a:t>
            </a:r>
            <a:r>
              <a:rPr lang="en-US" altLang="ko-KR" sz="1400" b="0" i="0" dirty="0">
                <a:solidFill>
                  <a:schemeClr val="accent2">
                    <a:lumMod val="50000"/>
                  </a:schemeClr>
                </a:solidFill>
                <a:effectLst/>
                <a:latin typeface="+mn-ea"/>
              </a:rPr>
              <a:t> </a:t>
            </a:r>
            <a:r>
              <a:rPr lang="ko-KR" altLang="en-US" sz="1400" b="0" i="0" dirty="0">
                <a:solidFill>
                  <a:schemeClr val="accent2">
                    <a:lumMod val="50000"/>
                  </a:schemeClr>
                </a:solidFill>
                <a:effectLst/>
                <a:latin typeface="+mn-ea"/>
              </a:rPr>
              <a:t>집중력이 떨어짐</a:t>
            </a:r>
            <a:endParaRPr lang="ko-KR" altLang="en-US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50433" y="4406856"/>
            <a:ext cx="25410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혼자서 수행할 수 없고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의사나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보호자의 도움이 필요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DBD701-255F-4674-98A8-D4EBB217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57" y="1828792"/>
            <a:ext cx="2298238" cy="2273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D1E23E-625E-4C36-A912-9D33E583C26D}"/>
              </a:ext>
            </a:extLst>
          </p:cNvPr>
          <p:cNvSpPr txBox="1"/>
          <p:nvPr/>
        </p:nvSpPr>
        <p:spPr>
          <a:xfrm>
            <a:off x="585696" y="371554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8695D6-4BDB-448A-B7B8-FA0C6735F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656" y="1828793"/>
            <a:ext cx="2298251" cy="2277564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E6BC4934-36D9-4C27-8EAC-D1867FEEAE07}"/>
              </a:ext>
            </a:extLst>
          </p:cNvPr>
          <p:cNvSpPr/>
          <p:nvPr/>
        </p:nvSpPr>
        <p:spPr>
          <a:xfrm>
            <a:off x="991055" y="4563242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41CECA-6967-4DAC-B20D-3767C4CB9AC3}"/>
              </a:ext>
            </a:extLst>
          </p:cNvPr>
          <p:cNvSpPr/>
          <p:nvPr/>
        </p:nvSpPr>
        <p:spPr>
          <a:xfrm>
            <a:off x="1173738" y="1429583"/>
            <a:ext cx="2364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Wii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5FA18A-C03C-44F5-BF0C-6DC559429631}"/>
              </a:ext>
            </a:extLst>
          </p:cNvPr>
          <p:cNvSpPr/>
          <p:nvPr/>
        </p:nvSpPr>
        <p:spPr>
          <a:xfrm>
            <a:off x="991055" y="1466973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7C8FBC-6E2E-4B80-AC05-DF94D5BDFC80}"/>
              </a:ext>
            </a:extLst>
          </p:cNvPr>
          <p:cNvSpPr/>
          <p:nvPr/>
        </p:nvSpPr>
        <p:spPr>
          <a:xfrm>
            <a:off x="4182234" y="1387217"/>
            <a:ext cx="2364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인지재활 콘텐츠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5E6D24-B0FB-4E70-BC94-F64628DCFAAE}"/>
              </a:ext>
            </a:extLst>
          </p:cNvPr>
          <p:cNvSpPr/>
          <p:nvPr/>
        </p:nvSpPr>
        <p:spPr>
          <a:xfrm>
            <a:off x="3999551" y="1424607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9027F1-8538-4319-9F16-1A83D364FD3B}"/>
              </a:ext>
            </a:extLst>
          </p:cNvPr>
          <p:cNvSpPr/>
          <p:nvPr/>
        </p:nvSpPr>
        <p:spPr>
          <a:xfrm>
            <a:off x="7134812" y="1387217"/>
            <a:ext cx="2364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인지재활 콘텐츠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3E5694-51B5-4C1A-8A62-75632304D555}"/>
              </a:ext>
            </a:extLst>
          </p:cNvPr>
          <p:cNvSpPr/>
          <p:nvPr/>
        </p:nvSpPr>
        <p:spPr>
          <a:xfrm>
            <a:off x="6952129" y="1424607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AA22ED0-CD65-4CAC-B779-FC2D163BB344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348" y="1828786"/>
            <a:ext cx="2298235" cy="2273292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3A16F159-2AA3-4A10-B467-D5D34D141D41}"/>
              </a:ext>
            </a:extLst>
          </p:cNvPr>
          <p:cNvSpPr/>
          <p:nvPr/>
        </p:nvSpPr>
        <p:spPr>
          <a:xfrm>
            <a:off x="3961348" y="4563242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90D8305-4B1A-4248-B265-AD56BCC291C5}"/>
              </a:ext>
            </a:extLst>
          </p:cNvPr>
          <p:cNvSpPr/>
          <p:nvPr/>
        </p:nvSpPr>
        <p:spPr>
          <a:xfrm>
            <a:off x="6933007" y="4563242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157FCE3-A26D-4159-B730-1DCACDC7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시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스템 수행 시나리오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B631F-2216-4633-91DD-F91FE5B26D9F}"/>
              </a:ext>
            </a:extLst>
          </p:cNvPr>
          <p:cNvSpPr txBox="1"/>
          <p:nvPr/>
        </p:nvSpPr>
        <p:spPr>
          <a:xfrm>
            <a:off x="981717" y="1526922"/>
            <a:ext cx="47307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1)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통합 제어 프로그램 시작 시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사용을 위해서 로그인 필요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1-1)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계정이 없는 경우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회원가입을 눌러 새로운 계정 생성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4F58094D-31DA-4E09-BF10-A654990B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 descr="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CEBCD0F9-782A-49FC-B83E-83B969128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56" y="2435137"/>
            <a:ext cx="2932152" cy="331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5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시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스템 수행 시나리오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E68078-DB16-4210-AA19-476CD2F8AF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04" y="1637024"/>
            <a:ext cx="3456002" cy="216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B0991F-C377-451D-B6D4-7696C33F0381}"/>
              </a:ext>
            </a:extLst>
          </p:cNvPr>
          <p:cNvSpPr txBox="1"/>
          <p:nvPr/>
        </p:nvSpPr>
        <p:spPr>
          <a:xfrm>
            <a:off x="4651693" y="1796719"/>
            <a:ext cx="5189565" cy="199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2)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로그인시 화면 상단의 버튼으로 인지기능 콘텐츠의  유형 선택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2-1)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선택된 유형의 버튼은 빛이 나면서 좌측 화면 측에 유형에 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해당하는 콘텐츠 목록을 표시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3)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콘텐츠 목록에서 콘텐츠 선택 시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해당 콘텐츠에 해당하는 설정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패치 내역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실행 시 이미지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실행 버튼이  화면 상에 출력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4)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실행버튼을 누르면 연결된 콘텐츠가 실행됨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104CB1-4C88-4B86-A9DB-CB86E58DFF1D}"/>
              </a:ext>
            </a:extLst>
          </p:cNvPr>
          <p:cNvSpPr txBox="1"/>
          <p:nvPr/>
        </p:nvSpPr>
        <p:spPr>
          <a:xfrm>
            <a:off x="1011504" y="4547403"/>
            <a:ext cx="7339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5)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통합 관리 프로그램은 수행된 콘텐츠로부터 생성된 보관하였다가 서버로 데이터를  전송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사용자는 빅데이터를 기반으로 맞춤형 서비스를 제공 받음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234A4D7-65AE-405B-BED1-66CC9C033113}"/>
              </a:ext>
            </a:extLst>
          </p:cNvPr>
          <p:cNvCxnSpPr>
            <a:cxnSpLocks/>
          </p:cNvCxnSpPr>
          <p:nvPr/>
        </p:nvCxnSpPr>
        <p:spPr>
          <a:xfrm flipH="1">
            <a:off x="1011504" y="4244881"/>
            <a:ext cx="8715103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4F58094D-31DA-4E09-BF10-A654990B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36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2674893" y="1662936"/>
            <a:ext cx="9698" cy="3692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시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스템구성도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69B8B5-584C-4394-B623-554E800C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45" y="1267692"/>
            <a:ext cx="8172716" cy="50331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5214502-BA59-4499-8DB5-7D704AF4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6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2674893" y="1662936"/>
            <a:ext cx="9698" cy="3692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시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스템구성도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007" y="1357370"/>
            <a:ext cx="8111956" cy="49432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A36B1F-CD0E-46AC-A9F8-128EE899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</TotalTime>
  <Words>494</Words>
  <Application>Microsoft Office PowerPoint</Application>
  <PresentationFormat>A4 용지(210x297mm)</PresentationFormat>
  <Paragraphs>111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Adobe Fan Heiti Std B</vt:lpstr>
      <vt:lpstr>맑은 고딕</vt:lpstr>
      <vt:lpstr>Arial</vt:lpstr>
      <vt:lpstr>Calibri</vt:lpstr>
      <vt:lpstr>Calibri Light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대용</dc:creator>
  <cp:lastModifiedBy>KooSejin</cp:lastModifiedBy>
  <cp:revision>110</cp:revision>
  <cp:lastPrinted>2018-01-03T07:43:06Z</cp:lastPrinted>
  <dcterms:created xsi:type="dcterms:W3CDTF">2016-11-15T00:45:38Z</dcterms:created>
  <dcterms:modified xsi:type="dcterms:W3CDTF">2018-01-03T11:50:44Z</dcterms:modified>
</cp:coreProperties>
</file>