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4" r:id="rId5"/>
  </p:sldMasterIdLst>
  <p:notesMasterIdLst>
    <p:notesMasterId r:id="rId38"/>
  </p:notesMasterIdLst>
  <p:handoutMasterIdLst>
    <p:handoutMasterId r:id="rId39"/>
  </p:handoutMasterIdLst>
  <p:sldIdLst>
    <p:sldId id="256" r:id="rId6"/>
    <p:sldId id="265" r:id="rId7"/>
    <p:sldId id="266" r:id="rId8"/>
    <p:sldId id="276" r:id="rId9"/>
    <p:sldId id="268" r:id="rId10"/>
    <p:sldId id="267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9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7" r:id="rId29"/>
    <p:sldId id="296" r:id="rId30"/>
    <p:sldId id="298" r:id="rId31"/>
    <p:sldId id="299" r:id="rId32"/>
    <p:sldId id="301" r:id="rId33"/>
    <p:sldId id="302" r:id="rId34"/>
    <p:sldId id="303" r:id="rId35"/>
    <p:sldId id="304" r:id="rId36"/>
    <p:sldId id="305" r:id="rId37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0" autoAdjust="0"/>
    <p:restoredTop sz="96511" autoAdjust="0"/>
  </p:normalViewPr>
  <p:slideViewPr>
    <p:cSldViewPr showGuides="1">
      <p:cViewPr varScale="1">
        <p:scale>
          <a:sx n="105" d="100"/>
          <a:sy n="105" d="100"/>
        </p:scale>
        <p:origin x="77" y="26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58EE21-B80B-4E8A-A637-25862F048C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2017년 12월 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3B7DA79-E2D3-4599-81AC-5FBE3722DDE5}" type="datetime4">
              <a:rPr lang="ko-KR" altLang="en-US" smtClean="0"/>
              <a:pPr/>
              <a:t>2017년 12월 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34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9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690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061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23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61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307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239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662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198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10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923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323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743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355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391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16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88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25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38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26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037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132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3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7DD133-ABE5-415B-BEF5-70F8EF948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7FC61A-C94A-4C4D-A6BF-96F658E37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368E6D-C3A6-40BB-A382-2327D8FC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B9EA97-6DE6-4017-AD04-034299E3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DE3A07-77A5-4609-87DC-464A1BAF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7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1D35BA-06B7-4CF3-8A89-DA486A86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15AC65-5518-4F4E-A5FA-9E79060A7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BCD79A7-12D7-4C5C-9AA3-67C65C7B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D21E517-6BF7-4CFE-B588-39B2C492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EA487FA-683A-44AD-8121-411DB25B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6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8320998-B286-4877-A43A-22ECDA18D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AA7AF61-9FE9-4225-BDC3-4E3B00D48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A967D0-CC81-4A98-85E0-1691E3CE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5B841D-D059-4D4F-8E56-D2C83877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BAEA94-9F46-4F03-B347-3408D95A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0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3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14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2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92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96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748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6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756712-CA16-4A71-9E59-F82F74F3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63EDBD6-AA77-47B3-8E1A-D271DEEB1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9C8B404-44E0-4A77-9254-7FA89EC7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8722F29-4DE6-480E-82DA-02CD30BB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94F27B-1AF4-49E5-912F-6AB21392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82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12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85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2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A54BF3-B27E-4EF6-AC2C-B3AF73ED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5A8BEFB-9EB3-4123-ABE7-5251E795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09E054-B94C-4CBC-AE13-2A47A053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D8F07CE-8F8C-4B6C-BD2B-E219E42E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78CD76B-338A-4FCE-A21C-577CAD17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2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14BBF0-B984-4133-ACA8-A6520FD7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CED21F-024C-4776-BB4C-33B2F01B4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68BBE0C-AB7E-489F-8EE7-B279F559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36BF4F9-0270-47B2-ADAF-6CF6896E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2FF4FCA-9BA8-4312-96DD-276CAD5B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E247532-DDEC-4B72-B8BF-B142F08D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12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36A121-6342-4427-8D65-124B3A73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3C4DB1C-AE2F-45D6-AA9F-BFB6AAB8F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A255152-7D0E-4DB5-B046-5E076ABA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2317685-AC2F-42D8-9F55-38B627DF7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D576AF2-7F3B-43DD-92B5-AC85775FC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C5C31AB-6D57-426A-B692-706257DB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B62E828-D4AF-43F7-88AD-915FA283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72322E0-D12B-44B1-9566-0866303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3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DEBC0A-C86A-4A2F-B30F-F58A03AC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A3D1B15-8736-4BFA-A59E-185792D8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A76EE6A-3D1B-4BA8-AFBA-6F315394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2C4D895-A15B-4686-8BD5-704FC206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FF337EF-3358-4CCE-A891-592FCC19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C3D215C-F0D1-490C-8DCC-7505C4A7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80C5F88-73E2-4692-8FF8-D3C3C349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6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008D9E-54C0-4202-BA2C-77AAB226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4AEABB-CE2E-4677-AA82-BD6FBA4E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F5EF1C-EDB2-4CF0-8272-052217579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9DE6A19-BFE4-4787-99CF-C3E67D43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6450611-1122-488D-87F8-7E2B6D19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CC37E79-B37F-44CC-91C1-69F40F52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2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4DA9D2-02E4-4558-BCA0-8C062216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581C9C1-6995-4EFA-A86B-51E06E051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139E091-4A94-4DF4-9EDF-F4453E7B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64D5779-2CA0-4A3F-AF8F-6384E56F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FFF161B-C8DA-41B0-BA19-D47797DC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6DEF672-73E7-4649-9603-335776CA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2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93D9A17-8DDD-4187-AB3B-74AD55B2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043B73-CE61-4C4E-815B-D3FE52AA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6834D28-FD15-44EE-AB34-929D628B6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latinLnBrk="1"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FF039F-6813-4E76-836E-F48EFCC3E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7CC6EFA-FC09-49AD-8CB1-DD7CE8463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6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A3F987FB-9947-43C4-824C-9E1C3E73CE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latinLnBrk="1"/>
              <a:t>2017-12-09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8B587EE9-0111-4315-8BD3-736C87C72B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9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\Desktop\&#48709;&#45936;\&#45436;&#47928;%20&#48143;%20&#51088;&#47308;\&#48709;&#45936;&#51060;&#53552;%20&#54616;&#46177;&#49444;&#52824;_20170112%20(1)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461246" cy="2514601"/>
          </a:xfrm>
        </p:spPr>
        <p:txBody>
          <a:bodyPr rtlCol="0"/>
          <a:lstStyle/>
          <a:p>
            <a:pPr rtl="0"/>
            <a:r>
              <a:rPr lang="ko-KR" altLang="en-US" dirty="0" err="1" smtClean="0">
                <a:ea typeface="맑은 고딕" panose="020B0503020000020004" pitchFamily="50" charset="-127"/>
              </a:rPr>
              <a:t>하둡</a:t>
            </a:r>
            <a:r>
              <a:rPr lang="ko-KR" altLang="en-US" dirty="0" smtClean="0">
                <a:ea typeface="맑은 고딕" panose="020B0503020000020004" pitchFamily="50" charset="-127"/>
              </a:rPr>
              <a:t> 에코시스템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2017.12.2 </a:t>
            </a:r>
            <a:r>
              <a:rPr lang="ko-KR" altLang="en-US" dirty="0" smtClean="0"/>
              <a:t>토요일</a:t>
            </a:r>
            <a:endParaRPr lang="en-US" altLang="ko-KR" dirty="0" smtClean="0"/>
          </a:p>
          <a:p>
            <a:pPr rtl="0"/>
            <a:endParaRPr lang="en-US" altLang="ko-KR" dirty="0">
              <a:ea typeface="맑은 고딕" panose="020B0503020000020004" pitchFamily="50" charset="-127"/>
            </a:endParaRPr>
          </a:p>
          <a:p>
            <a:pPr rtl="0"/>
            <a:r>
              <a:rPr lang="ko-KR" altLang="en-US" dirty="0" smtClean="0"/>
              <a:t>이혁민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742829" y="1369132"/>
            <a:ext cx="2376264" cy="14401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63854" y="2262024"/>
            <a:ext cx="2134214" cy="4320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HDFS 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38428" y="1369132"/>
            <a:ext cx="2520280" cy="100811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Master</a:t>
            </a:r>
          </a:p>
          <a:p>
            <a:pPr algn="ctr"/>
            <a:r>
              <a:rPr lang="en-US" altLang="ko-KR" b="1" dirty="0" smtClean="0"/>
              <a:t>Name node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1701924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Slave1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119093" y="1691077"/>
            <a:ext cx="3119335" cy="216024"/>
          </a:xfrm>
          <a:prstGeom prst="straightConnector1">
            <a:avLst/>
          </a:prstGeom>
          <a:ln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6125" y="5727543"/>
            <a:ext cx="1056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/>
              <a:t>두</a:t>
            </a:r>
            <a:r>
              <a:rPr lang="ko-KR" altLang="en-US" dirty="0" smtClean="0"/>
              <a:t> 번째 </a:t>
            </a:r>
            <a:r>
              <a:rPr lang="en-US" altLang="ko-KR" dirty="0" err="1" smtClean="0"/>
              <a:t>DataNode</a:t>
            </a:r>
            <a:r>
              <a:rPr lang="ko-KR" altLang="en-US" dirty="0" smtClean="0"/>
              <a:t>는 데이터를 로컬에 블록형식으로 저장한 후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데이터를 세 번째 데이터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전송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21" idx="4"/>
          </p:cNvCxnSpPr>
          <p:nvPr/>
        </p:nvCxnSpPr>
        <p:spPr>
          <a:xfrm>
            <a:off x="2746040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68" idx="1"/>
          </p:cNvCxnSpPr>
          <p:nvPr/>
        </p:nvCxnSpPr>
        <p:spPr>
          <a:xfrm flipH="1">
            <a:off x="2041552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71" idx="1"/>
          </p:cNvCxnSpPr>
          <p:nvPr/>
        </p:nvCxnSpPr>
        <p:spPr>
          <a:xfrm>
            <a:off x="3162116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 67"/>
          <p:cNvSpPr/>
          <p:nvPr/>
        </p:nvSpPr>
        <p:spPr>
          <a:xfrm>
            <a:off x="1862737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통 69"/>
          <p:cNvSpPr/>
          <p:nvPr/>
        </p:nvSpPr>
        <p:spPr>
          <a:xfrm>
            <a:off x="2583799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통 70"/>
          <p:cNvSpPr/>
          <p:nvPr/>
        </p:nvSpPr>
        <p:spPr>
          <a:xfrm>
            <a:off x="3286100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648607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Slave2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73" idx="4"/>
          </p:cNvCxnSpPr>
          <p:nvPr/>
        </p:nvCxnSpPr>
        <p:spPr>
          <a:xfrm>
            <a:off x="5692723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77" idx="1"/>
          </p:cNvCxnSpPr>
          <p:nvPr/>
        </p:nvCxnSpPr>
        <p:spPr>
          <a:xfrm flipH="1">
            <a:off x="4988235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79" idx="1"/>
          </p:cNvCxnSpPr>
          <p:nvPr/>
        </p:nvCxnSpPr>
        <p:spPr>
          <a:xfrm>
            <a:off x="6108799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원통 76"/>
          <p:cNvSpPr/>
          <p:nvPr/>
        </p:nvSpPr>
        <p:spPr>
          <a:xfrm>
            <a:off x="4809420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원통 77"/>
          <p:cNvSpPr/>
          <p:nvPr/>
        </p:nvSpPr>
        <p:spPr>
          <a:xfrm>
            <a:off x="5530482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원통 78"/>
          <p:cNvSpPr/>
          <p:nvPr/>
        </p:nvSpPr>
        <p:spPr>
          <a:xfrm>
            <a:off x="6232783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7714592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Slave3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4"/>
          </p:cNvCxnSpPr>
          <p:nvPr/>
        </p:nvCxnSpPr>
        <p:spPr>
          <a:xfrm>
            <a:off x="8758708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91" idx="1"/>
          </p:cNvCxnSpPr>
          <p:nvPr/>
        </p:nvCxnSpPr>
        <p:spPr>
          <a:xfrm flipH="1">
            <a:off x="8054220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93" idx="1"/>
          </p:cNvCxnSpPr>
          <p:nvPr/>
        </p:nvCxnSpPr>
        <p:spPr>
          <a:xfrm>
            <a:off x="9174784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원통 90"/>
          <p:cNvSpPr/>
          <p:nvPr/>
        </p:nvSpPr>
        <p:spPr>
          <a:xfrm>
            <a:off x="7875405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원통 91"/>
          <p:cNvSpPr/>
          <p:nvPr/>
        </p:nvSpPr>
        <p:spPr>
          <a:xfrm>
            <a:off x="8596467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원통 92"/>
          <p:cNvSpPr/>
          <p:nvPr/>
        </p:nvSpPr>
        <p:spPr>
          <a:xfrm>
            <a:off x="9298768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808422" y="2812648"/>
            <a:ext cx="939355" cy="1481560"/>
          </a:xfrm>
          <a:custGeom>
            <a:avLst/>
            <a:gdLst>
              <a:gd name="connsiteX0" fmla="*/ 476368 w 939355"/>
              <a:gd name="connsiteY0" fmla="*/ 0 h 1481560"/>
              <a:gd name="connsiteX1" fmla="*/ 13381 w 939355"/>
              <a:gd name="connsiteY1" fmla="*/ 960699 h 1481560"/>
              <a:gd name="connsiteX2" fmla="*/ 939355 w 939355"/>
              <a:gd name="connsiteY2" fmla="*/ 1481560 h 148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55" h="1481560">
                <a:moveTo>
                  <a:pt x="476368" y="0"/>
                </a:moveTo>
                <a:cubicBezTo>
                  <a:pt x="206292" y="356886"/>
                  <a:pt x="-63784" y="713772"/>
                  <a:pt x="13381" y="960699"/>
                </a:cubicBezTo>
                <a:cubicBezTo>
                  <a:pt x="90545" y="1207626"/>
                  <a:pt x="761877" y="1361955"/>
                  <a:pt x="939355" y="1481560"/>
                </a:cubicBezTo>
              </a:path>
            </a:pathLst>
          </a:custGeom>
          <a:ln w="19050"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/>
          <p:cNvCxnSpPr>
            <a:stCxn id="21" idx="6"/>
            <a:endCxn id="73" idx="2"/>
          </p:cNvCxnSpPr>
          <p:nvPr/>
        </p:nvCxnSpPr>
        <p:spPr>
          <a:xfrm>
            <a:off x="3790156" y="4417202"/>
            <a:ext cx="8584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3" idx="6"/>
            <a:endCxn id="87" idx="2"/>
          </p:cNvCxnSpPr>
          <p:nvPr/>
        </p:nvCxnSpPr>
        <p:spPr>
          <a:xfrm>
            <a:off x="6736839" y="4417202"/>
            <a:ext cx="977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자유형 106"/>
          <p:cNvSpPr/>
          <p:nvPr/>
        </p:nvSpPr>
        <p:spPr>
          <a:xfrm>
            <a:off x="6570901" y="3810579"/>
            <a:ext cx="1455420" cy="381337"/>
          </a:xfrm>
          <a:custGeom>
            <a:avLst/>
            <a:gdLst>
              <a:gd name="connsiteX0" fmla="*/ 1455420 w 1455420"/>
              <a:gd name="connsiteY0" fmla="*/ 327997 h 381337"/>
              <a:gd name="connsiteX1" fmla="*/ 838200 w 1455420"/>
              <a:gd name="connsiteY1" fmla="*/ 337 h 381337"/>
              <a:gd name="connsiteX2" fmla="*/ 0 w 1455420"/>
              <a:gd name="connsiteY2" fmla="*/ 381337 h 3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420" h="381337">
                <a:moveTo>
                  <a:pt x="1455420" y="327997"/>
                </a:moveTo>
                <a:cubicBezTo>
                  <a:pt x="1268095" y="159722"/>
                  <a:pt x="1080770" y="-8553"/>
                  <a:pt x="838200" y="337"/>
                </a:cubicBezTo>
                <a:cubicBezTo>
                  <a:pt x="595630" y="9227"/>
                  <a:pt x="297815" y="195282"/>
                  <a:pt x="0" y="381337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107"/>
          <p:cNvSpPr/>
          <p:nvPr/>
        </p:nvSpPr>
        <p:spPr>
          <a:xfrm>
            <a:off x="3528060" y="3886191"/>
            <a:ext cx="1371600" cy="251469"/>
          </a:xfrm>
          <a:custGeom>
            <a:avLst/>
            <a:gdLst>
              <a:gd name="connsiteX0" fmla="*/ 1371600 w 1371600"/>
              <a:gd name="connsiteY0" fmla="*/ 243849 h 251469"/>
              <a:gd name="connsiteX1" fmla="*/ 708660 w 1371600"/>
              <a:gd name="connsiteY1" fmla="*/ 9 h 251469"/>
              <a:gd name="connsiteX2" fmla="*/ 0 w 1371600"/>
              <a:gd name="connsiteY2" fmla="*/ 251469 h 25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1469">
                <a:moveTo>
                  <a:pt x="1371600" y="243849"/>
                </a:moveTo>
                <a:cubicBezTo>
                  <a:pt x="1154430" y="121294"/>
                  <a:pt x="937260" y="-1261"/>
                  <a:pt x="708660" y="9"/>
                </a:cubicBezTo>
                <a:cubicBezTo>
                  <a:pt x="480060" y="1279"/>
                  <a:pt x="120650" y="226069"/>
                  <a:pt x="0" y="251469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>
            <a:stCxn id="87" idx="0"/>
          </p:cNvCxnSpPr>
          <p:nvPr/>
        </p:nvCxnSpPr>
        <p:spPr>
          <a:xfrm flipH="1" flipV="1">
            <a:off x="8026321" y="2377244"/>
            <a:ext cx="732387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73" idx="0"/>
            <a:endCxn id="18" idx="2"/>
          </p:cNvCxnSpPr>
          <p:nvPr/>
        </p:nvCxnSpPr>
        <p:spPr>
          <a:xfrm flipV="1">
            <a:off x="5692723" y="2377244"/>
            <a:ext cx="1805845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21" idx="0"/>
          </p:cNvCxnSpPr>
          <p:nvPr/>
        </p:nvCxnSpPr>
        <p:spPr>
          <a:xfrm flipV="1">
            <a:off x="2746040" y="2377244"/>
            <a:ext cx="4212468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8" idx="1"/>
            <a:endCxn id="16" idx="3"/>
          </p:cNvCxnSpPr>
          <p:nvPr/>
        </p:nvCxnSpPr>
        <p:spPr>
          <a:xfrm flipH="1">
            <a:off x="3119093" y="1873188"/>
            <a:ext cx="3119335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4417102" y="1501622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25859" y="3643894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4092197" y="4454448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109543" y="4448413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제목 1"/>
          <p:cNvSpPr>
            <a:spLocks noGrp="1"/>
          </p:cNvSpPr>
          <p:nvPr>
            <p:ph type="title"/>
          </p:nvPr>
        </p:nvSpPr>
        <p:spPr>
          <a:xfrm>
            <a:off x="644834" y="0"/>
            <a:ext cx="8686801" cy="1066800"/>
          </a:xfrm>
        </p:spPr>
        <p:txBody>
          <a:bodyPr/>
          <a:lstStyle/>
          <a:p>
            <a:r>
              <a:rPr lang="ko-KR" altLang="en-US" dirty="0" smtClean="0"/>
              <a:t>파일 저장 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67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742829" y="1369132"/>
            <a:ext cx="2376264" cy="14401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63854" y="2262024"/>
            <a:ext cx="2134214" cy="4320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HDFS 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38428" y="1369132"/>
            <a:ext cx="2520280" cy="100811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Master</a:t>
            </a:r>
          </a:p>
          <a:p>
            <a:pPr algn="ctr"/>
            <a:r>
              <a:rPr lang="en-US" altLang="ko-KR" b="1" dirty="0" smtClean="0"/>
              <a:t>Name node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1701924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Slave1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119093" y="1691077"/>
            <a:ext cx="3119335" cy="216024"/>
          </a:xfrm>
          <a:prstGeom prst="straightConnector1">
            <a:avLst/>
          </a:prstGeom>
          <a:ln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7019" y="5753456"/>
            <a:ext cx="1056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5~6.</a:t>
            </a:r>
            <a:r>
              <a:rPr lang="ko-KR" altLang="en-US" dirty="0"/>
              <a:t> 로컬에 데이터를 저장하였으면 자기에게 데이터를 넘겨준 </a:t>
            </a:r>
            <a:r>
              <a:rPr lang="en-US" altLang="ko-KR" dirty="0" err="1" smtClean="0"/>
              <a:t>DataNode</a:t>
            </a:r>
            <a:r>
              <a:rPr lang="ko-KR" altLang="en-US" dirty="0" smtClean="0"/>
              <a:t>에게</a:t>
            </a:r>
            <a:r>
              <a:rPr lang="en-US" altLang="ko-KR" dirty="0"/>
              <a:t>, </a:t>
            </a:r>
            <a:r>
              <a:rPr lang="ko-KR" altLang="en-US" dirty="0"/>
              <a:t>데이터의 로컬 저장이 완료되었음을 응답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21" idx="4"/>
          </p:cNvCxnSpPr>
          <p:nvPr/>
        </p:nvCxnSpPr>
        <p:spPr>
          <a:xfrm>
            <a:off x="2746040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68" idx="1"/>
          </p:cNvCxnSpPr>
          <p:nvPr/>
        </p:nvCxnSpPr>
        <p:spPr>
          <a:xfrm flipH="1">
            <a:off x="2041552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71" idx="1"/>
          </p:cNvCxnSpPr>
          <p:nvPr/>
        </p:nvCxnSpPr>
        <p:spPr>
          <a:xfrm>
            <a:off x="3162116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 67"/>
          <p:cNvSpPr/>
          <p:nvPr/>
        </p:nvSpPr>
        <p:spPr>
          <a:xfrm>
            <a:off x="1862737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통 69"/>
          <p:cNvSpPr/>
          <p:nvPr/>
        </p:nvSpPr>
        <p:spPr>
          <a:xfrm>
            <a:off x="2583799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통 70"/>
          <p:cNvSpPr/>
          <p:nvPr/>
        </p:nvSpPr>
        <p:spPr>
          <a:xfrm>
            <a:off x="3286100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648607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Slave2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73" idx="4"/>
          </p:cNvCxnSpPr>
          <p:nvPr/>
        </p:nvCxnSpPr>
        <p:spPr>
          <a:xfrm>
            <a:off x="5692723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77" idx="1"/>
          </p:cNvCxnSpPr>
          <p:nvPr/>
        </p:nvCxnSpPr>
        <p:spPr>
          <a:xfrm flipH="1">
            <a:off x="4988235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79" idx="1"/>
          </p:cNvCxnSpPr>
          <p:nvPr/>
        </p:nvCxnSpPr>
        <p:spPr>
          <a:xfrm>
            <a:off x="6108799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원통 76"/>
          <p:cNvSpPr/>
          <p:nvPr/>
        </p:nvSpPr>
        <p:spPr>
          <a:xfrm>
            <a:off x="4809420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원통 77"/>
          <p:cNvSpPr/>
          <p:nvPr/>
        </p:nvSpPr>
        <p:spPr>
          <a:xfrm>
            <a:off x="5530482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원통 78"/>
          <p:cNvSpPr/>
          <p:nvPr/>
        </p:nvSpPr>
        <p:spPr>
          <a:xfrm>
            <a:off x="6232783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7714592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Slave3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4"/>
          </p:cNvCxnSpPr>
          <p:nvPr/>
        </p:nvCxnSpPr>
        <p:spPr>
          <a:xfrm>
            <a:off x="8758708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91" idx="1"/>
          </p:cNvCxnSpPr>
          <p:nvPr/>
        </p:nvCxnSpPr>
        <p:spPr>
          <a:xfrm flipH="1">
            <a:off x="8054220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93" idx="1"/>
          </p:cNvCxnSpPr>
          <p:nvPr/>
        </p:nvCxnSpPr>
        <p:spPr>
          <a:xfrm>
            <a:off x="9174784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원통 90"/>
          <p:cNvSpPr/>
          <p:nvPr/>
        </p:nvSpPr>
        <p:spPr>
          <a:xfrm>
            <a:off x="7875405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원통 91"/>
          <p:cNvSpPr/>
          <p:nvPr/>
        </p:nvSpPr>
        <p:spPr>
          <a:xfrm>
            <a:off x="8596467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원통 92"/>
          <p:cNvSpPr/>
          <p:nvPr/>
        </p:nvSpPr>
        <p:spPr>
          <a:xfrm>
            <a:off x="9298768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808422" y="2812648"/>
            <a:ext cx="939355" cy="1481560"/>
          </a:xfrm>
          <a:custGeom>
            <a:avLst/>
            <a:gdLst>
              <a:gd name="connsiteX0" fmla="*/ 476368 w 939355"/>
              <a:gd name="connsiteY0" fmla="*/ 0 h 1481560"/>
              <a:gd name="connsiteX1" fmla="*/ 13381 w 939355"/>
              <a:gd name="connsiteY1" fmla="*/ 960699 h 1481560"/>
              <a:gd name="connsiteX2" fmla="*/ 939355 w 939355"/>
              <a:gd name="connsiteY2" fmla="*/ 1481560 h 148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55" h="1481560">
                <a:moveTo>
                  <a:pt x="476368" y="0"/>
                </a:moveTo>
                <a:cubicBezTo>
                  <a:pt x="206292" y="356886"/>
                  <a:pt x="-63784" y="713772"/>
                  <a:pt x="13381" y="960699"/>
                </a:cubicBezTo>
                <a:cubicBezTo>
                  <a:pt x="90545" y="1207626"/>
                  <a:pt x="761877" y="1361955"/>
                  <a:pt x="939355" y="1481560"/>
                </a:cubicBezTo>
              </a:path>
            </a:pathLst>
          </a:custGeom>
          <a:ln w="19050"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/>
          <p:cNvCxnSpPr>
            <a:stCxn id="21" idx="6"/>
            <a:endCxn id="73" idx="2"/>
          </p:cNvCxnSpPr>
          <p:nvPr/>
        </p:nvCxnSpPr>
        <p:spPr>
          <a:xfrm>
            <a:off x="3790156" y="4417202"/>
            <a:ext cx="8584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3" idx="6"/>
            <a:endCxn id="87" idx="2"/>
          </p:cNvCxnSpPr>
          <p:nvPr/>
        </p:nvCxnSpPr>
        <p:spPr>
          <a:xfrm>
            <a:off x="6736839" y="4417202"/>
            <a:ext cx="977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자유형 106"/>
          <p:cNvSpPr/>
          <p:nvPr/>
        </p:nvSpPr>
        <p:spPr>
          <a:xfrm>
            <a:off x="6570901" y="3810579"/>
            <a:ext cx="1455420" cy="381337"/>
          </a:xfrm>
          <a:custGeom>
            <a:avLst/>
            <a:gdLst>
              <a:gd name="connsiteX0" fmla="*/ 1455420 w 1455420"/>
              <a:gd name="connsiteY0" fmla="*/ 327997 h 381337"/>
              <a:gd name="connsiteX1" fmla="*/ 838200 w 1455420"/>
              <a:gd name="connsiteY1" fmla="*/ 337 h 381337"/>
              <a:gd name="connsiteX2" fmla="*/ 0 w 1455420"/>
              <a:gd name="connsiteY2" fmla="*/ 381337 h 3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420" h="381337">
                <a:moveTo>
                  <a:pt x="1455420" y="327997"/>
                </a:moveTo>
                <a:cubicBezTo>
                  <a:pt x="1268095" y="159722"/>
                  <a:pt x="1080770" y="-8553"/>
                  <a:pt x="838200" y="337"/>
                </a:cubicBezTo>
                <a:cubicBezTo>
                  <a:pt x="595630" y="9227"/>
                  <a:pt x="297815" y="195282"/>
                  <a:pt x="0" y="381337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107"/>
          <p:cNvSpPr/>
          <p:nvPr/>
        </p:nvSpPr>
        <p:spPr>
          <a:xfrm>
            <a:off x="3528060" y="3886191"/>
            <a:ext cx="1371600" cy="251469"/>
          </a:xfrm>
          <a:custGeom>
            <a:avLst/>
            <a:gdLst>
              <a:gd name="connsiteX0" fmla="*/ 1371600 w 1371600"/>
              <a:gd name="connsiteY0" fmla="*/ 243849 h 251469"/>
              <a:gd name="connsiteX1" fmla="*/ 708660 w 1371600"/>
              <a:gd name="connsiteY1" fmla="*/ 9 h 251469"/>
              <a:gd name="connsiteX2" fmla="*/ 0 w 1371600"/>
              <a:gd name="connsiteY2" fmla="*/ 251469 h 25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1469">
                <a:moveTo>
                  <a:pt x="1371600" y="243849"/>
                </a:moveTo>
                <a:cubicBezTo>
                  <a:pt x="1154430" y="121294"/>
                  <a:pt x="937260" y="-1261"/>
                  <a:pt x="708660" y="9"/>
                </a:cubicBezTo>
                <a:cubicBezTo>
                  <a:pt x="480060" y="1279"/>
                  <a:pt x="120650" y="226069"/>
                  <a:pt x="0" y="251469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>
            <a:stCxn id="87" idx="0"/>
          </p:cNvCxnSpPr>
          <p:nvPr/>
        </p:nvCxnSpPr>
        <p:spPr>
          <a:xfrm flipH="1" flipV="1">
            <a:off x="8026321" y="2377244"/>
            <a:ext cx="732387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73" idx="0"/>
            <a:endCxn id="18" idx="2"/>
          </p:cNvCxnSpPr>
          <p:nvPr/>
        </p:nvCxnSpPr>
        <p:spPr>
          <a:xfrm flipV="1">
            <a:off x="5692723" y="2377244"/>
            <a:ext cx="1805845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21" idx="0"/>
          </p:cNvCxnSpPr>
          <p:nvPr/>
        </p:nvCxnSpPr>
        <p:spPr>
          <a:xfrm flipV="1">
            <a:off x="2746040" y="2377244"/>
            <a:ext cx="4212468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8" idx="1"/>
            <a:endCxn id="16" idx="3"/>
          </p:cNvCxnSpPr>
          <p:nvPr/>
        </p:nvCxnSpPr>
        <p:spPr>
          <a:xfrm flipH="1">
            <a:off x="3119093" y="1873188"/>
            <a:ext cx="3119335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4417102" y="1501622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25859" y="3643894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4092197" y="4454448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109543" y="4448413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7690031" y="3625115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4528341" y="3676335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5" name="제목 1"/>
          <p:cNvSpPr>
            <a:spLocks noGrp="1"/>
          </p:cNvSpPr>
          <p:nvPr>
            <p:ph type="title"/>
          </p:nvPr>
        </p:nvSpPr>
        <p:spPr>
          <a:xfrm>
            <a:off x="644834" y="0"/>
            <a:ext cx="8686801" cy="1066800"/>
          </a:xfrm>
        </p:spPr>
        <p:txBody>
          <a:bodyPr/>
          <a:lstStyle/>
          <a:p>
            <a:r>
              <a:rPr lang="ko-KR" altLang="en-US" dirty="0" smtClean="0"/>
              <a:t>파일 저장 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4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742829" y="1369132"/>
            <a:ext cx="2376264" cy="14401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63854" y="2262024"/>
            <a:ext cx="2134214" cy="4320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HDFS 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38428" y="1369132"/>
            <a:ext cx="2520280" cy="100811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Master</a:t>
            </a:r>
          </a:p>
          <a:p>
            <a:pPr algn="ctr"/>
            <a:r>
              <a:rPr lang="en-US" altLang="ko-KR" b="1" dirty="0" smtClean="0"/>
              <a:t>Name node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1701924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Slave1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119093" y="1691077"/>
            <a:ext cx="3119335" cy="216024"/>
          </a:xfrm>
          <a:prstGeom prst="straightConnector1">
            <a:avLst/>
          </a:prstGeom>
          <a:ln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7019" y="5753456"/>
            <a:ext cx="1056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 </a:t>
            </a:r>
            <a:r>
              <a:rPr lang="ko-KR" altLang="en-US" dirty="0" smtClean="0"/>
              <a:t>데이터 저장이 완료되었음을 응답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21" idx="4"/>
          </p:cNvCxnSpPr>
          <p:nvPr/>
        </p:nvCxnSpPr>
        <p:spPr>
          <a:xfrm>
            <a:off x="2746040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68" idx="1"/>
          </p:cNvCxnSpPr>
          <p:nvPr/>
        </p:nvCxnSpPr>
        <p:spPr>
          <a:xfrm flipH="1">
            <a:off x="2041552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71" idx="1"/>
          </p:cNvCxnSpPr>
          <p:nvPr/>
        </p:nvCxnSpPr>
        <p:spPr>
          <a:xfrm>
            <a:off x="3162116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 67"/>
          <p:cNvSpPr/>
          <p:nvPr/>
        </p:nvSpPr>
        <p:spPr>
          <a:xfrm>
            <a:off x="1862737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통 69"/>
          <p:cNvSpPr/>
          <p:nvPr/>
        </p:nvSpPr>
        <p:spPr>
          <a:xfrm>
            <a:off x="2583799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통 70"/>
          <p:cNvSpPr/>
          <p:nvPr/>
        </p:nvSpPr>
        <p:spPr>
          <a:xfrm>
            <a:off x="3286100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648607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Slave2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73" idx="4"/>
          </p:cNvCxnSpPr>
          <p:nvPr/>
        </p:nvCxnSpPr>
        <p:spPr>
          <a:xfrm>
            <a:off x="5692723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77" idx="1"/>
          </p:cNvCxnSpPr>
          <p:nvPr/>
        </p:nvCxnSpPr>
        <p:spPr>
          <a:xfrm flipH="1">
            <a:off x="4988235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79" idx="1"/>
          </p:cNvCxnSpPr>
          <p:nvPr/>
        </p:nvCxnSpPr>
        <p:spPr>
          <a:xfrm>
            <a:off x="6108799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원통 76"/>
          <p:cNvSpPr/>
          <p:nvPr/>
        </p:nvSpPr>
        <p:spPr>
          <a:xfrm>
            <a:off x="4809420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원통 77"/>
          <p:cNvSpPr/>
          <p:nvPr/>
        </p:nvSpPr>
        <p:spPr>
          <a:xfrm>
            <a:off x="5530482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원통 78"/>
          <p:cNvSpPr/>
          <p:nvPr/>
        </p:nvSpPr>
        <p:spPr>
          <a:xfrm>
            <a:off x="6232783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7714592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Slave3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4"/>
          </p:cNvCxnSpPr>
          <p:nvPr/>
        </p:nvCxnSpPr>
        <p:spPr>
          <a:xfrm>
            <a:off x="8758708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91" idx="1"/>
          </p:cNvCxnSpPr>
          <p:nvPr/>
        </p:nvCxnSpPr>
        <p:spPr>
          <a:xfrm flipH="1">
            <a:off x="8054220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93" idx="1"/>
          </p:cNvCxnSpPr>
          <p:nvPr/>
        </p:nvCxnSpPr>
        <p:spPr>
          <a:xfrm>
            <a:off x="9174784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원통 90"/>
          <p:cNvSpPr/>
          <p:nvPr/>
        </p:nvSpPr>
        <p:spPr>
          <a:xfrm>
            <a:off x="7875405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원통 91"/>
          <p:cNvSpPr/>
          <p:nvPr/>
        </p:nvSpPr>
        <p:spPr>
          <a:xfrm>
            <a:off x="8596467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원통 92"/>
          <p:cNvSpPr/>
          <p:nvPr/>
        </p:nvSpPr>
        <p:spPr>
          <a:xfrm>
            <a:off x="9298768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808422" y="2812648"/>
            <a:ext cx="939355" cy="1481560"/>
          </a:xfrm>
          <a:custGeom>
            <a:avLst/>
            <a:gdLst>
              <a:gd name="connsiteX0" fmla="*/ 476368 w 939355"/>
              <a:gd name="connsiteY0" fmla="*/ 0 h 1481560"/>
              <a:gd name="connsiteX1" fmla="*/ 13381 w 939355"/>
              <a:gd name="connsiteY1" fmla="*/ 960699 h 1481560"/>
              <a:gd name="connsiteX2" fmla="*/ 939355 w 939355"/>
              <a:gd name="connsiteY2" fmla="*/ 1481560 h 148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55" h="1481560">
                <a:moveTo>
                  <a:pt x="476368" y="0"/>
                </a:moveTo>
                <a:cubicBezTo>
                  <a:pt x="206292" y="356886"/>
                  <a:pt x="-63784" y="713772"/>
                  <a:pt x="13381" y="960699"/>
                </a:cubicBezTo>
                <a:cubicBezTo>
                  <a:pt x="90545" y="1207626"/>
                  <a:pt x="761877" y="1361955"/>
                  <a:pt x="939355" y="1481560"/>
                </a:cubicBezTo>
              </a:path>
            </a:pathLst>
          </a:custGeom>
          <a:ln w="19050"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/>
          <p:cNvCxnSpPr>
            <a:stCxn id="21" idx="6"/>
            <a:endCxn id="73" idx="2"/>
          </p:cNvCxnSpPr>
          <p:nvPr/>
        </p:nvCxnSpPr>
        <p:spPr>
          <a:xfrm>
            <a:off x="3790156" y="4417202"/>
            <a:ext cx="8584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3" idx="6"/>
            <a:endCxn id="87" idx="2"/>
          </p:cNvCxnSpPr>
          <p:nvPr/>
        </p:nvCxnSpPr>
        <p:spPr>
          <a:xfrm>
            <a:off x="6736839" y="4417202"/>
            <a:ext cx="977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자유형 106"/>
          <p:cNvSpPr/>
          <p:nvPr/>
        </p:nvSpPr>
        <p:spPr>
          <a:xfrm>
            <a:off x="6570901" y="3810579"/>
            <a:ext cx="1455420" cy="381337"/>
          </a:xfrm>
          <a:custGeom>
            <a:avLst/>
            <a:gdLst>
              <a:gd name="connsiteX0" fmla="*/ 1455420 w 1455420"/>
              <a:gd name="connsiteY0" fmla="*/ 327997 h 381337"/>
              <a:gd name="connsiteX1" fmla="*/ 838200 w 1455420"/>
              <a:gd name="connsiteY1" fmla="*/ 337 h 381337"/>
              <a:gd name="connsiteX2" fmla="*/ 0 w 1455420"/>
              <a:gd name="connsiteY2" fmla="*/ 381337 h 3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420" h="381337">
                <a:moveTo>
                  <a:pt x="1455420" y="327997"/>
                </a:moveTo>
                <a:cubicBezTo>
                  <a:pt x="1268095" y="159722"/>
                  <a:pt x="1080770" y="-8553"/>
                  <a:pt x="838200" y="337"/>
                </a:cubicBezTo>
                <a:cubicBezTo>
                  <a:pt x="595630" y="9227"/>
                  <a:pt x="297815" y="195282"/>
                  <a:pt x="0" y="381337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107"/>
          <p:cNvSpPr/>
          <p:nvPr/>
        </p:nvSpPr>
        <p:spPr>
          <a:xfrm>
            <a:off x="3528060" y="3886191"/>
            <a:ext cx="1371600" cy="251469"/>
          </a:xfrm>
          <a:custGeom>
            <a:avLst/>
            <a:gdLst>
              <a:gd name="connsiteX0" fmla="*/ 1371600 w 1371600"/>
              <a:gd name="connsiteY0" fmla="*/ 243849 h 251469"/>
              <a:gd name="connsiteX1" fmla="*/ 708660 w 1371600"/>
              <a:gd name="connsiteY1" fmla="*/ 9 h 251469"/>
              <a:gd name="connsiteX2" fmla="*/ 0 w 1371600"/>
              <a:gd name="connsiteY2" fmla="*/ 251469 h 25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1469">
                <a:moveTo>
                  <a:pt x="1371600" y="243849"/>
                </a:moveTo>
                <a:cubicBezTo>
                  <a:pt x="1154430" y="121294"/>
                  <a:pt x="937260" y="-1261"/>
                  <a:pt x="708660" y="9"/>
                </a:cubicBezTo>
                <a:cubicBezTo>
                  <a:pt x="480060" y="1279"/>
                  <a:pt x="120650" y="226069"/>
                  <a:pt x="0" y="251469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>
            <a:stCxn id="87" idx="0"/>
          </p:cNvCxnSpPr>
          <p:nvPr/>
        </p:nvCxnSpPr>
        <p:spPr>
          <a:xfrm flipH="1" flipV="1">
            <a:off x="8026321" y="2377244"/>
            <a:ext cx="732387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73" idx="0"/>
            <a:endCxn id="18" idx="2"/>
          </p:cNvCxnSpPr>
          <p:nvPr/>
        </p:nvCxnSpPr>
        <p:spPr>
          <a:xfrm flipV="1">
            <a:off x="5692723" y="2377244"/>
            <a:ext cx="1805845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21" idx="0"/>
          </p:cNvCxnSpPr>
          <p:nvPr/>
        </p:nvCxnSpPr>
        <p:spPr>
          <a:xfrm flipV="1">
            <a:off x="2746040" y="2377244"/>
            <a:ext cx="4212468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8" idx="1"/>
            <a:endCxn id="16" idx="3"/>
          </p:cNvCxnSpPr>
          <p:nvPr/>
        </p:nvCxnSpPr>
        <p:spPr>
          <a:xfrm flipH="1">
            <a:off x="3119093" y="1873188"/>
            <a:ext cx="3119335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4417102" y="1501622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25859" y="3643894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4092197" y="4454448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109543" y="4448413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7690031" y="3625115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4528341" y="3676335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순서도: 대체 처리 2"/>
          <p:cNvSpPr/>
          <p:nvPr/>
        </p:nvSpPr>
        <p:spPr>
          <a:xfrm>
            <a:off x="5849891" y="2517293"/>
            <a:ext cx="2742050" cy="422676"/>
          </a:xfrm>
          <a:prstGeom prst="flowChartAlternateProcess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Write Complete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538162" y="2424769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7" name="제목 1"/>
          <p:cNvSpPr>
            <a:spLocks noGrp="1"/>
          </p:cNvSpPr>
          <p:nvPr>
            <p:ph type="title"/>
          </p:nvPr>
        </p:nvSpPr>
        <p:spPr>
          <a:xfrm>
            <a:off x="644834" y="0"/>
            <a:ext cx="8686801" cy="1066800"/>
          </a:xfrm>
        </p:spPr>
        <p:txBody>
          <a:bodyPr/>
          <a:lstStyle/>
          <a:p>
            <a:r>
              <a:rPr lang="ko-KR" altLang="en-US" dirty="0" smtClean="0"/>
              <a:t>파일 저장 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1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742829" y="1369132"/>
            <a:ext cx="2376264" cy="14401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63854" y="2262024"/>
            <a:ext cx="2134214" cy="4320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HDFS 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38428" y="1369132"/>
            <a:ext cx="2520280" cy="100811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Master</a:t>
            </a:r>
          </a:p>
          <a:p>
            <a:pPr algn="ctr"/>
            <a:r>
              <a:rPr lang="en-US" altLang="ko-KR" b="1" dirty="0" smtClean="0"/>
              <a:t>Name node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1701924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Slave1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119093" y="1691077"/>
            <a:ext cx="3119335" cy="216024"/>
          </a:xfrm>
          <a:prstGeom prst="straightConnector1">
            <a:avLst/>
          </a:prstGeom>
          <a:ln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7019" y="5753456"/>
            <a:ext cx="1056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 </a:t>
            </a:r>
            <a:r>
              <a:rPr lang="en-US" altLang="ko-KR" dirty="0" err="1" smtClean="0"/>
              <a:t>NameNode</a:t>
            </a:r>
            <a:r>
              <a:rPr lang="ko-KR" altLang="en-US" dirty="0" smtClean="0"/>
              <a:t>는 클라이언트에게 해당 파일 블록들을 저장한 </a:t>
            </a:r>
            <a:r>
              <a:rPr lang="en-US" altLang="ko-KR" dirty="0" err="1" smtClean="0"/>
              <a:t>DataNode</a:t>
            </a:r>
            <a:r>
              <a:rPr lang="ko-KR" altLang="en-US" dirty="0" smtClean="0"/>
              <a:t>의 목록을 반환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21" idx="4"/>
          </p:cNvCxnSpPr>
          <p:nvPr/>
        </p:nvCxnSpPr>
        <p:spPr>
          <a:xfrm>
            <a:off x="2746040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68" idx="1"/>
          </p:cNvCxnSpPr>
          <p:nvPr/>
        </p:nvCxnSpPr>
        <p:spPr>
          <a:xfrm flipH="1">
            <a:off x="2041552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71" idx="1"/>
          </p:cNvCxnSpPr>
          <p:nvPr/>
        </p:nvCxnSpPr>
        <p:spPr>
          <a:xfrm>
            <a:off x="3162116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 67"/>
          <p:cNvSpPr/>
          <p:nvPr/>
        </p:nvSpPr>
        <p:spPr>
          <a:xfrm>
            <a:off x="1862737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통 69"/>
          <p:cNvSpPr/>
          <p:nvPr/>
        </p:nvSpPr>
        <p:spPr>
          <a:xfrm>
            <a:off x="2583799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통 70"/>
          <p:cNvSpPr/>
          <p:nvPr/>
        </p:nvSpPr>
        <p:spPr>
          <a:xfrm>
            <a:off x="3286100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648607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Slave2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73" idx="4"/>
          </p:cNvCxnSpPr>
          <p:nvPr/>
        </p:nvCxnSpPr>
        <p:spPr>
          <a:xfrm>
            <a:off x="5692723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77" idx="1"/>
          </p:cNvCxnSpPr>
          <p:nvPr/>
        </p:nvCxnSpPr>
        <p:spPr>
          <a:xfrm flipH="1">
            <a:off x="4988235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79" idx="1"/>
          </p:cNvCxnSpPr>
          <p:nvPr/>
        </p:nvCxnSpPr>
        <p:spPr>
          <a:xfrm>
            <a:off x="6108799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원통 76"/>
          <p:cNvSpPr/>
          <p:nvPr/>
        </p:nvSpPr>
        <p:spPr>
          <a:xfrm>
            <a:off x="4809420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원통 77"/>
          <p:cNvSpPr/>
          <p:nvPr/>
        </p:nvSpPr>
        <p:spPr>
          <a:xfrm>
            <a:off x="5530482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원통 78"/>
          <p:cNvSpPr/>
          <p:nvPr/>
        </p:nvSpPr>
        <p:spPr>
          <a:xfrm>
            <a:off x="6232783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7714592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Slave3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4"/>
          </p:cNvCxnSpPr>
          <p:nvPr/>
        </p:nvCxnSpPr>
        <p:spPr>
          <a:xfrm>
            <a:off x="8758708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91" idx="1"/>
          </p:cNvCxnSpPr>
          <p:nvPr/>
        </p:nvCxnSpPr>
        <p:spPr>
          <a:xfrm flipH="1">
            <a:off x="8054220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93" idx="1"/>
          </p:cNvCxnSpPr>
          <p:nvPr/>
        </p:nvCxnSpPr>
        <p:spPr>
          <a:xfrm>
            <a:off x="9174784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원통 90"/>
          <p:cNvSpPr/>
          <p:nvPr/>
        </p:nvSpPr>
        <p:spPr>
          <a:xfrm>
            <a:off x="7875405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원통 91"/>
          <p:cNvSpPr/>
          <p:nvPr/>
        </p:nvSpPr>
        <p:spPr>
          <a:xfrm>
            <a:off x="8596467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원통 92"/>
          <p:cNvSpPr/>
          <p:nvPr/>
        </p:nvSpPr>
        <p:spPr>
          <a:xfrm>
            <a:off x="9298768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808422" y="2812648"/>
            <a:ext cx="939355" cy="1481560"/>
          </a:xfrm>
          <a:custGeom>
            <a:avLst/>
            <a:gdLst>
              <a:gd name="connsiteX0" fmla="*/ 476368 w 939355"/>
              <a:gd name="connsiteY0" fmla="*/ 0 h 1481560"/>
              <a:gd name="connsiteX1" fmla="*/ 13381 w 939355"/>
              <a:gd name="connsiteY1" fmla="*/ 960699 h 1481560"/>
              <a:gd name="connsiteX2" fmla="*/ 939355 w 939355"/>
              <a:gd name="connsiteY2" fmla="*/ 1481560 h 148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55" h="1481560">
                <a:moveTo>
                  <a:pt x="476368" y="0"/>
                </a:moveTo>
                <a:cubicBezTo>
                  <a:pt x="206292" y="356886"/>
                  <a:pt x="-63784" y="713772"/>
                  <a:pt x="13381" y="960699"/>
                </a:cubicBezTo>
                <a:cubicBezTo>
                  <a:pt x="90545" y="1207626"/>
                  <a:pt x="761877" y="1361955"/>
                  <a:pt x="939355" y="1481560"/>
                </a:cubicBezTo>
              </a:path>
            </a:pathLst>
          </a:custGeom>
          <a:ln w="19050"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/>
          <p:cNvCxnSpPr>
            <a:stCxn id="21" idx="6"/>
            <a:endCxn id="73" idx="2"/>
          </p:cNvCxnSpPr>
          <p:nvPr/>
        </p:nvCxnSpPr>
        <p:spPr>
          <a:xfrm>
            <a:off x="3790156" y="4417202"/>
            <a:ext cx="8584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3" idx="6"/>
            <a:endCxn id="87" idx="2"/>
          </p:cNvCxnSpPr>
          <p:nvPr/>
        </p:nvCxnSpPr>
        <p:spPr>
          <a:xfrm>
            <a:off x="6736839" y="4417202"/>
            <a:ext cx="977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자유형 106"/>
          <p:cNvSpPr/>
          <p:nvPr/>
        </p:nvSpPr>
        <p:spPr>
          <a:xfrm>
            <a:off x="6570901" y="3810579"/>
            <a:ext cx="1455420" cy="381337"/>
          </a:xfrm>
          <a:custGeom>
            <a:avLst/>
            <a:gdLst>
              <a:gd name="connsiteX0" fmla="*/ 1455420 w 1455420"/>
              <a:gd name="connsiteY0" fmla="*/ 327997 h 381337"/>
              <a:gd name="connsiteX1" fmla="*/ 838200 w 1455420"/>
              <a:gd name="connsiteY1" fmla="*/ 337 h 381337"/>
              <a:gd name="connsiteX2" fmla="*/ 0 w 1455420"/>
              <a:gd name="connsiteY2" fmla="*/ 381337 h 3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420" h="381337">
                <a:moveTo>
                  <a:pt x="1455420" y="327997"/>
                </a:moveTo>
                <a:cubicBezTo>
                  <a:pt x="1268095" y="159722"/>
                  <a:pt x="1080770" y="-8553"/>
                  <a:pt x="838200" y="337"/>
                </a:cubicBezTo>
                <a:cubicBezTo>
                  <a:pt x="595630" y="9227"/>
                  <a:pt x="297815" y="195282"/>
                  <a:pt x="0" y="381337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107"/>
          <p:cNvSpPr/>
          <p:nvPr/>
        </p:nvSpPr>
        <p:spPr>
          <a:xfrm>
            <a:off x="3528060" y="3886191"/>
            <a:ext cx="1371600" cy="251469"/>
          </a:xfrm>
          <a:custGeom>
            <a:avLst/>
            <a:gdLst>
              <a:gd name="connsiteX0" fmla="*/ 1371600 w 1371600"/>
              <a:gd name="connsiteY0" fmla="*/ 243849 h 251469"/>
              <a:gd name="connsiteX1" fmla="*/ 708660 w 1371600"/>
              <a:gd name="connsiteY1" fmla="*/ 9 h 251469"/>
              <a:gd name="connsiteX2" fmla="*/ 0 w 1371600"/>
              <a:gd name="connsiteY2" fmla="*/ 251469 h 25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1469">
                <a:moveTo>
                  <a:pt x="1371600" y="243849"/>
                </a:moveTo>
                <a:cubicBezTo>
                  <a:pt x="1154430" y="121294"/>
                  <a:pt x="937260" y="-1261"/>
                  <a:pt x="708660" y="9"/>
                </a:cubicBezTo>
                <a:cubicBezTo>
                  <a:pt x="480060" y="1279"/>
                  <a:pt x="120650" y="226069"/>
                  <a:pt x="0" y="251469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>
            <a:stCxn id="87" idx="0"/>
          </p:cNvCxnSpPr>
          <p:nvPr/>
        </p:nvCxnSpPr>
        <p:spPr>
          <a:xfrm flipH="1" flipV="1">
            <a:off x="8026321" y="2377244"/>
            <a:ext cx="732387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73" idx="0"/>
            <a:endCxn id="18" idx="2"/>
          </p:cNvCxnSpPr>
          <p:nvPr/>
        </p:nvCxnSpPr>
        <p:spPr>
          <a:xfrm flipV="1">
            <a:off x="5692723" y="2377244"/>
            <a:ext cx="1805845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21" idx="0"/>
          </p:cNvCxnSpPr>
          <p:nvPr/>
        </p:nvCxnSpPr>
        <p:spPr>
          <a:xfrm flipV="1">
            <a:off x="2746040" y="2377244"/>
            <a:ext cx="4212468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8" idx="1"/>
            <a:endCxn id="16" idx="3"/>
          </p:cNvCxnSpPr>
          <p:nvPr/>
        </p:nvCxnSpPr>
        <p:spPr>
          <a:xfrm flipH="1">
            <a:off x="3119093" y="1873188"/>
            <a:ext cx="3119335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4417102" y="1501622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25859" y="3643894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4092197" y="4454448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109543" y="4448413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7690031" y="3625115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4528341" y="3676335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순서도: 대체 처리 2"/>
          <p:cNvSpPr/>
          <p:nvPr/>
        </p:nvSpPr>
        <p:spPr>
          <a:xfrm>
            <a:off x="5849891" y="2517293"/>
            <a:ext cx="2742050" cy="422676"/>
          </a:xfrm>
          <a:prstGeom prst="flowChartAlternateProcess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Write Complete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538162" y="2424769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4458596" y="2053443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644834" y="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파일 저장 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07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644834" y="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파일 읽기 흐름도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2829" y="1344363"/>
            <a:ext cx="2376264" cy="18438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63854" y="2636912"/>
            <a:ext cx="2134214" cy="4320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HDFS 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01924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Slave1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527552" y="4020002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Slave2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90556" y="4020002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Slave3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38428" y="1369132"/>
            <a:ext cx="2520280" cy="100811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Master</a:t>
            </a:r>
          </a:p>
          <a:p>
            <a:pPr algn="ctr"/>
            <a:r>
              <a:rPr lang="en-US" altLang="ko-KR" b="1" dirty="0" smtClean="0"/>
              <a:t>Name node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863854" y="1735686"/>
            <a:ext cx="2134214" cy="5182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3" name="자유형 22"/>
          <p:cNvSpPr/>
          <p:nvPr/>
        </p:nvSpPr>
        <p:spPr>
          <a:xfrm>
            <a:off x="2827020" y="2118360"/>
            <a:ext cx="223917" cy="606265"/>
          </a:xfrm>
          <a:custGeom>
            <a:avLst/>
            <a:gdLst>
              <a:gd name="connsiteX0" fmla="*/ 106680 w 223917"/>
              <a:gd name="connsiteY0" fmla="*/ 0 h 606265"/>
              <a:gd name="connsiteX1" fmla="*/ 220980 w 223917"/>
              <a:gd name="connsiteY1" fmla="*/ 266700 h 606265"/>
              <a:gd name="connsiteX2" fmla="*/ 0 w 223917"/>
              <a:gd name="connsiteY2" fmla="*/ 601980 h 60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917" h="606265">
                <a:moveTo>
                  <a:pt x="106680" y="0"/>
                </a:moveTo>
                <a:cubicBezTo>
                  <a:pt x="172720" y="83185"/>
                  <a:pt x="238760" y="166370"/>
                  <a:pt x="220980" y="266700"/>
                </a:cubicBezTo>
                <a:cubicBezTo>
                  <a:pt x="203200" y="367030"/>
                  <a:pt x="29210" y="643890"/>
                  <a:pt x="0" y="601980"/>
                </a:cubicBezTo>
              </a:path>
            </a:pathLst>
          </a:custGeom>
          <a:noFill/>
          <a:ln w="19050">
            <a:solidFill>
              <a:schemeClr val="tx2"/>
            </a:solidFill>
            <a:headEnd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843322" y="2087880"/>
            <a:ext cx="192998" cy="632460"/>
          </a:xfrm>
          <a:custGeom>
            <a:avLst/>
            <a:gdLst>
              <a:gd name="connsiteX0" fmla="*/ 101558 w 192998"/>
              <a:gd name="connsiteY0" fmla="*/ 0 h 632460"/>
              <a:gd name="connsiteX1" fmla="*/ 2498 w 192998"/>
              <a:gd name="connsiteY1" fmla="*/ 335280 h 632460"/>
              <a:gd name="connsiteX2" fmla="*/ 192998 w 192998"/>
              <a:gd name="connsiteY2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998" h="632460">
                <a:moveTo>
                  <a:pt x="101558" y="0"/>
                </a:moveTo>
                <a:cubicBezTo>
                  <a:pt x="44408" y="114935"/>
                  <a:pt x="-12742" y="229870"/>
                  <a:pt x="2498" y="335280"/>
                </a:cubicBezTo>
                <a:cubicBezTo>
                  <a:pt x="17738" y="440690"/>
                  <a:pt x="63458" y="575310"/>
                  <a:pt x="192998" y="632460"/>
                </a:cubicBezTo>
              </a:path>
            </a:pathLst>
          </a:custGeom>
          <a:noFill/>
          <a:ln w="19050">
            <a:solidFill>
              <a:schemeClr val="tx2"/>
            </a:solidFill>
            <a:headEnd type="triangle" w="lg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6" idx="6"/>
          </p:cNvCxnSpPr>
          <p:nvPr/>
        </p:nvCxnSpPr>
        <p:spPr>
          <a:xfrm flipV="1">
            <a:off x="2998068" y="1674196"/>
            <a:ext cx="3240360" cy="1178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34"/>
          <p:cNvSpPr/>
          <p:nvPr/>
        </p:nvSpPr>
        <p:spPr>
          <a:xfrm>
            <a:off x="2938978" y="1923290"/>
            <a:ext cx="3298784" cy="1064871"/>
          </a:xfrm>
          <a:custGeom>
            <a:avLst/>
            <a:gdLst>
              <a:gd name="connsiteX0" fmla="*/ 3298784 w 3298784"/>
              <a:gd name="connsiteY0" fmla="*/ 0 h 1064871"/>
              <a:gd name="connsiteX1" fmla="*/ 1805650 w 3298784"/>
              <a:gd name="connsiteY1" fmla="*/ 821802 h 1064871"/>
              <a:gd name="connsiteX2" fmla="*/ 0 w 3298784"/>
              <a:gd name="connsiteY2" fmla="*/ 1064871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8784" h="1064871">
                <a:moveTo>
                  <a:pt x="3298784" y="0"/>
                </a:moveTo>
                <a:cubicBezTo>
                  <a:pt x="2827115" y="322162"/>
                  <a:pt x="2355447" y="644324"/>
                  <a:pt x="1805650" y="821802"/>
                </a:cubicBezTo>
                <a:cubicBezTo>
                  <a:pt x="1255853" y="999281"/>
                  <a:pt x="316375" y="989636"/>
                  <a:pt x="0" y="106487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16" idx="4"/>
          </p:cNvCxnSpPr>
          <p:nvPr/>
        </p:nvCxnSpPr>
        <p:spPr>
          <a:xfrm>
            <a:off x="1930961" y="3068960"/>
            <a:ext cx="419035" cy="951042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8" idx="1"/>
          </p:cNvCxnSpPr>
          <p:nvPr/>
        </p:nvCxnSpPr>
        <p:spPr>
          <a:xfrm>
            <a:off x="2133972" y="3068960"/>
            <a:ext cx="2699394" cy="1067041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2489476" y="3032946"/>
            <a:ext cx="5009092" cy="120308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644834" y="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파일 읽기 흐름도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2829" y="1369132"/>
            <a:ext cx="2376264" cy="18438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63854" y="2636912"/>
            <a:ext cx="2134214" cy="4320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HDFS 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01924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Slave1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527552" y="4020002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Slave2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90556" y="4020002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Slave3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38428" y="1369132"/>
            <a:ext cx="2520280" cy="100811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Master</a:t>
            </a:r>
          </a:p>
          <a:p>
            <a:pPr algn="ctr"/>
            <a:r>
              <a:rPr lang="en-US" altLang="ko-KR" b="1" dirty="0" smtClean="0"/>
              <a:t>Name node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863854" y="1735686"/>
            <a:ext cx="2134214" cy="5182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3" name="자유형 22"/>
          <p:cNvSpPr/>
          <p:nvPr/>
        </p:nvSpPr>
        <p:spPr>
          <a:xfrm>
            <a:off x="2827020" y="2118360"/>
            <a:ext cx="223917" cy="606265"/>
          </a:xfrm>
          <a:custGeom>
            <a:avLst/>
            <a:gdLst>
              <a:gd name="connsiteX0" fmla="*/ 106680 w 223917"/>
              <a:gd name="connsiteY0" fmla="*/ 0 h 606265"/>
              <a:gd name="connsiteX1" fmla="*/ 220980 w 223917"/>
              <a:gd name="connsiteY1" fmla="*/ 266700 h 606265"/>
              <a:gd name="connsiteX2" fmla="*/ 0 w 223917"/>
              <a:gd name="connsiteY2" fmla="*/ 601980 h 60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917" h="606265">
                <a:moveTo>
                  <a:pt x="106680" y="0"/>
                </a:moveTo>
                <a:cubicBezTo>
                  <a:pt x="172720" y="83185"/>
                  <a:pt x="238760" y="166370"/>
                  <a:pt x="220980" y="266700"/>
                </a:cubicBezTo>
                <a:cubicBezTo>
                  <a:pt x="203200" y="367030"/>
                  <a:pt x="29210" y="643890"/>
                  <a:pt x="0" y="601980"/>
                </a:cubicBezTo>
              </a:path>
            </a:pathLst>
          </a:custGeom>
          <a:noFill/>
          <a:ln w="19050">
            <a:solidFill>
              <a:schemeClr val="tx2"/>
            </a:solidFill>
            <a:headEnd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6" idx="6"/>
          </p:cNvCxnSpPr>
          <p:nvPr/>
        </p:nvCxnSpPr>
        <p:spPr>
          <a:xfrm flipV="1">
            <a:off x="2998068" y="1674196"/>
            <a:ext cx="3240360" cy="1178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34"/>
          <p:cNvSpPr/>
          <p:nvPr/>
        </p:nvSpPr>
        <p:spPr>
          <a:xfrm>
            <a:off x="2938978" y="1923290"/>
            <a:ext cx="3298784" cy="1064871"/>
          </a:xfrm>
          <a:custGeom>
            <a:avLst/>
            <a:gdLst>
              <a:gd name="connsiteX0" fmla="*/ 3298784 w 3298784"/>
              <a:gd name="connsiteY0" fmla="*/ 0 h 1064871"/>
              <a:gd name="connsiteX1" fmla="*/ 1805650 w 3298784"/>
              <a:gd name="connsiteY1" fmla="*/ 821802 h 1064871"/>
              <a:gd name="connsiteX2" fmla="*/ 0 w 3298784"/>
              <a:gd name="connsiteY2" fmla="*/ 1064871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8784" h="1064871">
                <a:moveTo>
                  <a:pt x="3298784" y="0"/>
                </a:moveTo>
                <a:cubicBezTo>
                  <a:pt x="2827115" y="322162"/>
                  <a:pt x="2355447" y="644324"/>
                  <a:pt x="1805650" y="821802"/>
                </a:cubicBezTo>
                <a:cubicBezTo>
                  <a:pt x="1255853" y="999281"/>
                  <a:pt x="316375" y="989636"/>
                  <a:pt x="0" y="106487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16" idx="4"/>
          </p:cNvCxnSpPr>
          <p:nvPr/>
        </p:nvCxnSpPr>
        <p:spPr>
          <a:xfrm>
            <a:off x="1930961" y="3068960"/>
            <a:ext cx="419035" cy="951042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8" idx="1"/>
          </p:cNvCxnSpPr>
          <p:nvPr/>
        </p:nvCxnSpPr>
        <p:spPr>
          <a:xfrm>
            <a:off x="2133972" y="3068960"/>
            <a:ext cx="2699394" cy="1067041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2489476" y="3032946"/>
            <a:ext cx="5009092" cy="120308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2666985" y="2243780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3725" y="5825846"/>
            <a:ext cx="526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Application </a:t>
            </a:r>
            <a:r>
              <a:rPr lang="ko-KR" altLang="en-US" b="1" dirty="0" smtClean="0"/>
              <a:t>이 </a:t>
            </a:r>
            <a:r>
              <a:rPr lang="en-US" altLang="ko-KR" b="1" dirty="0" smtClean="0"/>
              <a:t>HDFS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Client</a:t>
            </a:r>
            <a:r>
              <a:rPr lang="ko-KR" altLang="en-US" b="1" dirty="0" smtClean="0"/>
              <a:t>에게 파일 읽기를 요청</a:t>
            </a:r>
            <a:endParaRPr lang="ko-KR" altLang="en-US" b="1" dirty="0"/>
          </a:p>
        </p:txBody>
      </p:sp>
      <p:sp>
        <p:nvSpPr>
          <p:cNvPr id="21" name="자유형 20"/>
          <p:cNvSpPr/>
          <p:nvPr/>
        </p:nvSpPr>
        <p:spPr>
          <a:xfrm>
            <a:off x="843322" y="2087880"/>
            <a:ext cx="192998" cy="632460"/>
          </a:xfrm>
          <a:custGeom>
            <a:avLst/>
            <a:gdLst>
              <a:gd name="connsiteX0" fmla="*/ 101558 w 192998"/>
              <a:gd name="connsiteY0" fmla="*/ 0 h 632460"/>
              <a:gd name="connsiteX1" fmla="*/ 2498 w 192998"/>
              <a:gd name="connsiteY1" fmla="*/ 335280 h 632460"/>
              <a:gd name="connsiteX2" fmla="*/ 192998 w 192998"/>
              <a:gd name="connsiteY2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998" h="632460">
                <a:moveTo>
                  <a:pt x="101558" y="0"/>
                </a:moveTo>
                <a:cubicBezTo>
                  <a:pt x="44408" y="114935"/>
                  <a:pt x="-12742" y="229870"/>
                  <a:pt x="2498" y="335280"/>
                </a:cubicBezTo>
                <a:cubicBezTo>
                  <a:pt x="17738" y="440690"/>
                  <a:pt x="63458" y="575310"/>
                  <a:pt x="192998" y="632460"/>
                </a:cubicBezTo>
              </a:path>
            </a:pathLst>
          </a:custGeom>
          <a:noFill/>
          <a:ln w="19050">
            <a:solidFill>
              <a:schemeClr val="tx2"/>
            </a:solidFill>
            <a:headEnd type="triangle" w="lg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95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644834" y="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파일 읽기 흐름도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2829" y="1369132"/>
            <a:ext cx="2376264" cy="18438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63854" y="2636912"/>
            <a:ext cx="2134214" cy="4320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HDFS 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01924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Slave1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527552" y="4020002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Slave2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90556" y="4020002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Slave3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38428" y="1369132"/>
            <a:ext cx="2520280" cy="100811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Master</a:t>
            </a:r>
          </a:p>
          <a:p>
            <a:pPr algn="ctr"/>
            <a:r>
              <a:rPr lang="en-US" altLang="ko-KR" b="1" dirty="0" smtClean="0"/>
              <a:t>Name node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863854" y="1735686"/>
            <a:ext cx="2134214" cy="5182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3" name="자유형 22"/>
          <p:cNvSpPr/>
          <p:nvPr/>
        </p:nvSpPr>
        <p:spPr>
          <a:xfrm>
            <a:off x="2827020" y="2118360"/>
            <a:ext cx="223917" cy="606265"/>
          </a:xfrm>
          <a:custGeom>
            <a:avLst/>
            <a:gdLst>
              <a:gd name="connsiteX0" fmla="*/ 106680 w 223917"/>
              <a:gd name="connsiteY0" fmla="*/ 0 h 606265"/>
              <a:gd name="connsiteX1" fmla="*/ 220980 w 223917"/>
              <a:gd name="connsiteY1" fmla="*/ 266700 h 606265"/>
              <a:gd name="connsiteX2" fmla="*/ 0 w 223917"/>
              <a:gd name="connsiteY2" fmla="*/ 601980 h 60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917" h="606265">
                <a:moveTo>
                  <a:pt x="106680" y="0"/>
                </a:moveTo>
                <a:cubicBezTo>
                  <a:pt x="172720" y="83185"/>
                  <a:pt x="238760" y="166370"/>
                  <a:pt x="220980" y="266700"/>
                </a:cubicBezTo>
                <a:cubicBezTo>
                  <a:pt x="203200" y="367030"/>
                  <a:pt x="29210" y="643890"/>
                  <a:pt x="0" y="601980"/>
                </a:cubicBezTo>
              </a:path>
            </a:pathLst>
          </a:custGeom>
          <a:noFill/>
          <a:ln w="19050">
            <a:solidFill>
              <a:schemeClr val="tx2"/>
            </a:solidFill>
            <a:headEnd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6" idx="6"/>
          </p:cNvCxnSpPr>
          <p:nvPr/>
        </p:nvCxnSpPr>
        <p:spPr>
          <a:xfrm flipV="1">
            <a:off x="2998068" y="1674196"/>
            <a:ext cx="3240360" cy="1178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34"/>
          <p:cNvSpPr/>
          <p:nvPr/>
        </p:nvSpPr>
        <p:spPr>
          <a:xfrm>
            <a:off x="2938978" y="1923290"/>
            <a:ext cx="3298784" cy="1064871"/>
          </a:xfrm>
          <a:custGeom>
            <a:avLst/>
            <a:gdLst>
              <a:gd name="connsiteX0" fmla="*/ 3298784 w 3298784"/>
              <a:gd name="connsiteY0" fmla="*/ 0 h 1064871"/>
              <a:gd name="connsiteX1" fmla="*/ 1805650 w 3298784"/>
              <a:gd name="connsiteY1" fmla="*/ 821802 h 1064871"/>
              <a:gd name="connsiteX2" fmla="*/ 0 w 3298784"/>
              <a:gd name="connsiteY2" fmla="*/ 1064871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8784" h="1064871">
                <a:moveTo>
                  <a:pt x="3298784" y="0"/>
                </a:moveTo>
                <a:cubicBezTo>
                  <a:pt x="2827115" y="322162"/>
                  <a:pt x="2355447" y="644324"/>
                  <a:pt x="1805650" y="821802"/>
                </a:cubicBezTo>
                <a:cubicBezTo>
                  <a:pt x="1255853" y="999281"/>
                  <a:pt x="316375" y="989636"/>
                  <a:pt x="0" y="106487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16" idx="4"/>
          </p:cNvCxnSpPr>
          <p:nvPr/>
        </p:nvCxnSpPr>
        <p:spPr>
          <a:xfrm>
            <a:off x="1930961" y="3068960"/>
            <a:ext cx="419035" cy="951042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8" idx="1"/>
          </p:cNvCxnSpPr>
          <p:nvPr/>
        </p:nvCxnSpPr>
        <p:spPr>
          <a:xfrm>
            <a:off x="2133972" y="3068960"/>
            <a:ext cx="2699394" cy="1067041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2489476" y="3032946"/>
            <a:ext cx="5009092" cy="120308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2666985" y="2243780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5900" y="5763132"/>
            <a:ext cx="909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HDFS Client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Name node</a:t>
            </a:r>
            <a:r>
              <a:rPr lang="ko-KR" altLang="en-US" b="1" dirty="0" smtClean="0"/>
              <a:t>에게 요청된 파일이 어떤 블록에 저장되어 있는지 정보를 요청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4228767" y="2044944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자유형 24"/>
          <p:cNvSpPr/>
          <p:nvPr/>
        </p:nvSpPr>
        <p:spPr>
          <a:xfrm>
            <a:off x="843322" y="2087880"/>
            <a:ext cx="192998" cy="632460"/>
          </a:xfrm>
          <a:custGeom>
            <a:avLst/>
            <a:gdLst>
              <a:gd name="connsiteX0" fmla="*/ 101558 w 192998"/>
              <a:gd name="connsiteY0" fmla="*/ 0 h 632460"/>
              <a:gd name="connsiteX1" fmla="*/ 2498 w 192998"/>
              <a:gd name="connsiteY1" fmla="*/ 335280 h 632460"/>
              <a:gd name="connsiteX2" fmla="*/ 192998 w 192998"/>
              <a:gd name="connsiteY2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998" h="632460">
                <a:moveTo>
                  <a:pt x="101558" y="0"/>
                </a:moveTo>
                <a:cubicBezTo>
                  <a:pt x="44408" y="114935"/>
                  <a:pt x="-12742" y="229870"/>
                  <a:pt x="2498" y="335280"/>
                </a:cubicBezTo>
                <a:cubicBezTo>
                  <a:pt x="17738" y="440690"/>
                  <a:pt x="63458" y="575310"/>
                  <a:pt x="192998" y="632460"/>
                </a:cubicBezTo>
              </a:path>
            </a:pathLst>
          </a:custGeom>
          <a:noFill/>
          <a:ln w="19050">
            <a:solidFill>
              <a:schemeClr val="tx2"/>
            </a:solidFill>
            <a:headEnd type="triangle" w="lg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9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644834" y="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파일 읽기 흐름도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2829" y="1369132"/>
            <a:ext cx="2376264" cy="18438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63854" y="2636912"/>
            <a:ext cx="2134214" cy="4320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HDFS 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01924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Slave1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527552" y="4020002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Slave2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90556" y="4020002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Slave3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38428" y="1369132"/>
            <a:ext cx="2520280" cy="100811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Master</a:t>
            </a:r>
          </a:p>
          <a:p>
            <a:pPr algn="ctr"/>
            <a:r>
              <a:rPr lang="en-US" altLang="ko-KR" b="1" dirty="0" smtClean="0"/>
              <a:t>Name node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863854" y="1735686"/>
            <a:ext cx="2134214" cy="5182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3" name="자유형 22"/>
          <p:cNvSpPr/>
          <p:nvPr/>
        </p:nvSpPr>
        <p:spPr>
          <a:xfrm>
            <a:off x="2827020" y="2118360"/>
            <a:ext cx="223917" cy="606265"/>
          </a:xfrm>
          <a:custGeom>
            <a:avLst/>
            <a:gdLst>
              <a:gd name="connsiteX0" fmla="*/ 106680 w 223917"/>
              <a:gd name="connsiteY0" fmla="*/ 0 h 606265"/>
              <a:gd name="connsiteX1" fmla="*/ 220980 w 223917"/>
              <a:gd name="connsiteY1" fmla="*/ 266700 h 606265"/>
              <a:gd name="connsiteX2" fmla="*/ 0 w 223917"/>
              <a:gd name="connsiteY2" fmla="*/ 601980 h 60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917" h="606265">
                <a:moveTo>
                  <a:pt x="106680" y="0"/>
                </a:moveTo>
                <a:cubicBezTo>
                  <a:pt x="172720" y="83185"/>
                  <a:pt x="238760" y="166370"/>
                  <a:pt x="220980" y="266700"/>
                </a:cubicBezTo>
                <a:cubicBezTo>
                  <a:pt x="203200" y="367030"/>
                  <a:pt x="29210" y="643890"/>
                  <a:pt x="0" y="601980"/>
                </a:cubicBezTo>
              </a:path>
            </a:pathLst>
          </a:custGeom>
          <a:noFill/>
          <a:ln w="19050">
            <a:solidFill>
              <a:schemeClr val="tx2"/>
            </a:solidFill>
            <a:headEnd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6" idx="6"/>
          </p:cNvCxnSpPr>
          <p:nvPr/>
        </p:nvCxnSpPr>
        <p:spPr>
          <a:xfrm flipV="1">
            <a:off x="2998068" y="1674196"/>
            <a:ext cx="3240360" cy="1178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34"/>
          <p:cNvSpPr/>
          <p:nvPr/>
        </p:nvSpPr>
        <p:spPr>
          <a:xfrm>
            <a:off x="2938978" y="1923290"/>
            <a:ext cx="3298784" cy="1064871"/>
          </a:xfrm>
          <a:custGeom>
            <a:avLst/>
            <a:gdLst>
              <a:gd name="connsiteX0" fmla="*/ 3298784 w 3298784"/>
              <a:gd name="connsiteY0" fmla="*/ 0 h 1064871"/>
              <a:gd name="connsiteX1" fmla="*/ 1805650 w 3298784"/>
              <a:gd name="connsiteY1" fmla="*/ 821802 h 1064871"/>
              <a:gd name="connsiteX2" fmla="*/ 0 w 3298784"/>
              <a:gd name="connsiteY2" fmla="*/ 1064871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8784" h="1064871">
                <a:moveTo>
                  <a:pt x="3298784" y="0"/>
                </a:moveTo>
                <a:cubicBezTo>
                  <a:pt x="2827115" y="322162"/>
                  <a:pt x="2355447" y="644324"/>
                  <a:pt x="1805650" y="821802"/>
                </a:cubicBezTo>
                <a:cubicBezTo>
                  <a:pt x="1255853" y="999281"/>
                  <a:pt x="316375" y="989636"/>
                  <a:pt x="0" y="106487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16" idx="4"/>
          </p:cNvCxnSpPr>
          <p:nvPr/>
        </p:nvCxnSpPr>
        <p:spPr>
          <a:xfrm>
            <a:off x="1930961" y="3068960"/>
            <a:ext cx="419035" cy="951042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8" idx="1"/>
          </p:cNvCxnSpPr>
          <p:nvPr/>
        </p:nvCxnSpPr>
        <p:spPr>
          <a:xfrm>
            <a:off x="2133972" y="3068960"/>
            <a:ext cx="2699394" cy="1067041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2489476" y="3032946"/>
            <a:ext cx="5009092" cy="120308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2666985" y="2243780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3967" y="5694118"/>
            <a:ext cx="825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메타데이터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어떤 목적을 가진 데이터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통해 파일이 저장된 블록 리스트를 반환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4228767" y="2044944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870087" y="2733450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7" name="자유형 26"/>
          <p:cNvSpPr/>
          <p:nvPr/>
        </p:nvSpPr>
        <p:spPr>
          <a:xfrm>
            <a:off x="843322" y="2087880"/>
            <a:ext cx="192998" cy="632460"/>
          </a:xfrm>
          <a:custGeom>
            <a:avLst/>
            <a:gdLst>
              <a:gd name="connsiteX0" fmla="*/ 101558 w 192998"/>
              <a:gd name="connsiteY0" fmla="*/ 0 h 632460"/>
              <a:gd name="connsiteX1" fmla="*/ 2498 w 192998"/>
              <a:gd name="connsiteY1" fmla="*/ 335280 h 632460"/>
              <a:gd name="connsiteX2" fmla="*/ 192998 w 192998"/>
              <a:gd name="connsiteY2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998" h="632460">
                <a:moveTo>
                  <a:pt x="101558" y="0"/>
                </a:moveTo>
                <a:cubicBezTo>
                  <a:pt x="44408" y="114935"/>
                  <a:pt x="-12742" y="229870"/>
                  <a:pt x="2498" y="335280"/>
                </a:cubicBezTo>
                <a:cubicBezTo>
                  <a:pt x="17738" y="440690"/>
                  <a:pt x="63458" y="575310"/>
                  <a:pt x="192998" y="632460"/>
                </a:cubicBezTo>
              </a:path>
            </a:pathLst>
          </a:custGeom>
          <a:noFill/>
          <a:ln w="19050">
            <a:solidFill>
              <a:schemeClr val="tx2"/>
            </a:solidFill>
            <a:headEnd type="triangle" w="lg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0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644834" y="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파일 읽기 흐름도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2829" y="1369132"/>
            <a:ext cx="2376264" cy="18438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63854" y="2636912"/>
            <a:ext cx="2134214" cy="4320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HDFS 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01924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Slave1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527552" y="4020002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Slave2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90556" y="4020002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Slave3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38428" y="1369132"/>
            <a:ext cx="2520280" cy="100811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Master</a:t>
            </a:r>
          </a:p>
          <a:p>
            <a:pPr algn="ctr"/>
            <a:r>
              <a:rPr lang="en-US" altLang="ko-KR" b="1" dirty="0" smtClean="0"/>
              <a:t>Name node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863854" y="1735686"/>
            <a:ext cx="2134214" cy="5182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3" name="자유형 22"/>
          <p:cNvSpPr/>
          <p:nvPr/>
        </p:nvSpPr>
        <p:spPr>
          <a:xfrm>
            <a:off x="2827020" y="2118360"/>
            <a:ext cx="223917" cy="606265"/>
          </a:xfrm>
          <a:custGeom>
            <a:avLst/>
            <a:gdLst>
              <a:gd name="connsiteX0" fmla="*/ 106680 w 223917"/>
              <a:gd name="connsiteY0" fmla="*/ 0 h 606265"/>
              <a:gd name="connsiteX1" fmla="*/ 220980 w 223917"/>
              <a:gd name="connsiteY1" fmla="*/ 266700 h 606265"/>
              <a:gd name="connsiteX2" fmla="*/ 0 w 223917"/>
              <a:gd name="connsiteY2" fmla="*/ 601980 h 60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917" h="606265">
                <a:moveTo>
                  <a:pt x="106680" y="0"/>
                </a:moveTo>
                <a:cubicBezTo>
                  <a:pt x="172720" y="83185"/>
                  <a:pt x="238760" y="166370"/>
                  <a:pt x="220980" y="266700"/>
                </a:cubicBezTo>
                <a:cubicBezTo>
                  <a:pt x="203200" y="367030"/>
                  <a:pt x="29210" y="643890"/>
                  <a:pt x="0" y="601980"/>
                </a:cubicBezTo>
              </a:path>
            </a:pathLst>
          </a:custGeom>
          <a:noFill/>
          <a:ln w="19050">
            <a:solidFill>
              <a:schemeClr val="tx2"/>
            </a:solidFill>
            <a:headEnd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6" idx="6"/>
          </p:cNvCxnSpPr>
          <p:nvPr/>
        </p:nvCxnSpPr>
        <p:spPr>
          <a:xfrm flipV="1">
            <a:off x="2998068" y="1674196"/>
            <a:ext cx="3240360" cy="1178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34"/>
          <p:cNvSpPr/>
          <p:nvPr/>
        </p:nvSpPr>
        <p:spPr>
          <a:xfrm>
            <a:off x="2938978" y="1923290"/>
            <a:ext cx="3298784" cy="1064871"/>
          </a:xfrm>
          <a:custGeom>
            <a:avLst/>
            <a:gdLst>
              <a:gd name="connsiteX0" fmla="*/ 3298784 w 3298784"/>
              <a:gd name="connsiteY0" fmla="*/ 0 h 1064871"/>
              <a:gd name="connsiteX1" fmla="*/ 1805650 w 3298784"/>
              <a:gd name="connsiteY1" fmla="*/ 821802 h 1064871"/>
              <a:gd name="connsiteX2" fmla="*/ 0 w 3298784"/>
              <a:gd name="connsiteY2" fmla="*/ 1064871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8784" h="1064871">
                <a:moveTo>
                  <a:pt x="3298784" y="0"/>
                </a:moveTo>
                <a:cubicBezTo>
                  <a:pt x="2827115" y="322162"/>
                  <a:pt x="2355447" y="644324"/>
                  <a:pt x="1805650" y="821802"/>
                </a:cubicBezTo>
                <a:cubicBezTo>
                  <a:pt x="1255853" y="999281"/>
                  <a:pt x="316375" y="989636"/>
                  <a:pt x="0" y="106487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16" idx="4"/>
          </p:cNvCxnSpPr>
          <p:nvPr/>
        </p:nvCxnSpPr>
        <p:spPr>
          <a:xfrm>
            <a:off x="1930961" y="3068960"/>
            <a:ext cx="419035" cy="951042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8" idx="1"/>
          </p:cNvCxnSpPr>
          <p:nvPr/>
        </p:nvCxnSpPr>
        <p:spPr>
          <a:xfrm>
            <a:off x="2133972" y="3068960"/>
            <a:ext cx="2699394" cy="1067041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2489476" y="3032946"/>
            <a:ext cx="5009092" cy="120308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2666985" y="2243780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3967" y="5694118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HDFS Client</a:t>
            </a:r>
            <a:r>
              <a:rPr lang="ko-KR" altLang="en-US" b="1" dirty="0" smtClean="0"/>
              <a:t>는 </a:t>
            </a:r>
            <a:r>
              <a:rPr lang="en-US" altLang="ko-KR" b="1" dirty="0" err="1" smtClean="0"/>
              <a:t>DataNode</a:t>
            </a:r>
            <a:r>
              <a:rPr lang="ko-KR" altLang="en-US" b="1" dirty="0" smtClean="0"/>
              <a:t>에 접근하여 블록 조회 요청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4228767" y="2044944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870087" y="2733450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394112" y="3685648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212103" y="3736001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889996" y="3694652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자유형 27"/>
          <p:cNvSpPr/>
          <p:nvPr/>
        </p:nvSpPr>
        <p:spPr>
          <a:xfrm>
            <a:off x="843322" y="2087880"/>
            <a:ext cx="192998" cy="632460"/>
          </a:xfrm>
          <a:custGeom>
            <a:avLst/>
            <a:gdLst>
              <a:gd name="connsiteX0" fmla="*/ 101558 w 192998"/>
              <a:gd name="connsiteY0" fmla="*/ 0 h 632460"/>
              <a:gd name="connsiteX1" fmla="*/ 2498 w 192998"/>
              <a:gd name="connsiteY1" fmla="*/ 335280 h 632460"/>
              <a:gd name="connsiteX2" fmla="*/ 192998 w 192998"/>
              <a:gd name="connsiteY2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998" h="632460">
                <a:moveTo>
                  <a:pt x="101558" y="0"/>
                </a:moveTo>
                <a:cubicBezTo>
                  <a:pt x="44408" y="114935"/>
                  <a:pt x="-12742" y="229870"/>
                  <a:pt x="2498" y="335280"/>
                </a:cubicBezTo>
                <a:cubicBezTo>
                  <a:pt x="17738" y="440690"/>
                  <a:pt x="63458" y="575310"/>
                  <a:pt x="192998" y="632460"/>
                </a:cubicBezTo>
              </a:path>
            </a:pathLst>
          </a:custGeom>
          <a:noFill/>
          <a:ln w="19050">
            <a:solidFill>
              <a:schemeClr val="tx2"/>
            </a:solidFill>
            <a:headEnd type="triangle" w="lg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2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644834" y="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파일 읽기 흐름도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2829" y="1369132"/>
            <a:ext cx="2376264" cy="18438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63854" y="2636912"/>
            <a:ext cx="2134214" cy="4320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HDFS 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01924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Slave1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527552" y="4020002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Slave2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90556" y="4020002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Slave3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38428" y="1369132"/>
            <a:ext cx="2520280" cy="100811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Master</a:t>
            </a:r>
          </a:p>
          <a:p>
            <a:pPr algn="ctr"/>
            <a:r>
              <a:rPr lang="en-US" altLang="ko-KR" b="1" dirty="0" smtClean="0"/>
              <a:t>Name node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863854" y="1735686"/>
            <a:ext cx="2134214" cy="5182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3" name="자유형 22"/>
          <p:cNvSpPr/>
          <p:nvPr/>
        </p:nvSpPr>
        <p:spPr>
          <a:xfrm>
            <a:off x="2827020" y="2118360"/>
            <a:ext cx="223917" cy="606265"/>
          </a:xfrm>
          <a:custGeom>
            <a:avLst/>
            <a:gdLst>
              <a:gd name="connsiteX0" fmla="*/ 106680 w 223917"/>
              <a:gd name="connsiteY0" fmla="*/ 0 h 606265"/>
              <a:gd name="connsiteX1" fmla="*/ 220980 w 223917"/>
              <a:gd name="connsiteY1" fmla="*/ 266700 h 606265"/>
              <a:gd name="connsiteX2" fmla="*/ 0 w 223917"/>
              <a:gd name="connsiteY2" fmla="*/ 601980 h 60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917" h="606265">
                <a:moveTo>
                  <a:pt x="106680" y="0"/>
                </a:moveTo>
                <a:cubicBezTo>
                  <a:pt x="172720" y="83185"/>
                  <a:pt x="238760" y="166370"/>
                  <a:pt x="220980" y="266700"/>
                </a:cubicBezTo>
                <a:cubicBezTo>
                  <a:pt x="203200" y="367030"/>
                  <a:pt x="29210" y="643890"/>
                  <a:pt x="0" y="601980"/>
                </a:cubicBezTo>
              </a:path>
            </a:pathLst>
          </a:custGeom>
          <a:noFill/>
          <a:ln w="19050">
            <a:solidFill>
              <a:schemeClr val="tx2"/>
            </a:solidFill>
            <a:headEnd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6" idx="6"/>
          </p:cNvCxnSpPr>
          <p:nvPr/>
        </p:nvCxnSpPr>
        <p:spPr>
          <a:xfrm flipV="1">
            <a:off x="2998068" y="1674196"/>
            <a:ext cx="3240360" cy="1178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34"/>
          <p:cNvSpPr/>
          <p:nvPr/>
        </p:nvSpPr>
        <p:spPr>
          <a:xfrm>
            <a:off x="2938978" y="1923290"/>
            <a:ext cx="3298784" cy="1064871"/>
          </a:xfrm>
          <a:custGeom>
            <a:avLst/>
            <a:gdLst>
              <a:gd name="connsiteX0" fmla="*/ 3298784 w 3298784"/>
              <a:gd name="connsiteY0" fmla="*/ 0 h 1064871"/>
              <a:gd name="connsiteX1" fmla="*/ 1805650 w 3298784"/>
              <a:gd name="connsiteY1" fmla="*/ 821802 h 1064871"/>
              <a:gd name="connsiteX2" fmla="*/ 0 w 3298784"/>
              <a:gd name="connsiteY2" fmla="*/ 1064871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8784" h="1064871">
                <a:moveTo>
                  <a:pt x="3298784" y="0"/>
                </a:moveTo>
                <a:cubicBezTo>
                  <a:pt x="2827115" y="322162"/>
                  <a:pt x="2355447" y="644324"/>
                  <a:pt x="1805650" y="821802"/>
                </a:cubicBezTo>
                <a:cubicBezTo>
                  <a:pt x="1255853" y="999281"/>
                  <a:pt x="316375" y="989636"/>
                  <a:pt x="0" y="106487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16" idx="4"/>
          </p:cNvCxnSpPr>
          <p:nvPr/>
        </p:nvCxnSpPr>
        <p:spPr>
          <a:xfrm>
            <a:off x="1930961" y="3068960"/>
            <a:ext cx="419035" cy="951042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8" idx="1"/>
          </p:cNvCxnSpPr>
          <p:nvPr/>
        </p:nvCxnSpPr>
        <p:spPr>
          <a:xfrm>
            <a:off x="2133972" y="3068960"/>
            <a:ext cx="2699394" cy="1067041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2489476" y="3032946"/>
            <a:ext cx="5009092" cy="120308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2666985" y="2243780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3967" y="5694118"/>
            <a:ext cx="531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DataNode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HDFS Client</a:t>
            </a:r>
            <a:r>
              <a:rPr lang="ko-KR" altLang="en-US" b="1" dirty="0" smtClean="0"/>
              <a:t>에게 요청된 블록을 전송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4228767" y="2044944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870087" y="2733450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394112" y="3685648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775995" y="3464683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212103" y="3736001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593986" y="3515036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889996" y="3694652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271879" y="3473687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4" name="자유형 33"/>
          <p:cNvSpPr/>
          <p:nvPr/>
        </p:nvSpPr>
        <p:spPr>
          <a:xfrm>
            <a:off x="843322" y="2087880"/>
            <a:ext cx="192998" cy="632460"/>
          </a:xfrm>
          <a:custGeom>
            <a:avLst/>
            <a:gdLst>
              <a:gd name="connsiteX0" fmla="*/ 101558 w 192998"/>
              <a:gd name="connsiteY0" fmla="*/ 0 h 632460"/>
              <a:gd name="connsiteX1" fmla="*/ 2498 w 192998"/>
              <a:gd name="connsiteY1" fmla="*/ 335280 h 632460"/>
              <a:gd name="connsiteX2" fmla="*/ 192998 w 192998"/>
              <a:gd name="connsiteY2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998" h="632460">
                <a:moveTo>
                  <a:pt x="101558" y="0"/>
                </a:moveTo>
                <a:cubicBezTo>
                  <a:pt x="44408" y="114935"/>
                  <a:pt x="-12742" y="229870"/>
                  <a:pt x="2498" y="335280"/>
                </a:cubicBezTo>
                <a:cubicBezTo>
                  <a:pt x="17738" y="440690"/>
                  <a:pt x="63458" y="575310"/>
                  <a:pt x="192998" y="632460"/>
                </a:cubicBezTo>
              </a:path>
            </a:pathLst>
          </a:custGeom>
          <a:noFill/>
          <a:ln w="19050">
            <a:solidFill>
              <a:schemeClr val="tx2"/>
            </a:solidFill>
            <a:headEnd type="triangle" w="lg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1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하둡</a:t>
            </a:r>
            <a:r>
              <a:rPr lang="en-US" altLang="ko-KR" dirty="0" smtClean="0"/>
              <a:t>(Hadoop)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??</a:t>
            </a:r>
          </a:p>
          <a:p>
            <a:pPr rtl="0"/>
            <a:endParaRPr lang="en-US" altLang="ko-KR" dirty="0" smtClean="0"/>
          </a:p>
          <a:p>
            <a:pPr rtl="0"/>
            <a:r>
              <a:rPr lang="ko-KR" altLang="en-US" dirty="0" err="1" smtClean="0"/>
              <a:t>하둡의</a:t>
            </a:r>
            <a:r>
              <a:rPr lang="ko-KR" altLang="en-US" dirty="0" smtClean="0"/>
              <a:t> 파일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읽기 구조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ko-KR" altLang="en-US" dirty="0" err="1" smtClean="0"/>
              <a:t>하둡의</a:t>
            </a:r>
            <a:r>
              <a:rPr lang="ko-KR" altLang="en-US" dirty="0" smtClean="0"/>
              <a:t> 장단점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644834" y="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파일 읽기 흐름도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2829" y="1369132"/>
            <a:ext cx="2376264" cy="18438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63854" y="2636912"/>
            <a:ext cx="2134214" cy="4320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HDFS 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01924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Slave1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527552" y="4020002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Slave2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90556" y="4020002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Slave3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38428" y="1369132"/>
            <a:ext cx="2520280" cy="100811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Master</a:t>
            </a:r>
          </a:p>
          <a:p>
            <a:pPr algn="ctr"/>
            <a:r>
              <a:rPr lang="en-US" altLang="ko-KR" b="1" dirty="0" smtClean="0"/>
              <a:t>Name node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863854" y="1735686"/>
            <a:ext cx="2134214" cy="5182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3" name="자유형 22"/>
          <p:cNvSpPr/>
          <p:nvPr/>
        </p:nvSpPr>
        <p:spPr>
          <a:xfrm>
            <a:off x="2827020" y="2118360"/>
            <a:ext cx="223917" cy="606265"/>
          </a:xfrm>
          <a:custGeom>
            <a:avLst/>
            <a:gdLst>
              <a:gd name="connsiteX0" fmla="*/ 106680 w 223917"/>
              <a:gd name="connsiteY0" fmla="*/ 0 h 606265"/>
              <a:gd name="connsiteX1" fmla="*/ 220980 w 223917"/>
              <a:gd name="connsiteY1" fmla="*/ 266700 h 606265"/>
              <a:gd name="connsiteX2" fmla="*/ 0 w 223917"/>
              <a:gd name="connsiteY2" fmla="*/ 601980 h 60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917" h="606265">
                <a:moveTo>
                  <a:pt x="106680" y="0"/>
                </a:moveTo>
                <a:cubicBezTo>
                  <a:pt x="172720" y="83185"/>
                  <a:pt x="238760" y="166370"/>
                  <a:pt x="220980" y="266700"/>
                </a:cubicBezTo>
                <a:cubicBezTo>
                  <a:pt x="203200" y="367030"/>
                  <a:pt x="29210" y="643890"/>
                  <a:pt x="0" y="601980"/>
                </a:cubicBezTo>
              </a:path>
            </a:pathLst>
          </a:custGeom>
          <a:noFill/>
          <a:ln w="19050">
            <a:solidFill>
              <a:schemeClr val="tx2"/>
            </a:solidFill>
            <a:headEnd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6" idx="6"/>
          </p:cNvCxnSpPr>
          <p:nvPr/>
        </p:nvCxnSpPr>
        <p:spPr>
          <a:xfrm flipV="1">
            <a:off x="2998068" y="1674196"/>
            <a:ext cx="3240360" cy="1178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34"/>
          <p:cNvSpPr/>
          <p:nvPr/>
        </p:nvSpPr>
        <p:spPr>
          <a:xfrm>
            <a:off x="2938978" y="1923290"/>
            <a:ext cx="3298784" cy="1064871"/>
          </a:xfrm>
          <a:custGeom>
            <a:avLst/>
            <a:gdLst>
              <a:gd name="connsiteX0" fmla="*/ 3298784 w 3298784"/>
              <a:gd name="connsiteY0" fmla="*/ 0 h 1064871"/>
              <a:gd name="connsiteX1" fmla="*/ 1805650 w 3298784"/>
              <a:gd name="connsiteY1" fmla="*/ 821802 h 1064871"/>
              <a:gd name="connsiteX2" fmla="*/ 0 w 3298784"/>
              <a:gd name="connsiteY2" fmla="*/ 1064871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8784" h="1064871">
                <a:moveTo>
                  <a:pt x="3298784" y="0"/>
                </a:moveTo>
                <a:cubicBezTo>
                  <a:pt x="2827115" y="322162"/>
                  <a:pt x="2355447" y="644324"/>
                  <a:pt x="1805650" y="821802"/>
                </a:cubicBezTo>
                <a:cubicBezTo>
                  <a:pt x="1255853" y="999281"/>
                  <a:pt x="316375" y="989636"/>
                  <a:pt x="0" y="106487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16" idx="4"/>
          </p:cNvCxnSpPr>
          <p:nvPr/>
        </p:nvCxnSpPr>
        <p:spPr>
          <a:xfrm>
            <a:off x="1930961" y="3068960"/>
            <a:ext cx="419035" cy="951042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8" idx="1"/>
          </p:cNvCxnSpPr>
          <p:nvPr/>
        </p:nvCxnSpPr>
        <p:spPr>
          <a:xfrm>
            <a:off x="2133972" y="3068960"/>
            <a:ext cx="2699394" cy="1067041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2489476" y="3032946"/>
            <a:ext cx="5009092" cy="120308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2666985" y="2243780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3967" y="5694118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HDFS Client</a:t>
            </a:r>
            <a:r>
              <a:rPr lang="ko-KR" altLang="en-US" b="1" dirty="0" smtClean="0"/>
              <a:t>를 </a:t>
            </a:r>
            <a:r>
              <a:rPr lang="en-US" altLang="ko-KR" b="1" dirty="0" smtClean="0"/>
              <a:t>Application</a:t>
            </a:r>
            <a:r>
              <a:rPr lang="ko-KR" altLang="en-US" b="1" dirty="0" smtClean="0"/>
              <a:t>에 데이터를 전달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4228767" y="2044944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870087" y="2733450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394112" y="3685648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775995" y="3464683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212103" y="3736001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593986" y="3515036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889996" y="3694652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271879" y="3473687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899432" y="2255790"/>
            <a:ext cx="288032" cy="23897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4" name="자유형 33"/>
          <p:cNvSpPr/>
          <p:nvPr/>
        </p:nvSpPr>
        <p:spPr>
          <a:xfrm>
            <a:off x="843322" y="2087880"/>
            <a:ext cx="192998" cy="632460"/>
          </a:xfrm>
          <a:custGeom>
            <a:avLst/>
            <a:gdLst>
              <a:gd name="connsiteX0" fmla="*/ 101558 w 192998"/>
              <a:gd name="connsiteY0" fmla="*/ 0 h 632460"/>
              <a:gd name="connsiteX1" fmla="*/ 2498 w 192998"/>
              <a:gd name="connsiteY1" fmla="*/ 335280 h 632460"/>
              <a:gd name="connsiteX2" fmla="*/ 192998 w 192998"/>
              <a:gd name="connsiteY2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998" h="632460">
                <a:moveTo>
                  <a:pt x="101558" y="0"/>
                </a:moveTo>
                <a:cubicBezTo>
                  <a:pt x="44408" y="114935"/>
                  <a:pt x="-12742" y="229870"/>
                  <a:pt x="2498" y="335280"/>
                </a:cubicBezTo>
                <a:cubicBezTo>
                  <a:pt x="17738" y="440690"/>
                  <a:pt x="63458" y="575310"/>
                  <a:pt x="192998" y="632460"/>
                </a:cubicBezTo>
              </a:path>
            </a:pathLst>
          </a:custGeom>
          <a:noFill/>
          <a:ln w="19050">
            <a:solidFill>
              <a:schemeClr val="tx2"/>
            </a:solidFill>
            <a:headEnd type="triangle" w="lg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4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하둡의</a:t>
            </a:r>
            <a:r>
              <a:rPr lang="ko-KR" altLang="en-US" dirty="0" smtClean="0"/>
              <a:t> 장점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765820" y="1600200"/>
            <a:ext cx="8986193" cy="4419600"/>
          </a:xfrm>
        </p:spPr>
        <p:txBody>
          <a:bodyPr rtlCol="0">
            <a:normAutofit fontScale="85000" lnSpcReduction="10000"/>
          </a:bodyPr>
          <a:lstStyle/>
          <a:p>
            <a:pPr rtl="0">
              <a:lnSpc>
                <a:spcPct val="170000"/>
              </a:lnSpc>
            </a:pPr>
            <a:endParaRPr lang="en-US" altLang="ko-KR" dirty="0" smtClean="0"/>
          </a:p>
          <a:p>
            <a:pPr rtl="0">
              <a:lnSpc>
                <a:spcPct val="170000"/>
              </a:lnSpc>
            </a:pPr>
            <a:r>
              <a:rPr lang="ko-KR" altLang="en-US" dirty="0" smtClean="0"/>
              <a:t>기존의 대용량의 파일 시스템이나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서버를 구성하려면 고성능의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구매해야 했으므로 상당히 많은 비용 때문에 부담이 갈수 있었음</a:t>
            </a:r>
            <a:endParaRPr lang="en-US" altLang="ko-KR" dirty="0" smtClean="0"/>
          </a:p>
          <a:p>
            <a:pPr rtl="0">
              <a:lnSpc>
                <a:spcPct val="170000"/>
              </a:lnSpc>
            </a:pPr>
            <a:r>
              <a:rPr lang="en-US" altLang="ko-KR" dirty="0" smtClean="0"/>
              <a:t>HDFS</a:t>
            </a:r>
            <a:r>
              <a:rPr lang="ko-KR" altLang="en-US" dirty="0" smtClean="0"/>
              <a:t>를 사용하여 일반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급 사양의 서버를 묶어서 하나의 고성능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처럼 사용 할 수 있게 되어 비용적인 부담이 줌</a:t>
            </a:r>
            <a:endParaRPr lang="en-US" altLang="ko-KR" dirty="0" smtClean="0"/>
          </a:p>
          <a:p>
            <a:pPr marL="45720" indent="0" rtl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475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하둡의</a:t>
            </a:r>
            <a:r>
              <a:rPr lang="ko-KR" altLang="en-US" dirty="0" smtClean="0"/>
              <a:t> 단점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765820" y="1600200"/>
            <a:ext cx="8986193" cy="4419600"/>
          </a:xfrm>
        </p:spPr>
        <p:txBody>
          <a:bodyPr rtlCol="0">
            <a:normAutofit fontScale="85000" lnSpcReduction="10000"/>
          </a:bodyPr>
          <a:lstStyle/>
          <a:p>
            <a:pPr rtl="0">
              <a:lnSpc>
                <a:spcPct val="170000"/>
              </a:lnSpc>
            </a:pPr>
            <a:r>
              <a:rPr lang="ko-KR" altLang="en-US" dirty="0" smtClean="0"/>
              <a:t>분산서버는 다양한 장애 상황에 놓일 수 있음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                  -&gt;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노드간에</a:t>
            </a:r>
            <a:r>
              <a:rPr lang="ko-KR" altLang="en-US" dirty="0" smtClean="0"/>
              <a:t> 데이터를 복제하여 저장함</a:t>
            </a:r>
            <a:endParaRPr lang="en-US" altLang="ko-KR" dirty="0" smtClean="0"/>
          </a:p>
          <a:p>
            <a:pPr rtl="0">
              <a:lnSpc>
                <a:spcPct val="170000"/>
              </a:lnSpc>
            </a:pPr>
            <a:r>
              <a:rPr lang="ko-KR" altLang="en-US" dirty="0" smtClean="0"/>
              <a:t>빠른 처리보다 높은 데이터 처리량에 중점</a:t>
            </a:r>
            <a:endParaRPr lang="en-US" altLang="ko-KR" dirty="0" smtClean="0"/>
          </a:p>
          <a:p>
            <a:pPr rtl="0">
              <a:lnSpc>
                <a:spcPct val="170000"/>
              </a:lnSpc>
            </a:pPr>
            <a:r>
              <a:rPr lang="en-US" altLang="ko-KR" dirty="0" smtClean="0"/>
              <a:t>HDFS</a:t>
            </a:r>
            <a:r>
              <a:rPr lang="ko-KR" altLang="en-US" dirty="0" smtClean="0"/>
              <a:t>는 한번 저장한 데이터는 수정 불가능하고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읽기만 가능                 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수정 불가능으로 데이터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유지시키며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수정은 불가능하지만 파일의 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복사는 가능함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626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하둡</a:t>
            </a:r>
            <a:r>
              <a:rPr lang="ko-KR" altLang="en-US" dirty="0" smtClean="0"/>
              <a:t> 설치 방법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765820" y="1600200"/>
            <a:ext cx="8986193" cy="4419600"/>
          </a:xfrm>
        </p:spPr>
        <p:txBody>
          <a:bodyPr rtlCol="0">
            <a:normAutofit fontScale="77500" lnSpcReduction="20000"/>
          </a:bodyPr>
          <a:lstStyle/>
          <a:p>
            <a:pPr marL="45720" indent="0" rtl="0">
              <a:lnSpc>
                <a:spcPct val="170000"/>
              </a:lnSpc>
              <a:buNone/>
            </a:pPr>
            <a:endParaRPr lang="en-US" altLang="ko-KR" dirty="0" smtClean="0">
              <a:hlinkClick r:id="rId3" action="ppaction://hlinkfile"/>
            </a:endParaRPr>
          </a:p>
          <a:p>
            <a:pPr marL="45720" indent="0" rtl="0">
              <a:lnSpc>
                <a:spcPct val="170000"/>
              </a:lnSpc>
              <a:buNone/>
            </a:pPr>
            <a:r>
              <a:rPr lang="en-US" altLang="ko-KR" dirty="0" smtClean="0">
                <a:hlinkClick r:id="rId3" action="ppaction://hlinkfile"/>
              </a:rPr>
              <a:t>file:///C:/Users/H/Desktop/</a:t>
            </a:r>
            <a:r>
              <a:rPr lang="ko-KR" altLang="en-US" dirty="0" err="1" smtClean="0">
                <a:hlinkClick r:id="rId3" action="ppaction://hlinkfile"/>
              </a:rPr>
              <a:t>빅데</a:t>
            </a:r>
            <a:r>
              <a:rPr lang="en-US" altLang="ko-KR" dirty="0" smtClean="0">
                <a:hlinkClick r:id="rId3" action="ppaction://hlinkfile"/>
              </a:rPr>
              <a:t>/</a:t>
            </a:r>
            <a:r>
              <a:rPr lang="ko-KR" altLang="en-US" dirty="0" smtClean="0">
                <a:hlinkClick r:id="rId3" action="ppaction://hlinkfile"/>
              </a:rPr>
              <a:t>논문</a:t>
            </a:r>
            <a:r>
              <a:rPr lang="en-US" altLang="ko-KR" dirty="0" smtClean="0">
                <a:hlinkClick r:id="rId3" action="ppaction://hlinkfile"/>
              </a:rPr>
              <a:t>%20</a:t>
            </a:r>
            <a:r>
              <a:rPr lang="ko-KR" altLang="en-US" dirty="0" smtClean="0">
                <a:hlinkClick r:id="rId3" action="ppaction://hlinkfile"/>
              </a:rPr>
              <a:t>및</a:t>
            </a:r>
            <a:r>
              <a:rPr lang="en-US" altLang="ko-KR" dirty="0" smtClean="0">
                <a:hlinkClick r:id="rId3" action="ppaction://hlinkfile"/>
              </a:rPr>
              <a:t>%20</a:t>
            </a:r>
            <a:r>
              <a:rPr lang="ko-KR" altLang="en-US" dirty="0" smtClean="0">
                <a:hlinkClick r:id="rId3" action="ppaction://hlinkfile"/>
              </a:rPr>
              <a:t>자료</a:t>
            </a:r>
            <a:r>
              <a:rPr lang="en-US" altLang="ko-KR" dirty="0" smtClean="0">
                <a:hlinkClick r:id="rId3" action="ppaction://hlinkfile"/>
              </a:rPr>
              <a:t>/</a:t>
            </a:r>
            <a:r>
              <a:rPr lang="ko-KR" altLang="en-US" dirty="0" err="1" smtClean="0">
                <a:hlinkClick r:id="rId3" action="ppaction://hlinkfile"/>
              </a:rPr>
              <a:t>빅데이터</a:t>
            </a:r>
            <a:r>
              <a:rPr lang="en-US" altLang="ko-KR" dirty="0" smtClean="0">
                <a:hlinkClick r:id="rId3" action="ppaction://hlinkfile"/>
              </a:rPr>
              <a:t>%20</a:t>
            </a:r>
            <a:r>
              <a:rPr lang="ko-KR" altLang="en-US" dirty="0" err="1" smtClean="0">
                <a:hlinkClick r:id="rId3" action="ppaction://hlinkfile"/>
              </a:rPr>
              <a:t>하둡설치</a:t>
            </a:r>
            <a:r>
              <a:rPr lang="en-US" altLang="ko-KR" dirty="0" smtClean="0">
                <a:hlinkClick r:id="rId3" action="ppaction://hlinkfile"/>
              </a:rPr>
              <a:t>_20170112%20(1).pdf</a:t>
            </a:r>
            <a:endParaRPr lang="en-US" altLang="ko-KR" dirty="0" smtClean="0"/>
          </a:p>
          <a:p>
            <a:pPr marL="45720" indent="0" rtl="0">
              <a:lnSpc>
                <a:spcPct val="170000"/>
              </a:lnSpc>
              <a:buNone/>
            </a:pPr>
            <a:r>
              <a:rPr lang="en-US" altLang="ko-KR" dirty="0" smtClean="0"/>
              <a:t>// p.38~40</a:t>
            </a:r>
            <a:r>
              <a:rPr lang="ko-KR" altLang="en-US" dirty="0" smtClean="0"/>
              <a:t> </a:t>
            </a:r>
            <a:r>
              <a:rPr lang="en-US" altLang="ko-KR" dirty="0" smtClean="0"/>
              <a:t>Hadoop 2.5.2 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Hadoop 2.8.2 </a:t>
            </a:r>
            <a:r>
              <a:rPr lang="ko-KR" altLang="en-US" dirty="0" smtClean="0"/>
              <a:t>로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이전버전 없어짐</a:t>
            </a:r>
            <a:r>
              <a:rPr lang="en-US" altLang="ko-KR" dirty="0" smtClean="0"/>
              <a:t>)</a:t>
            </a:r>
          </a:p>
          <a:p>
            <a:pPr marL="45720" indent="0" rtl="0">
              <a:lnSpc>
                <a:spcPct val="170000"/>
              </a:lnSpc>
              <a:buNone/>
            </a:pPr>
            <a:r>
              <a:rPr lang="en-US" altLang="ko-KR" dirty="0" smtClean="0"/>
              <a:t>// p.54 export PATH=$PATH:/home/Hadoop/</a:t>
            </a:r>
            <a:r>
              <a:rPr lang="en-US" altLang="ko-KR" dirty="0" err="1" smtClean="0"/>
              <a:t>bigdata</a:t>
            </a:r>
            <a:r>
              <a:rPr lang="en-US" altLang="ko-KR" dirty="0" smtClean="0"/>
              <a:t>/Hadoop/bin</a:t>
            </a:r>
          </a:p>
          <a:p>
            <a:pPr marL="45720" indent="0">
              <a:lnSpc>
                <a:spcPct val="170000"/>
              </a:lnSpc>
              <a:buNone/>
            </a:pPr>
            <a:r>
              <a:rPr lang="en-US" altLang="ko-KR" dirty="0"/>
              <a:t>p.54 export PATH=$PATH:/</a:t>
            </a:r>
            <a:r>
              <a:rPr lang="en-US" altLang="ko-KR" dirty="0" smtClean="0"/>
              <a:t>home/Hadoop/</a:t>
            </a:r>
            <a:r>
              <a:rPr lang="en-US" altLang="ko-KR" dirty="0" err="1" smtClean="0"/>
              <a:t>bigdata</a:t>
            </a:r>
            <a:r>
              <a:rPr lang="en-US" altLang="ko-KR" dirty="0" smtClean="0"/>
              <a:t>/Hadoop/</a:t>
            </a:r>
            <a:r>
              <a:rPr lang="en-US" altLang="ko-KR" smtClean="0"/>
              <a:t>sbin</a:t>
            </a:r>
            <a:r>
              <a:rPr lang="en-US" altLang="ko-KR" dirty="0" smtClean="0"/>
              <a:t> 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850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E452835-4156-4335-97E9-7E471D8D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004" y="2636912"/>
            <a:ext cx="7036739" cy="2108300"/>
          </a:xfrm>
        </p:spPr>
        <p:txBody>
          <a:bodyPr>
            <a:normAutofit fontScale="9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b="1" dirty="0" smtClean="0">
                <a:solidFill>
                  <a:prstClr val="black"/>
                </a:solidFill>
              </a:rPr>
              <a:t/>
            </a:r>
            <a:br>
              <a:rPr lang="en-US" altLang="ko-KR" sz="4000" b="1" dirty="0" smtClean="0">
                <a:solidFill>
                  <a:prstClr val="black"/>
                </a:solidFill>
              </a:rPr>
            </a:br>
            <a:r>
              <a:rPr lang="en-US" altLang="ko-KR" sz="4000" b="1" dirty="0">
                <a:solidFill>
                  <a:prstClr val="black"/>
                </a:solidFill>
              </a:rPr>
              <a:t/>
            </a:r>
            <a:br>
              <a:rPr lang="en-US" altLang="ko-KR" sz="4000" b="1" dirty="0">
                <a:solidFill>
                  <a:prstClr val="black"/>
                </a:solidFill>
              </a:rPr>
            </a:br>
            <a:r>
              <a:rPr lang="en-US" altLang="ko-KR" sz="4000" b="1" dirty="0" smtClean="0">
                <a:solidFill>
                  <a:prstClr val="black"/>
                </a:solidFill>
              </a:rPr>
              <a:t/>
            </a:r>
            <a:br>
              <a:rPr lang="en-US" altLang="ko-KR" sz="4000" b="1" dirty="0" smtClean="0">
                <a:solidFill>
                  <a:prstClr val="black"/>
                </a:solidFill>
              </a:rPr>
            </a:br>
            <a:r>
              <a:rPr lang="en-US" altLang="ko-KR" sz="4000" b="1" dirty="0">
                <a:solidFill>
                  <a:prstClr val="black"/>
                </a:solidFill>
              </a:rPr>
              <a:t/>
            </a:r>
            <a:br>
              <a:rPr lang="en-US" altLang="ko-KR" sz="4000" b="1" dirty="0">
                <a:solidFill>
                  <a:prstClr val="black"/>
                </a:solidFill>
              </a:rPr>
            </a:br>
            <a:r>
              <a:rPr lang="en-US" altLang="ko-KR" sz="4000" b="1" dirty="0" smtClean="0">
                <a:solidFill>
                  <a:prstClr val="black"/>
                </a:solidFill>
              </a:rPr>
              <a:t/>
            </a:r>
            <a:br>
              <a:rPr lang="en-US" altLang="ko-KR" sz="4000" b="1" dirty="0" smtClean="0">
                <a:solidFill>
                  <a:prstClr val="black"/>
                </a:solidFill>
              </a:rPr>
            </a:br>
            <a:r>
              <a:rPr lang="en-US" altLang="ko-KR" sz="4000" b="1" dirty="0">
                <a:solidFill>
                  <a:prstClr val="black"/>
                </a:solidFill>
              </a:rPr>
              <a:t/>
            </a:r>
            <a:br>
              <a:rPr lang="en-US" altLang="ko-KR" sz="4000" b="1" dirty="0">
                <a:solidFill>
                  <a:prstClr val="black"/>
                </a:solidFill>
              </a:rPr>
            </a:br>
            <a:r>
              <a:rPr lang="en-US" altLang="ko-KR" sz="4000" b="1" dirty="0" smtClean="0">
                <a:solidFill>
                  <a:prstClr val="black"/>
                </a:solidFill>
              </a:rPr>
              <a:t/>
            </a:r>
            <a:br>
              <a:rPr lang="en-US" altLang="ko-KR" sz="4000" b="1" dirty="0" smtClean="0">
                <a:solidFill>
                  <a:prstClr val="black"/>
                </a:solidFill>
              </a:rPr>
            </a:br>
            <a:r>
              <a:rPr lang="en-US" altLang="ko-KR" sz="4000" b="1" dirty="0">
                <a:solidFill>
                  <a:prstClr val="black"/>
                </a:solidFill>
              </a:rPr>
              <a:t/>
            </a:r>
            <a:br>
              <a:rPr lang="en-US" altLang="ko-KR" sz="4000" b="1" dirty="0">
                <a:solidFill>
                  <a:prstClr val="black"/>
                </a:solidFill>
              </a:rPr>
            </a:br>
            <a:r>
              <a:rPr lang="en-US" altLang="ko-KR" sz="4000" b="1" dirty="0" smtClean="0">
                <a:solidFill>
                  <a:prstClr val="black"/>
                </a:solidFill>
              </a:rPr>
              <a:t/>
            </a:r>
            <a:br>
              <a:rPr lang="en-US" altLang="ko-KR" sz="4000" b="1" dirty="0" smtClean="0">
                <a:solidFill>
                  <a:prstClr val="black"/>
                </a:solidFill>
              </a:rPr>
            </a:br>
            <a:r>
              <a:rPr lang="en-US" altLang="ko-KR" sz="4000" b="1" dirty="0">
                <a:solidFill>
                  <a:prstClr val="black"/>
                </a:solidFill>
              </a:rPr>
              <a:t/>
            </a:r>
            <a:br>
              <a:rPr lang="en-US" altLang="ko-KR" sz="4000" b="1" dirty="0">
                <a:solidFill>
                  <a:prstClr val="black"/>
                </a:solidFill>
              </a:rPr>
            </a:br>
            <a:r>
              <a:rPr lang="en-US" altLang="ko-KR" sz="4000" b="1" dirty="0" smtClean="0">
                <a:solidFill>
                  <a:prstClr val="black"/>
                </a:solidFill>
              </a:rPr>
              <a:t>Hadoop </a:t>
            </a:r>
            <a:br>
              <a:rPr lang="en-US" altLang="ko-KR" sz="4000" b="1" dirty="0" smtClean="0">
                <a:solidFill>
                  <a:prstClr val="black"/>
                </a:solidFill>
              </a:rPr>
            </a:br>
            <a:r>
              <a:rPr lang="ko-KR" altLang="en-US" sz="4000" b="1" dirty="0" smtClean="0">
                <a:solidFill>
                  <a:prstClr val="black"/>
                </a:solidFill>
              </a:rPr>
              <a:t>환경 </a:t>
            </a:r>
            <a:r>
              <a:rPr lang="ko-KR" altLang="en-US" sz="4000" b="1" dirty="0">
                <a:solidFill>
                  <a:prstClr val="black"/>
                </a:solidFill>
              </a:rPr>
              <a:t>구축 </a:t>
            </a:r>
            <a:r>
              <a:rPr lang="ko-KR" altLang="en-US" sz="4000" b="1" dirty="0" smtClean="0">
                <a:solidFill>
                  <a:prstClr val="black"/>
                </a:solidFill>
              </a:rPr>
              <a:t> </a:t>
            </a:r>
            <a:r>
              <a:rPr lang="ko-KR" altLang="en-US" sz="4000" b="1" dirty="0">
                <a:solidFill>
                  <a:prstClr val="black"/>
                </a:solidFill>
              </a:rPr>
              <a:t>완료</a:t>
            </a:r>
            <a:r>
              <a:rPr lang="en-US" altLang="ko-KR" sz="4000" b="1" dirty="0">
                <a:solidFill>
                  <a:prstClr val="black"/>
                </a:solidFill>
              </a:rPr>
              <a:t/>
            </a:r>
            <a:br>
              <a:rPr lang="en-US" altLang="ko-KR" sz="4000" b="1" dirty="0">
                <a:solidFill>
                  <a:prstClr val="black"/>
                </a:solidFill>
              </a:rPr>
            </a:br>
            <a:r>
              <a:rPr lang="en-US" altLang="ko-KR" sz="2199" b="1" dirty="0" smtClean="0"/>
              <a:t>2017-12-09</a:t>
            </a:r>
            <a:r>
              <a:rPr lang="en-US" altLang="ko-KR" sz="3999" b="1" dirty="0" smtClean="0"/>
              <a:t> </a:t>
            </a:r>
            <a:endParaRPr lang="ko-KR" altLang="en-US" sz="3999" b="1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0E194C53-920B-4EA4-95D0-765671263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7827" y="4636420"/>
            <a:ext cx="1541773" cy="418776"/>
          </a:xfrm>
        </p:spPr>
        <p:txBody>
          <a:bodyPr>
            <a:normAutofit/>
          </a:bodyPr>
          <a:lstStyle/>
          <a:p>
            <a:r>
              <a:rPr lang="ko-KR" altLang="en-US" sz="1999" b="1" dirty="0" smtClean="0"/>
              <a:t>이혁민</a:t>
            </a:r>
            <a:endParaRPr lang="ko-KR" altLang="en-US" sz="1999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9AB4ECC-4732-4819-BBAD-D0B7042E7142}"/>
              </a:ext>
            </a:extLst>
          </p:cNvPr>
          <p:cNvSpPr/>
          <p:nvPr/>
        </p:nvSpPr>
        <p:spPr>
          <a:xfrm>
            <a:off x="2127453" y="1300849"/>
            <a:ext cx="7933918" cy="381599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799">
              <a:solidFill>
                <a:prstClr val="white"/>
              </a:solidFill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xmlns="" id="{C7154FC6-BF22-45AB-AD59-B0D8EB00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357" y="6355588"/>
            <a:ext cx="2742486" cy="365030"/>
          </a:xfrm>
        </p:spPr>
        <p:txBody>
          <a:bodyPr/>
          <a:lstStyle/>
          <a:p>
            <a:fld id="{80A5E2D9-B895-45F7-9677-B758CB222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57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5741CE28-53AD-4D61-A1F6-698BF7761AFA}"/>
              </a:ext>
            </a:extLst>
          </p:cNvPr>
          <p:cNvSpPr txBox="1">
            <a:spLocks/>
          </p:cNvSpPr>
          <p:nvPr/>
        </p:nvSpPr>
        <p:spPr>
          <a:xfrm>
            <a:off x="199972" y="283390"/>
            <a:ext cx="8153287" cy="72474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ko-KR" sz="1999" b="1" dirty="0">
                <a:solidFill>
                  <a:prstClr val="black"/>
                </a:solidFill>
              </a:rPr>
              <a:t>1. </a:t>
            </a:r>
            <a:r>
              <a:rPr lang="en-US" altLang="ko-KR" sz="1999" b="1" dirty="0" smtClean="0">
                <a:solidFill>
                  <a:prstClr val="black"/>
                </a:solidFill>
              </a:rPr>
              <a:t>Hadoop </a:t>
            </a:r>
            <a:r>
              <a:rPr lang="ko-KR" altLang="en-US" sz="1999" b="1" dirty="0" smtClean="0">
                <a:solidFill>
                  <a:prstClr val="black"/>
                </a:solidFill>
              </a:rPr>
              <a:t>실행 </a:t>
            </a:r>
            <a:r>
              <a:rPr lang="en-US" altLang="ko-KR" sz="1999" b="1" dirty="0" smtClean="0">
                <a:solidFill>
                  <a:prstClr val="black"/>
                </a:solidFill>
              </a:rPr>
              <a:t>(Master </a:t>
            </a:r>
            <a:r>
              <a:rPr lang="ko-KR" altLang="en-US" sz="1999" b="1" dirty="0" smtClean="0">
                <a:solidFill>
                  <a:prstClr val="black"/>
                </a:solidFill>
              </a:rPr>
              <a:t>계정에서만 입력</a:t>
            </a:r>
            <a:r>
              <a:rPr lang="en-US" altLang="ko-KR" sz="1999" b="1" dirty="0" smtClean="0">
                <a:solidFill>
                  <a:prstClr val="black"/>
                </a:solidFill>
              </a:rPr>
              <a:t>)</a:t>
            </a:r>
            <a:r>
              <a:rPr lang="ko-KR" altLang="en-US" sz="1999" b="1" dirty="0" smtClean="0">
                <a:solidFill>
                  <a:prstClr val="black"/>
                </a:solidFill>
              </a:rPr>
              <a:t> </a:t>
            </a:r>
            <a:endParaRPr lang="en-US" altLang="ko-KR" sz="1999" b="1" dirty="0">
              <a:solidFill>
                <a:prstClr val="black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2FB0918-317A-4EBC-8B8E-3EBF6253CD4C}"/>
              </a:ext>
            </a:extLst>
          </p:cNvPr>
          <p:cNvCxnSpPr/>
          <p:nvPr/>
        </p:nvCxnSpPr>
        <p:spPr>
          <a:xfrm>
            <a:off x="107064" y="1071533"/>
            <a:ext cx="119252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B30F61E9-EA25-4A0F-89F4-1F379960F6B2}"/>
              </a:ext>
            </a:extLst>
          </p:cNvPr>
          <p:cNvCxnSpPr/>
          <p:nvPr/>
        </p:nvCxnSpPr>
        <p:spPr>
          <a:xfrm>
            <a:off x="131771" y="6657215"/>
            <a:ext cx="119252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xmlns="" id="{21E5A85E-B959-4E10-B17A-D78DC5A9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357" y="6355588"/>
            <a:ext cx="2742486" cy="365030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3" y="1309759"/>
            <a:ext cx="5619750" cy="1981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05780" y="3645024"/>
            <a:ext cx="535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/>
              <a:t>start-all.sh      //HDFS</a:t>
            </a:r>
            <a:r>
              <a:rPr lang="ko-KR" altLang="en-US" dirty="0"/>
              <a:t>와 </a:t>
            </a:r>
            <a:r>
              <a:rPr lang="en-US" altLang="ko-KR" dirty="0" err="1" smtClean="0"/>
              <a:t>Mapreduce</a:t>
            </a:r>
            <a:r>
              <a:rPr lang="ko-KR" altLang="en-US" dirty="0" smtClean="0"/>
              <a:t> </a:t>
            </a:r>
            <a:r>
              <a:rPr lang="ko-KR" altLang="en-US" dirty="0"/>
              <a:t>모두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1309758"/>
            <a:ext cx="5974630" cy="45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82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5741CE28-53AD-4D61-A1F6-698BF7761AFA}"/>
              </a:ext>
            </a:extLst>
          </p:cNvPr>
          <p:cNvSpPr txBox="1">
            <a:spLocks/>
          </p:cNvSpPr>
          <p:nvPr/>
        </p:nvSpPr>
        <p:spPr>
          <a:xfrm>
            <a:off x="199972" y="283390"/>
            <a:ext cx="8153287" cy="72474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ko-KR" sz="1999" b="1" dirty="0">
                <a:solidFill>
                  <a:prstClr val="black"/>
                </a:solidFill>
              </a:rPr>
              <a:t>1. </a:t>
            </a:r>
            <a:r>
              <a:rPr lang="en-US" altLang="ko-KR" sz="1999" b="1" dirty="0" smtClean="0">
                <a:solidFill>
                  <a:prstClr val="black"/>
                </a:solidFill>
              </a:rPr>
              <a:t>Hadoop </a:t>
            </a:r>
            <a:r>
              <a:rPr lang="ko-KR" altLang="en-US" sz="1999" b="1" dirty="0" smtClean="0">
                <a:solidFill>
                  <a:prstClr val="black"/>
                </a:solidFill>
              </a:rPr>
              <a:t>실행 </a:t>
            </a:r>
            <a:endParaRPr lang="en-US" altLang="ko-KR" sz="1999" b="1" dirty="0">
              <a:solidFill>
                <a:prstClr val="black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2FB0918-317A-4EBC-8B8E-3EBF6253CD4C}"/>
              </a:ext>
            </a:extLst>
          </p:cNvPr>
          <p:cNvCxnSpPr/>
          <p:nvPr/>
        </p:nvCxnSpPr>
        <p:spPr>
          <a:xfrm>
            <a:off x="107064" y="1071533"/>
            <a:ext cx="119252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B30F61E9-EA25-4A0F-89F4-1F379960F6B2}"/>
              </a:ext>
            </a:extLst>
          </p:cNvPr>
          <p:cNvCxnSpPr/>
          <p:nvPr/>
        </p:nvCxnSpPr>
        <p:spPr>
          <a:xfrm>
            <a:off x="131771" y="6657215"/>
            <a:ext cx="119252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xmlns="" id="{21E5A85E-B959-4E10-B17A-D78DC5A9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357" y="6355588"/>
            <a:ext cx="2742486" cy="365030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0960" y="5877272"/>
            <a:ext cx="495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jps</a:t>
            </a:r>
            <a:r>
              <a:rPr lang="en-US" altLang="ko-KR" dirty="0"/>
              <a:t>       </a:t>
            </a:r>
            <a:r>
              <a:rPr lang="en-US" altLang="ko-KR" dirty="0" smtClean="0"/>
              <a:t>//</a:t>
            </a:r>
            <a:r>
              <a:rPr lang="ko-KR" altLang="en-US" dirty="0" smtClean="0"/>
              <a:t>실행중인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 프로세스를 보여줌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146800"/>
            <a:ext cx="4267200" cy="1819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23" y="1146800"/>
            <a:ext cx="4250961" cy="18123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9" y="3366310"/>
            <a:ext cx="4267200" cy="1819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99" y="3351822"/>
            <a:ext cx="4267200" cy="1819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5976" y="2986714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58523" y="2979791"/>
            <a:ext cx="84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Slave1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0960" y="5185585"/>
            <a:ext cx="84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Slave2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48627" y="5097329"/>
            <a:ext cx="84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Slave3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12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5741CE28-53AD-4D61-A1F6-698BF7761AFA}"/>
              </a:ext>
            </a:extLst>
          </p:cNvPr>
          <p:cNvSpPr txBox="1">
            <a:spLocks/>
          </p:cNvSpPr>
          <p:nvPr/>
        </p:nvSpPr>
        <p:spPr>
          <a:xfrm>
            <a:off x="199972" y="283390"/>
            <a:ext cx="8153287" cy="72474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ko-KR" sz="1999" b="1" dirty="0">
                <a:solidFill>
                  <a:prstClr val="black"/>
                </a:solidFill>
              </a:rPr>
              <a:t>1. </a:t>
            </a:r>
            <a:r>
              <a:rPr lang="en-US" altLang="ko-KR" sz="1999" b="1" dirty="0" smtClean="0">
                <a:solidFill>
                  <a:prstClr val="black"/>
                </a:solidFill>
              </a:rPr>
              <a:t>Hadoop </a:t>
            </a:r>
            <a:r>
              <a:rPr lang="ko-KR" altLang="en-US" sz="1999" b="1" dirty="0" smtClean="0">
                <a:solidFill>
                  <a:prstClr val="black"/>
                </a:solidFill>
              </a:rPr>
              <a:t>실행 확인 </a:t>
            </a:r>
            <a:endParaRPr lang="en-US" altLang="ko-KR" sz="1999" b="1" dirty="0">
              <a:solidFill>
                <a:prstClr val="black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2FB0918-317A-4EBC-8B8E-3EBF6253CD4C}"/>
              </a:ext>
            </a:extLst>
          </p:cNvPr>
          <p:cNvCxnSpPr/>
          <p:nvPr/>
        </p:nvCxnSpPr>
        <p:spPr>
          <a:xfrm>
            <a:off x="107064" y="1071533"/>
            <a:ext cx="119252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B30F61E9-EA25-4A0F-89F4-1F379960F6B2}"/>
              </a:ext>
            </a:extLst>
          </p:cNvPr>
          <p:cNvCxnSpPr/>
          <p:nvPr/>
        </p:nvCxnSpPr>
        <p:spPr>
          <a:xfrm>
            <a:off x="131771" y="6657215"/>
            <a:ext cx="119252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xmlns="" id="{21E5A85E-B959-4E10-B17A-D78DC5A9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357" y="6355588"/>
            <a:ext cx="2742486" cy="365030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1891" y="1517461"/>
            <a:ext cx="70504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 </a:t>
            </a:r>
            <a:r>
              <a:rPr lang="ko-KR" altLang="en-US" dirty="0" smtClean="0"/>
              <a:t>계정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ResourceManager</a:t>
            </a:r>
            <a:r>
              <a:rPr lang="en-US" altLang="ko-KR" dirty="0"/>
              <a:t>       </a:t>
            </a:r>
            <a:r>
              <a:rPr lang="en-US" altLang="ko-KR" dirty="0" smtClean="0"/>
              <a:t>//</a:t>
            </a:r>
            <a:r>
              <a:rPr lang="ko-KR" altLang="en-US" dirty="0" smtClean="0"/>
              <a:t>시스템 내 모든 작업을 관리</a:t>
            </a:r>
            <a:endParaRPr lang="en-US" altLang="ko-KR" dirty="0" smtClean="0"/>
          </a:p>
          <a:p>
            <a:r>
              <a:rPr lang="en-US" altLang="ko-KR" dirty="0" err="1" smtClean="0"/>
              <a:t>SecondaryNameNode</a:t>
            </a:r>
            <a:r>
              <a:rPr lang="en-US" altLang="ko-KR" dirty="0" smtClean="0"/>
              <a:t> //</a:t>
            </a:r>
            <a:r>
              <a:rPr lang="en-US" altLang="ko-KR" dirty="0" err="1" smtClean="0"/>
              <a:t>NameNode</a:t>
            </a:r>
            <a:r>
              <a:rPr lang="ko-KR" altLang="en-US" dirty="0"/>
              <a:t> </a:t>
            </a:r>
            <a:r>
              <a:rPr lang="ko-KR" altLang="en-US" dirty="0" smtClean="0"/>
              <a:t>백업 용도</a:t>
            </a:r>
            <a:endParaRPr lang="en-US" altLang="ko-KR" dirty="0" smtClean="0"/>
          </a:p>
          <a:p>
            <a:r>
              <a:rPr lang="en-US" altLang="ko-KR" dirty="0" err="1" smtClean="0"/>
              <a:t>Namenode</a:t>
            </a:r>
            <a:r>
              <a:rPr lang="en-US" altLang="ko-KR" dirty="0" smtClean="0"/>
              <a:t>               //Slave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DataNode</a:t>
            </a:r>
            <a:r>
              <a:rPr lang="ko-KR" altLang="en-US" dirty="0" smtClean="0"/>
              <a:t>에게 입출력 작업 지시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3614597"/>
            <a:ext cx="4267200" cy="1819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385239"/>
            <a:ext cx="4267200" cy="1819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68390" y="3943423"/>
            <a:ext cx="6769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Slave </a:t>
            </a:r>
            <a:r>
              <a:rPr lang="ko-KR" altLang="en-US" dirty="0" smtClean="0"/>
              <a:t>계정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NodeManager</a:t>
            </a:r>
            <a:r>
              <a:rPr lang="en-US" altLang="ko-KR" dirty="0"/>
              <a:t>       </a:t>
            </a:r>
            <a:r>
              <a:rPr lang="en-US" altLang="ko-KR" dirty="0" smtClean="0"/>
              <a:t>//</a:t>
            </a:r>
            <a:r>
              <a:rPr lang="ko-KR" altLang="en-US" dirty="0" smtClean="0"/>
              <a:t>리소스매니저에 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상황을 </a:t>
            </a:r>
            <a:r>
              <a:rPr lang="ko-KR" altLang="en-US" dirty="0" err="1" smtClean="0"/>
              <a:t>얄려줌</a:t>
            </a:r>
            <a:endParaRPr lang="en-US" altLang="ko-KR" dirty="0" smtClean="0"/>
          </a:p>
          <a:p>
            <a:r>
              <a:rPr lang="en-US" altLang="ko-KR" dirty="0" err="1" smtClean="0"/>
              <a:t>DataNode</a:t>
            </a:r>
            <a:r>
              <a:rPr lang="en-US" altLang="ko-KR" dirty="0" smtClean="0"/>
              <a:t>            //HDFS </a:t>
            </a:r>
            <a:r>
              <a:rPr lang="ko-KR" altLang="en-US" dirty="0" smtClean="0"/>
              <a:t>블록을 기록하거나 해당파일을 읽음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58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5741CE28-53AD-4D61-A1F6-698BF7761AFA}"/>
              </a:ext>
            </a:extLst>
          </p:cNvPr>
          <p:cNvSpPr txBox="1">
            <a:spLocks/>
          </p:cNvSpPr>
          <p:nvPr/>
        </p:nvSpPr>
        <p:spPr>
          <a:xfrm>
            <a:off x="199972" y="283390"/>
            <a:ext cx="8153287" cy="72474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ko-KR" sz="1999" b="1" dirty="0" smtClean="0">
                <a:solidFill>
                  <a:prstClr val="black"/>
                </a:solidFill>
              </a:rPr>
              <a:t>2. Hadoop </a:t>
            </a:r>
            <a:r>
              <a:rPr lang="ko-KR" altLang="en-US" sz="1999" b="1" dirty="0" smtClean="0">
                <a:solidFill>
                  <a:prstClr val="black"/>
                </a:solidFill>
              </a:rPr>
              <a:t>종료 </a:t>
            </a:r>
            <a:r>
              <a:rPr lang="en-US" altLang="ko-KR" sz="1999" b="1" dirty="0" smtClean="0">
                <a:solidFill>
                  <a:prstClr val="black"/>
                </a:solidFill>
              </a:rPr>
              <a:t>(Master </a:t>
            </a:r>
            <a:r>
              <a:rPr lang="ko-KR" altLang="en-US" sz="1999" b="1" dirty="0" smtClean="0">
                <a:solidFill>
                  <a:prstClr val="black"/>
                </a:solidFill>
              </a:rPr>
              <a:t>계정에서만 입력</a:t>
            </a:r>
            <a:r>
              <a:rPr lang="en-US" altLang="ko-KR" sz="1999" b="1" dirty="0" smtClean="0">
                <a:solidFill>
                  <a:prstClr val="black"/>
                </a:solidFill>
              </a:rPr>
              <a:t>)</a:t>
            </a:r>
            <a:r>
              <a:rPr lang="ko-KR" altLang="en-US" sz="1999" b="1" dirty="0" smtClean="0">
                <a:solidFill>
                  <a:prstClr val="black"/>
                </a:solidFill>
              </a:rPr>
              <a:t> </a:t>
            </a:r>
            <a:endParaRPr lang="en-US" altLang="ko-KR" sz="1999" b="1" dirty="0">
              <a:solidFill>
                <a:prstClr val="black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2FB0918-317A-4EBC-8B8E-3EBF6253CD4C}"/>
              </a:ext>
            </a:extLst>
          </p:cNvPr>
          <p:cNvCxnSpPr/>
          <p:nvPr/>
        </p:nvCxnSpPr>
        <p:spPr>
          <a:xfrm>
            <a:off x="107064" y="1071533"/>
            <a:ext cx="119252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B30F61E9-EA25-4A0F-89F4-1F379960F6B2}"/>
              </a:ext>
            </a:extLst>
          </p:cNvPr>
          <p:cNvCxnSpPr/>
          <p:nvPr/>
        </p:nvCxnSpPr>
        <p:spPr>
          <a:xfrm>
            <a:off x="131771" y="6657215"/>
            <a:ext cx="119252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xmlns="" id="{21E5A85E-B959-4E10-B17A-D78DC5A9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357" y="6355588"/>
            <a:ext cx="2742486" cy="365030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9217" y="3645024"/>
            <a:ext cx="5111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stop-all.sh</a:t>
            </a:r>
            <a:r>
              <a:rPr lang="en-US" altLang="ko-KR" dirty="0"/>
              <a:t>    </a:t>
            </a:r>
            <a:r>
              <a:rPr lang="en-US" altLang="ko-KR" dirty="0" smtClean="0"/>
              <a:t>//</a:t>
            </a:r>
            <a:r>
              <a:rPr lang="ko-KR" altLang="en-US" dirty="0" smtClean="0"/>
              <a:t>실행중인 </a:t>
            </a:r>
            <a:r>
              <a:rPr lang="en-US" altLang="ko-KR" dirty="0" smtClean="0"/>
              <a:t>HDFS</a:t>
            </a:r>
            <a:r>
              <a:rPr lang="ko-KR" altLang="en-US" dirty="0"/>
              <a:t>와 </a:t>
            </a:r>
            <a:r>
              <a:rPr lang="en-US" altLang="ko-KR" dirty="0" err="1" smtClean="0"/>
              <a:t>Mapreduce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                      모두 종료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6" y="1141884"/>
            <a:ext cx="4608512" cy="1819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25" y="1037958"/>
            <a:ext cx="6896100" cy="4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5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5741CE28-53AD-4D61-A1F6-698BF7761AFA}"/>
              </a:ext>
            </a:extLst>
          </p:cNvPr>
          <p:cNvSpPr txBox="1">
            <a:spLocks/>
          </p:cNvSpPr>
          <p:nvPr/>
        </p:nvSpPr>
        <p:spPr>
          <a:xfrm>
            <a:off x="199972" y="283390"/>
            <a:ext cx="8153287" cy="72474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ko-KR" sz="1999" b="1" dirty="0" smtClean="0">
                <a:solidFill>
                  <a:prstClr val="black"/>
                </a:solidFill>
              </a:rPr>
              <a:t>2. Hadoop </a:t>
            </a:r>
            <a:r>
              <a:rPr lang="ko-KR" altLang="en-US" sz="1999" b="1" dirty="0" smtClean="0">
                <a:solidFill>
                  <a:prstClr val="black"/>
                </a:solidFill>
              </a:rPr>
              <a:t>종료 확인 </a:t>
            </a:r>
            <a:endParaRPr lang="en-US" altLang="ko-KR" sz="1999" b="1" dirty="0">
              <a:solidFill>
                <a:prstClr val="black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2FB0918-317A-4EBC-8B8E-3EBF6253CD4C}"/>
              </a:ext>
            </a:extLst>
          </p:cNvPr>
          <p:cNvCxnSpPr/>
          <p:nvPr/>
        </p:nvCxnSpPr>
        <p:spPr>
          <a:xfrm>
            <a:off x="107064" y="1071533"/>
            <a:ext cx="119252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B30F61E9-EA25-4A0F-89F4-1F379960F6B2}"/>
              </a:ext>
            </a:extLst>
          </p:cNvPr>
          <p:cNvCxnSpPr/>
          <p:nvPr/>
        </p:nvCxnSpPr>
        <p:spPr>
          <a:xfrm>
            <a:off x="131771" y="6657215"/>
            <a:ext cx="119252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xmlns="" id="{21E5A85E-B959-4E10-B17A-D78DC5A9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357" y="6355588"/>
            <a:ext cx="2742486" cy="365030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362059"/>
            <a:ext cx="5400600" cy="12748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46" y="1436030"/>
            <a:ext cx="4624772" cy="17049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1" y="3501162"/>
            <a:ext cx="5078087" cy="18720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02" y="3573016"/>
            <a:ext cx="5219984" cy="19243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7788" y="269970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82444" y="3131830"/>
            <a:ext cx="84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Slave1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45" y="5316053"/>
            <a:ext cx="84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Slave2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5919" y="5523300"/>
            <a:ext cx="84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Slave3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34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하둡</a:t>
            </a:r>
            <a:r>
              <a:rPr lang="en-US" altLang="ko-KR" dirty="0" smtClean="0"/>
              <a:t>(Hadoop)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44824"/>
            <a:ext cx="8686801" cy="4191000"/>
          </a:xfrm>
        </p:spPr>
        <p:txBody>
          <a:bodyPr/>
          <a:lstStyle/>
          <a:p>
            <a:r>
              <a:rPr lang="ko-KR" altLang="en-US" dirty="0" err="1" smtClean="0"/>
              <a:t>하둡은</a:t>
            </a:r>
            <a:r>
              <a:rPr lang="ko-KR" altLang="en-US" dirty="0" smtClean="0"/>
              <a:t> 대용량 데이터를 분산 처리할 수 있는 자바 기반의 오픈 소스 프레임워크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맵리듀스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이용해 구현한 결과물임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하둡은</a:t>
            </a:r>
            <a:r>
              <a:rPr lang="ko-KR" altLang="en-US" dirty="0" smtClean="0"/>
              <a:t> 분산시스템인 </a:t>
            </a:r>
            <a:r>
              <a:rPr lang="en-US" altLang="ko-KR" b="1" dirty="0" smtClean="0">
                <a:solidFill>
                  <a:srgbClr val="FF0000"/>
                </a:solidFill>
              </a:rPr>
              <a:t>HDFS(Hadoop Distributed File System)</a:t>
            </a:r>
            <a:r>
              <a:rPr lang="ko-KR" altLang="en-US" dirty="0" smtClean="0">
                <a:solidFill>
                  <a:schemeClr val="tx1"/>
                </a:solidFill>
              </a:rPr>
              <a:t>을 이용해</a:t>
            </a:r>
            <a:r>
              <a:rPr lang="ko-KR" altLang="en-US" dirty="0" smtClean="0"/>
              <a:t> 데이터를 저장하고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맵리듀스를</a:t>
            </a:r>
            <a:r>
              <a:rPr lang="ko-KR" altLang="en-US" dirty="0" smtClean="0"/>
              <a:t> 이용해 데이터를 처리함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5741CE28-53AD-4D61-A1F6-698BF7761AFA}"/>
              </a:ext>
            </a:extLst>
          </p:cNvPr>
          <p:cNvSpPr txBox="1">
            <a:spLocks/>
          </p:cNvSpPr>
          <p:nvPr/>
        </p:nvSpPr>
        <p:spPr>
          <a:xfrm>
            <a:off x="199972" y="283390"/>
            <a:ext cx="8153287" cy="72474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ko-KR" sz="1999" b="1" dirty="0" smtClean="0">
                <a:solidFill>
                  <a:prstClr val="black"/>
                </a:solidFill>
              </a:rPr>
              <a:t>3.</a:t>
            </a:r>
            <a:r>
              <a:rPr lang="ko-KR" altLang="en-US" sz="1999" b="1" dirty="0" smtClean="0">
                <a:solidFill>
                  <a:prstClr val="black"/>
                </a:solidFill>
              </a:rPr>
              <a:t>시행착오</a:t>
            </a:r>
            <a:endParaRPr lang="en-US" altLang="ko-KR" sz="1999" b="1" dirty="0">
              <a:solidFill>
                <a:prstClr val="black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2FB0918-317A-4EBC-8B8E-3EBF6253CD4C}"/>
              </a:ext>
            </a:extLst>
          </p:cNvPr>
          <p:cNvCxnSpPr/>
          <p:nvPr/>
        </p:nvCxnSpPr>
        <p:spPr>
          <a:xfrm>
            <a:off x="107064" y="1071533"/>
            <a:ext cx="119252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B30F61E9-EA25-4A0F-89F4-1F379960F6B2}"/>
              </a:ext>
            </a:extLst>
          </p:cNvPr>
          <p:cNvCxnSpPr/>
          <p:nvPr/>
        </p:nvCxnSpPr>
        <p:spPr>
          <a:xfrm>
            <a:off x="131771" y="6657215"/>
            <a:ext cx="119252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xmlns="" id="{21E5A85E-B959-4E10-B17A-D78DC5A9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357" y="6355588"/>
            <a:ext cx="2742486" cy="365030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2" y="1151951"/>
            <a:ext cx="7905750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2" y="2248123"/>
            <a:ext cx="8267700" cy="1771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772" y="4505911"/>
            <a:ext cx="565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명령어들이 두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나누어져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400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5741CE28-53AD-4D61-A1F6-698BF7761AFA}"/>
              </a:ext>
            </a:extLst>
          </p:cNvPr>
          <p:cNvSpPr txBox="1">
            <a:spLocks/>
          </p:cNvSpPr>
          <p:nvPr/>
        </p:nvSpPr>
        <p:spPr>
          <a:xfrm>
            <a:off x="199972" y="283390"/>
            <a:ext cx="8153287" cy="72474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ko-KR" sz="1999" b="1" dirty="0" smtClean="0">
                <a:solidFill>
                  <a:prstClr val="black"/>
                </a:solidFill>
              </a:rPr>
              <a:t>3.</a:t>
            </a:r>
            <a:r>
              <a:rPr lang="ko-KR" altLang="en-US" sz="1999" b="1" dirty="0" smtClean="0">
                <a:solidFill>
                  <a:prstClr val="black"/>
                </a:solidFill>
              </a:rPr>
              <a:t>시행착오</a:t>
            </a:r>
            <a:endParaRPr lang="en-US" altLang="ko-KR" sz="1999" b="1" dirty="0">
              <a:solidFill>
                <a:prstClr val="black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2FB0918-317A-4EBC-8B8E-3EBF6253CD4C}"/>
              </a:ext>
            </a:extLst>
          </p:cNvPr>
          <p:cNvCxnSpPr/>
          <p:nvPr/>
        </p:nvCxnSpPr>
        <p:spPr>
          <a:xfrm>
            <a:off x="107064" y="1071533"/>
            <a:ext cx="119252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B30F61E9-EA25-4A0F-89F4-1F379960F6B2}"/>
              </a:ext>
            </a:extLst>
          </p:cNvPr>
          <p:cNvCxnSpPr/>
          <p:nvPr/>
        </p:nvCxnSpPr>
        <p:spPr>
          <a:xfrm>
            <a:off x="131771" y="6657215"/>
            <a:ext cx="119252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xmlns="" id="{21E5A85E-B959-4E10-B17A-D78DC5A9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357" y="6355588"/>
            <a:ext cx="2742486" cy="365030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622" y="4294163"/>
            <a:ext cx="712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한쪽 실행 경로만 설정해줬었는데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실행 경로도 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373161"/>
            <a:ext cx="61055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09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5741CE28-53AD-4D61-A1F6-698BF7761AFA}"/>
              </a:ext>
            </a:extLst>
          </p:cNvPr>
          <p:cNvSpPr txBox="1">
            <a:spLocks/>
          </p:cNvSpPr>
          <p:nvPr/>
        </p:nvSpPr>
        <p:spPr>
          <a:xfrm>
            <a:off x="199972" y="283390"/>
            <a:ext cx="8153287" cy="72474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ko-KR" sz="1999" b="1" dirty="0" smtClean="0">
                <a:solidFill>
                  <a:prstClr val="black"/>
                </a:solidFill>
              </a:rPr>
              <a:t>3.</a:t>
            </a:r>
            <a:r>
              <a:rPr lang="ko-KR" altLang="en-US" sz="1999" b="1" dirty="0" smtClean="0">
                <a:solidFill>
                  <a:prstClr val="black"/>
                </a:solidFill>
              </a:rPr>
              <a:t>추후 예정사항</a:t>
            </a:r>
            <a:endParaRPr lang="en-US" altLang="ko-KR" sz="1999" b="1" dirty="0">
              <a:solidFill>
                <a:prstClr val="black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2FB0918-317A-4EBC-8B8E-3EBF6253CD4C}"/>
              </a:ext>
            </a:extLst>
          </p:cNvPr>
          <p:cNvCxnSpPr/>
          <p:nvPr/>
        </p:nvCxnSpPr>
        <p:spPr>
          <a:xfrm>
            <a:off x="107064" y="1071533"/>
            <a:ext cx="119252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B30F61E9-EA25-4A0F-89F4-1F379960F6B2}"/>
              </a:ext>
            </a:extLst>
          </p:cNvPr>
          <p:cNvCxnSpPr/>
          <p:nvPr/>
        </p:nvCxnSpPr>
        <p:spPr>
          <a:xfrm>
            <a:off x="131771" y="6657215"/>
            <a:ext cx="119252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xmlns="" id="{21E5A85E-B959-4E10-B17A-D78DC5A9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357" y="6355588"/>
            <a:ext cx="2742486" cy="365030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B360DE8-F316-4177-83FA-5874CBDC41A8}"/>
              </a:ext>
            </a:extLst>
          </p:cNvPr>
          <p:cNvSpPr txBox="1"/>
          <p:nvPr/>
        </p:nvSpPr>
        <p:spPr>
          <a:xfrm>
            <a:off x="200024" y="1070919"/>
            <a:ext cx="5462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 err="1" smtClean="0"/>
              <a:t>하둡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이미지파일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Back up </a:t>
            </a:r>
            <a:r>
              <a:rPr lang="ko-KR" altLang="en-US" sz="1600" dirty="0" smtClean="0"/>
              <a:t>완료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 smtClean="0"/>
              <a:t>추후 예정사항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err="1" smtClean="0">
                <a:latin typeface="+mj-lt"/>
              </a:rPr>
              <a:t>하이브</a:t>
            </a:r>
            <a:r>
              <a:rPr lang="ko-KR" altLang="en-US" sz="1600" dirty="0" smtClean="0">
                <a:latin typeface="+mj-lt"/>
              </a:rPr>
              <a:t> 설치</a:t>
            </a:r>
            <a:endParaRPr lang="en-US" altLang="ko-KR" sz="16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err="1" smtClean="0">
                <a:latin typeface="+mj-lt"/>
              </a:rPr>
              <a:t>파이썬</a:t>
            </a:r>
            <a:r>
              <a:rPr lang="ko-KR" altLang="en-US" sz="1600" dirty="0" smtClean="0">
                <a:latin typeface="+mj-lt"/>
              </a:rPr>
              <a:t> 설치</a:t>
            </a:r>
            <a:endParaRPr lang="en-US" altLang="ko-KR" sz="16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err="1" smtClean="0">
                <a:latin typeface="+mj-lt"/>
              </a:rPr>
              <a:t>텐서플로</a:t>
            </a:r>
            <a:r>
              <a:rPr lang="ko-KR" altLang="en-US" sz="1600" dirty="0" smtClean="0">
                <a:latin typeface="+mj-lt"/>
              </a:rPr>
              <a:t> 설치</a:t>
            </a:r>
            <a:endParaRPr lang="en-US" altLang="ko-KR" sz="16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077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맵</a:t>
            </a:r>
            <a:r>
              <a:rPr lang="en-US" altLang="ko-KR" dirty="0" smtClean="0"/>
              <a:t>(Map) </a:t>
            </a:r>
            <a:r>
              <a:rPr lang="ko-KR" altLang="en-US" dirty="0" err="1" smtClean="0"/>
              <a:t>리듀스</a:t>
            </a:r>
            <a:r>
              <a:rPr lang="en-US" altLang="ko-KR" dirty="0" smtClean="0"/>
              <a:t>(Reduce)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603687"/>
            <a:ext cx="6048085" cy="2643237"/>
          </a:xfrm>
        </p:spPr>
      </p:pic>
      <p:sp>
        <p:nvSpPr>
          <p:cNvPr id="6" name="TextBox 5"/>
          <p:cNvSpPr txBox="1"/>
          <p:nvPr/>
        </p:nvSpPr>
        <p:spPr>
          <a:xfrm>
            <a:off x="333772" y="4246924"/>
            <a:ext cx="10677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은 흩어져 있는 데이터를 관련 있는 데이터끼리 묶는 작업을 통해서 임시 데이터 집합으로 변형시</a:t>
            </a:r>
            <a:r>
              <a:rPr lang="ko-KR" altLang="en-US" dirty="0"/>
              <a:t>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Reduce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Map</a:t>
            </a:r>
            <a:r>
              <a:rPr lang="ko-KR" altLang="en-US" dirty="0" smtClean="0"/>
              <a:t>화한 작업 중 중복 데이터를 제거하고 원하는 데이터를 추출하는 작업임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9836" y="5487615"/>
            <a:ext cx="654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ABC</a:t>
            </a:r>
          </a:p>
          <a:p>
            <a:r>
              <a:rPr lang="en-US" altLang="ko-KR" dirty="0" smtClean="0"/>
              <a:t>BBC </a:t>
            </a:r>
          </a:p>
          <a:p>
            <a:r>
              <a:rPr lang="en-US" altLang="ko-KR" dirty="0" smtClean="0"/>
              <a:t>CDD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773932" y="5949280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62164" y="5487615"/>
            <a:ext cx="2323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: 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B : 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C : 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B : 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C : 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C : 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 : </a:t>
            </a:r>
            <a:r>
              <a:rPr lang="en-US" altLang="ko-KR" dirty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526460" y="5949280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83218" y="5487615"/>
            <a:ext cx="872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: 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B : 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C : 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D : 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35268" y="5487615"/>
            <a:ext cx="104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83026" y="5487615"/>
            <a:ext cx="111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Reducing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26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HDFS(Hadoop Distributed File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65820" y="1828800"/>
            <a:ext cx="4551352" cy="4191000"/>
          </a:xfrm>
        </p:spPr>
        <p:txBody>
          <a:bodyPr rtlCol="0">
            <a:normAutofit lnSpcReduction="10000"/>
          </a:bodyPr>
          <a:lstStyle/>
          <a:p>
            <a:r>
              <a:rPr lang="ko-KR" altLang="en-US" dirty="0" smtClean="0"/>
              <a:t>대용량 파일을 분산된 서버에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저장된 데이터를 빠르게</a:t>
            </a:r>
            <a:r>
              <a:rPr lang="en-US" altLang="ko-KR" dirty="0"/>
              <a:t> </a:t>
            </a:r>
            <a:r>
              <a:rPr lang="ko-KR" altLang="en-US" dirty="0" smtClean="0"/>
              <a:t> 처리할 수 있게 하는 파일 시스템</a:t>
            </a:r>
            <a:endParaRPr lang="en-US" altLang="ko-KR" dirty="0" smtClean="0"/>
          </a:p>
          <a:p>
            <a:r>
              <a:rPr lang="ko-KR" altLang="en-US" dirty="0" smtClean="0"/>
              <a:t>분산 서버는 다양한 장애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 장애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 장애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발생할 수 있으므로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는 이러한 장애를 대처하기 위해 </a:t>
            </a:r>
            <a:r>
              <a:rPr lang="en-US" altLang="ko-KR" dirty="0" smtClean="0"/>
              <a:t>Slave</a:t>
            </a:r>
            <a:r>
              <a:rPr lang="ko-KR" altLang="en-US" dirty="0" smtClean="0"/>
              <a:t>간 데이터를 서로 복제하여 저장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678588" y="1844824"/>
            <a:ext cx="158417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Master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882656" y="3897643"/>
            <a:ext cx="1779632" cy="54006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Slave3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750596" y="3897643"/>
            <a:ext cx="1779632" cy="54006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Slave2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608064" y="3911424"/>
            <a:ext cx="1779632" cy="54006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Slave1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505356" y="2650693"/>
            <a:ext cx="0" cy="1260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3" idx="0"/>
          </p:cNvCxnSpPr>
          <p:nvPr/>
        </p:nvCxnSpPr>
        <p:spPr>
          <a:xfrm>
            <a:off x="9190756" y="2620888"/>
            <a:ext cx="1581716" cy="1276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6" idx="0"/>
          </p:cNvCxnSpPr>
          <p:nvPr/>
        </p:nvCxnSpPr>
        <p:spPr>
          <a:xfrm flipH="1">
            <a:off x="6497880" y="2620888"/>
            <a:ext cx="1252716" cy="1290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16" idx="4"/>
            <a:endCxn id="15" idx="4"/>
          </p:cNvCxnSpPr>
          <p:nvPr/>
        </p:nvCxnSpPr>
        <p:spPr>
          <a:xfrm rot="5400000" flipH="1" flipV="1">
            <a:off x="7562255" y="3373328"/>
            <a:ext cx="13781" cy="2142532"/>
          </a:xfrm>
          <a:prstGeom prst="curvedConnector3">
            <a:avLst>
              <a:gd name="adj1" fmla="val -528230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15" idx="4"/>
            <a:endCxn id="13" idx="4"/>
          </p:cNvCxnSpPr>
          <p:nvPr/>
        </p:nvCxnSpPr>
        <p:spPr>
          <a:xfrm rot="16200000" flipH="1">
            <a:off x="9706442" y="3371673"/>
            <a:ext cx="12700" cy="2132060"/>
          </a:xfrm>
          <a:prstGeom prst="curvedConnector3">
            <a:avLst>
              <a:gd name="adj1" fmla="val 5782984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41466" y="3266156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대용량 파일을 분산하여 저장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70476" y="5396363"/>
            <a:ext cx="417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분산된 데이터를 </a:t>
            </a:r>
            <a:r>
              <a:rPr lang="en-US" altLang="ko-KR" dirty="0" smtClean="0">
                <a:solidFill>
                  <a:srgbClr val="FF0000"/>
                </a:solidFill>
              </a:rPr>
              <a:t>Slave</a:t>
            </a:r>
            <a:r>
              <a:rPr lang="ko-KR" altLang="en-US" dirty="0" smtClean="0">
                <a:solidFill>
                  <a:srgbClr val="FF0000"/>
                </a:solidFill>
              </a:rPr>
              <a:t>간 복제하여 공유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34" y="0"/>
            <a:ext cx="8686801" cy="1066800"/>
          </a:xfrm>
        </p:spPr>
        <p:txBody>
          <a:bodyPr/>
          <a:lstStyle/>
          <a:p>
            <a:r>
              <a:rPr lang="ko-KR" altLang="en-US" dirty="0" smtClean="0"/>
              <a:t>파일 저장 흐름도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42829" y="1369132"/>
            <a:ext cx="2376264" cy="14401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63854" y="2262024"/>
            <a:ext cx="2134214" cy="4320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HDFS 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38428" y="1369132"/>
            <a:ext cx="2520280" cy="100811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Master</a:t>
            </a:r>
          </a:p>
          <a:p>
            <a:pPr algn="ctr"/>
            <a:r>
              <a:rPr lang="en-US" altLang="ko-KR" b="1" dirty="0" smtClean="0"/>
              <a:t>Name node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1701924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Slave1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119093" y="1691077"/>
            <a:ext cx="3119335" cy="216024"/>
          </a:xfrm>
          <a:prstGeom prst="straightConnector1">
            <a:avLst/>
          </a:prstGeom>
          <a:ln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1" idx="4"/>
          </p:cNvCxnSpPr>
          <p:nvPr/>
        </p:nvCxnSpPr>
        <p:spPr>
          <a:xfrm>
            <a:off x="2746040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68" idx="1"/>
          </p:cNvCxnSpPr>
          <p:nvPr/>
        </p:nvCxnSpPr>
        <p:spPr>
          <a:xfrm flipH="1">
            <a:off x="2041552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71" idx="1"/>
          </p:cNvCxnSpPr>
          <p:nvPr/>
        </p:nvCxnSpPr>
        <p:spPr>
          <a:xfrm>
            <a:off x="3162116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 67"/>
          <p:cNvSpPr/>
          <p:nvPr/>
        </p:nvSpPr>
        <p:spPr>
          <a:xfrm>
            <a:off x="1862737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통 69"/>
          <p:cNvSpPr/>
          <p:nvPr/>
        </p:nvSpPr>
        <p:spPr>
          <a:xfrm>
            <a:off x="2583799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통 70"/>
          <p:cNvSpPr/>
          <p:nvPr/>
        </p:nvSpPr>
        <p:spPr>
          <a:xfrm>
            <a:off x="3286100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648607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Slave2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73" idx="4"/>
          </p:cNvCxnSpPr>
          <p:nvPr/>
        </p:nvCxnSpPr>
        <p:spPr>
          <a:xfrm>
            <a:off x="5692723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77" idx="1"/>
          </p:cNvCxnSpPr>
          <p:nvPr/>
        </p:nvCxnSpPr>
        <p:spPr>
          <a:xfrm flipH="1">
            <a:off x="4988235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79" idx="1"/>
          </p:cNvCxnSpPr>
          <p:nvPr/>
        </p:nvCxnSpPr>
        <p:spPr>
          <a:xfrm>
            <a:off x="6108799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원통 76"/>
          <p:cNvSpPr/>
          <p:nvPr/>
        </p:nvSpPr>
        <p:spPr>
          <a:xfrm>
            <a:off x="4809420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원통 77"/>
          <p:cNvSpPr/>
          <p:nvPr/>
        </p:nvSpPr>
        <p:spPr>
          <a:xfrm>
            <a:off x="5530482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원통 78"/>
          <p:cNvSpPr/>
          <p:nvPr/>
        </p:nvSpPr>
        <p:spPr>
          <a:xfrm>
            <a:off x="6232783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7714592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Slave3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4"/>
          </p:cNvCxnSpPr>
          <p:nvPr/>
        </p:nvCxnSpPr>
        <p:spPr>
          <a:xfrm>
            <a:off x="8758708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91" idx="1"/>
          </p:cNvCxnSpPr>
          <p:nvPr/>
        </p:nvCxnSpPr>
        <p:spPr>
          <a:xfrm flipH="1">
            <a:off x="8054220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93" idx="1"/>
          </p:cNvCxnSpPr>
          <p:nvPr/>
        </p:nvCxnSpPr>
        <p:spPr>
          <a:xfrm>
            <a:off x="9174784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원통 90"/>
          <p:cNvSpPr/>
          <p:nvPr/>
        </p:nvSpPr>
        <p:spPr>
          <a:xfrm>
            <a:off x="7875405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원통 91"/>
          <p:cNvSpPr/>
          <p:nvPr/>
        </p:nvSpPr>
        <p:spPr>
          <a:xfrm>
            <a:off x="8596467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원통 92"/>
          <p:cNvSpPr/>
          <p:nvPr/>
        </p:nvSpPr>
        <p:spPr>
          <a:xfrm>
            <a:off x="9298768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808422" y="2812648"/>
            <a:ext cx="939355" cy="1481560"/>
          </a:xfrm>
          <a:custGeom>
            <a:avLst/>
            <a:gdLst>
              <a:gd name="connsiteX0" fmla="*/ 476368 w 939355"/>
              <a:gd name="connsiteY0" fmla="*/ 0 h 1481560"/>
              <a:gd name="connsiteX1" fmla="*/ 13381 w 939355"/>
              <a:gd name="connsiteY1" fmla="*/ 960699 h 1481560"/>
              <a:gd name="connsiteX2" fmla="*/ 939355 w 939355"/>
              <a:gd name="connsiteY2" fmla="*/ 1481560 h 148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55" h="1481560">
                <a:moveTo>
                  <a:pt x="476368" y="0"/>
                </a:moveTo>
                <a:cubicBezTo>
                  <a:pt x="206292" y="356886"/>
                  <a:pt x="-63784" y="713772"/>
                  <a:pt x="13381" y="960699"/>
                </a:cubicBezTo>
                <a:cubicBezTo>
                  <a:pt x="90545" y="1207626"/>
                  <a:pt x="761877" y="1361955"/>
                  <a:pt x="939355" y="1481560"/>
                </a:cubicBezTo>
              </a:path>
            </a:pathLst>
          </a:custGeom>
          <a:ln w="19050"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/>
          <p:cNvCxnSpPr>
            <a:stCxn id="21" idx="6"/>
            <a:endCxn id="73" idx="2"/>
          </p:cNvCxnSpPr>
          <p:nvPr/>
        </p:nvCxnSpPr>
        <p:spPr>
          <a:xfrm>
            <a:off x="3790156" y="4417202"/>
            <a:ext cx="8584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3" idx="6"/>
            <a:endCxn id="87" idx="2"/>
          </p:cNvCxnSpPr>
          <p:nvPr/>
        </p:nvCxnSpPr>
        <p:spPr>
          <a:xfrm>
            <a:off x="6736839" y="4417202"/>
            <a:ext cx="977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자유형 106"/>
          <p:cNvSpPr/>
          <p:nvPr/>
        </p:nvSpPr>
        <p:spPr>
          <a:xfrm>
            <a:off x="6570901" y="3810579"/>
            <a:ext cx="1455420" cy="381337"/>
          </a:xfrm>
          <a:custGeom>
            <a:avLst/>
            <a:gdLst>
              <a:gd name="connsiteX0" fmla="*/ 1455420 w 1455420"/>
              <a:gd name="connsiteY0" fmla="*/ 327997 h 381337"/>
              <a:gd name="connsiteX1" fmla="*/ 838200 w 1455420"/>
              <a:gd name="connsiteY1" fmla="*/ 337 h 381337"/>
              <a:gd name="connsiteX2" fmla="*/ 0 w 1455420"/>
              <a:gd name="connsiteY2" fmla="*/ 381337 h 3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420" h="381337">
                <a:moveTo>
                  <a:pt x="1455420" y="327997"/>
                </a:moveTo>
                <a:cubicBezTo>
                  <a:pt x="1268095" y="159722"/>
                  <a:pt x="1080770" y="-8553"/>
                  <a:pt x="838200" y="337"/>
                </a:cubicBezTo>
                <a:cubicBezTo>
                  <a:pt x="595630" y="9227"/>
                  <a:pt x="297815" y="195282"/>
                  <a:pt x="0" y="381337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107"/>
          <p:cNvSpPr/>
          <p:nvPr/>
        </p:nvSpPr>
        <p:spPr>
          <a:xfrm>
            <a:off x="3528060" y="3886191"/>
            <a:ext cx="1371600" cy="251469"/>
          </a:xfrm>
          <a:custGeom>
            <a:avLst/>
            <a:gdLst>
              <a:gd name="connsiteX0" fmla="*/ 1371600 w 1371600"/>
              <a:gd name="connsiteY0" fmla="*/ 243849 h 251469"/>
              <a:gd name="connsiteX1" fmla="*/ 708660 w 1371600"/>
              <a:gd name="connsiteY1" fmla="*/ 9 h 251469"/>
              <a:gd name="connsiteX2" fmla="*/ 0 w 1371600"/>
              <a:gd name="connsiteY2" fmla="*/ 251469 h 25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1469">
                <a:moveTo>
                  <a:pt x="1371600" y="243849"/>
                </a:moveTo>
                <a:cubicBezTo>
                  <a:pt x="1154430" y="121294"/>
                  <a:pt x="937260" y="-1261"/>
                  <a:pt x="708660" y="9"/>
                </a:cubicBezTo>
                <a:cubicBezTo>
                  <a:pt x="480060" y="1279"/>
                  <a:pt x="120650" y="226069"/>
                  <a:pt x="0" y="251469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>
            <a:stCxn id="87" idx="0"/>
          </p:cNvCxnSpPr>
          <p:nvPr/>
        </p:nvCxnSpPr>
        <p:spPr>
          <a:xfrm flipH="1" flipV="1">
            <a:off x="8026321" y="2377244"/>
            <a:ext cx="732387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73" idx="0"/>
            <a:endCxn id="18" idx="2"/>
          </p:cNvCxnSpPr>
          <p:nvPr/>
        </p:nvCxnSpPr>
        <p:spPr>
          <a:xfrm flipV="1">
            <a:off x="5692723" y="2377244"/>
            <a:ext cx="1805845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21" idx="0"/>
          </p:cNvCxnSpPr>
          <p:nvPr/>
        </p:nvCxnSpPr>
        <p:spPr>
          <a:xfrm flipV="1">
            <a:off x="2746040" y="2377244"/>
            <a:ext cx="4212468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8" idx="1"/>
            <a:endCxn id="16" idx="3"/>
          </p:cNvCxnSpPr>
          <p:nvPr/>
        </p:nvCxnSpPr>
        <p:spPr>
          <a:xfrm flipH="1">
            <a:off x="3119093" y="1873188"/>
            <a:ext cx="3119335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742829" y="1369132"/>
            <a:ext cx="2376264" cy="14401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63854" y="2262024"/>
            <a:ext cx="2134214" cy="4320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HDFS 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38428" y="1369132"/>
            <a:ext cx="2520280" cy="100811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Master</a:t>
            </a:r>
          </a:p>
          <a:p>
            <a:pPr algn="ctr"/>
            <a:r>
              <a:rPr lang="en-US" altLang="ko-KR" b="1" dirty="0" smtClean="0"/>
              <a:t>Name node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1701924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Slave1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119093" y="1691077"/>
            <a:ext cx="3119335" cy="216024"/>
          </a:xfrm>
          <a:prstGeom prst="straightConnector1">
            <a:avLst/>
          </a:prstGeom>
          <a:ln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39549" y="5727543"/>
            <a:ext cx="988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어플리케이션이 </a:t>
            </a:r>
            <a:r>
              <a:rPr lang="en-US" altLang="ko-KR" dirty="0" smtClean="0"/>
              <a:t>HDFS </a:t>
            </a:r>
            <a:r>
              <a:rPr lang="ko-KR" altLang="en-US" dirty="0" smtClean="0"/>
              <a:t>클라이언트에게 파일저장 요청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HDFS </a:t>
            </a:r>
            <a:r>
              <a:rPr lang="ko-KR" altLang="en-US" dirty="0" smtClean="0"/>
              <a:t>클라이언트는 </a:t>
            </a:r>
            <a:r>
              <a:rPr lang="en-US" altLang="ko-KR" dirty="0" smtClean="0"/>
              <a:t>Name node</a:t>
            </a:r>
            <a:r>
              <a:rPr lang="ko-KR" altLang="en-US" dirty="0" smtClean="0"/>
              <a:t> 에게 파일 블록들이 저장될 경로 생성 요청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클라이언트가 해당 경로를 수정하기 못하도록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검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cxnSp>
        <p:nvCxnSpPr>
          <p:cNvPr id="54" name="직선 화살표 연결선 53"/>
          <p:cNvCxnSpPr>
            <a:stCxn id="21" idx="4"/>
          </p:cNvCxnSpPr>
          <p:nvPr/>
        </p:nvCxnSpPr>
        <p:spPr>
          <a:xfrm>
            <a:off x="2746040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68" idx="1"/>
          </p:cNvCxnSpPr>
          <p:nvPr/>
        </p:nvCxnSpPr>
        <p:spPr>
          <a:xfrm flipH="1">
            <a:off x="2041552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71" idx="1"/>
          </p:cNvCxnSpPr>
          <p:nvPr/>
        </p:nvCxnSpPr>
        <p:spPr>
          <a:xfrm>
            <a:off x="3162116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 67"/>
          <p:cNvSpPr/>
          <p:nvPr/>
        </p:nvSpPr>
        <p:spPr>
          <a:xfrm>
            <a:off x="1862737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통 69"/>
          <p:cNvSpPr/>
          <p:nvPr/>
        </p:nvSpPr>
        <p:spPr>
          <a:xfrm>
            <a:off x="2583799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통 70"/>
          <p:cNvSpPr/>
          <p:nvPr/>
        </p:nvSpPr>
        <p:spPr>
          <a:xfrm>
            <a:off x="3286100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648607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Slave2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73" idx="4"/>
          </p:cNvCxnSpPr>
          <p:nvPr/>
        </p:nvCxnSpPr>
        <p:spPr>
          <a:xfrm>
            <a:off x="5692723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77" idx="1"/>
          </p:cNvCxnSpPr>
          <p:nvPr/>
        </p:nvCxnSpPr>
        <p:spPr>
          <a:xfrm flipH="1">
            <a:off x="4988235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79" idx="1"/>
          </p:cNvCxnSpPr>
          <p:nvPr/>
        </p:nvCxnSpPr>
        <p:spPr>
          <a:xfrm>
            <a:off x="6108799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원통 76"/>
          <p:cNvSpPr/>
          <p:nvPr/>
        </p:nvSpPr>
        <p:spPr>
          <a:xfrm>
            <a:off x="4809420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원통 77"/>
          <p:cNvSpPr/>
          <p:nvPr/>
        </p:nvSpPr>
        <p:spPr>
          <a:xfrm>
            <a:off x="5530482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원통 78"/>
          <p:cNvSpPr/>
          <p:nvPr/>
        </p:nvSpPr>
        <p:spPr>
          <a:xfrm>
            <a:off x="6232783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7714592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Slave3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4"/>
          </p:cNvCxnSpPr>
          <p:nvPr/>
        </p:nvCxnSpPr>
        <p:spPr>
          <a:xfrm>
            <a:off x="8758708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91" idx="1"/>
          </p:cNvCxnSpPr>
          <p:nvPr/>
        </p:nvCxnSpPr>
        <p:spPr>
          <a:xfrm flipH="1">
            <a:off x="8054220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93" idx="1"/>
          </p:cNvCxnSpPr>
          <p:nvPr/>
        </p:nvCxnSpPr>
        <p:spPr>
          <a:xfrm>
            <a:off x="9174784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원통 90"/>
          <p:cNvSpPr/>
          <p:nvPr/>
        </p:nvSpPr>
        <p:spPr>
          <a:xfrm>
            <a:off x="7875405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원통 91"/>
          <p:cNvSpPr/>
          <p:nvPr/>
        </p:nvSpPr>
        <p:spPr>
          <a:xfrm>
            <a:off x="8596467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원통 92"/>
          <p:cNvSpPr/>
          <p:nvPr/>
        </p:nvSpPr>
        <p:spPr>
          <a:xfrm>
            <a:off x="9298768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808422" y="2812648"/>
            <a:ext cx="939355" cy="1481560"/>
          </a:xfrm>
          <a:custGeom>
            <a:avLst/>
            <a:gdLst>
              <a:gd name="connsiteX0" fmla="*/ 476368 w 939355"/>
              <a:gd name="connsiteY0" fmla="*/ 0 h 1481560"/>
              <a:gd name="connsiteX1" fmla="*/ 13381 w 939355"/>
              <a:gd name="connsiteY1" fmla="*/ 960699 h 1481560"/>
              <a:gd name="connsiteX2" fmla="*/ 939355 w 939355"/>
              <a:gd name="connsiteY2" fmla="*/ 1481560 h 148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55" h="1481560">
                <a:moveTo>
                  <a:pt x="476368" y="0"/>
                </a:moveTo>
                <a:cubicBezTo>
                  <a:pt x="206292" y="356886"/>
                  <a:pt x="-63784" y="713772"/>
                  <a:pt x="13381" y="960699"/>
                </a:cubicBezTo>
                <a:cubicBezTo>
                  <a:pt x="90545" y="1207626"/>
                  <a:pt x="761877" y="1361955"/>
                  <a:pt x="939355" y="1481560"/>
                </a:cubicBezTo>
              </a:path>
            </a:pathLst>
          </a:custGeom>
          <a:ln w="19050"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/>
          <p:cNvCxnSpPr>
            <a:stCxn id="21" idx="6"/>
            <a:endCxn id="73" idx="2"/>
          </p:cNvCxnSpPr>
          <p:nvPr/>
        </p:nvCxnSpPr>
        <p:spPr>
          <a:xfrm>
            <a:off x="3790156" y="4417202"/>
            <a:ext cx="8584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3" idx="6"/>
            <a:endCxn id="87" idx="2"/>
          </p:cNvCxnSpPr>
          <p:nvPr/>
        </p:nvCxnSpPr>
        <p:spPr>
          <a:xfrm>
            <a:off x="6736839" y="4417202"/>
            <a:ext cx="977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자유형 106"/>
          <p:cNvSpPr/>
          <p:nvPr/>
        </p:nvSpPr>
        <p:spPr>
          <a:xfrm>
            <a:off x="6570901" y="3810579"/>
            <a:ext cx="1455420" cy="381337"/>
          </a:xfrm>
          <a:custGeom>
            <a:avLst/>
            <a:gdLst>
              <a:gd name="connsiteX0" fmla="*/ 1455420 w 1455420"/>
              <a:gd name="connsiteY0" fmla="*/ 327997 h 381337"/>
              <a:gd name="connsiteX1" fmla="*/ 838200 w 1455420"/>
              <a:gd name="connsiteY1" fmla="*/ 337 h 381337"/>
              <a:gd name="connsiteX2" fmla="*/ 0 w 1455420"/>
              <a:gd name="connsiteY2" fmla="*/ 381337 h 3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420" h="381337">
                <a:moveTo>
                  <a:pt x="1455420" y="327997"/>
                </a:moveTo>
                <a:cubicBezTo>
                  <a:pt x="1268095" y="159722"/>
                  <a:pt x="1080770" y="-8553"/>
                  <a:pt x="838200" y="337"/>
                </a:cubicBezTo>
                <a:cubicBezTo>
                  <a:pt x="595630" y="9227"/>
                  <a:pt x="297815" y="195282"/>
                  <a:pt x="0" y="381337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107"/>
          <p:cNvSpPr/>
          <p:nvPr/>
        </p:nvSpPr>
        <p:spPr>
          <a:xfrm>
            <a:off x="3528060" y="3886191"/>
            <a:ext cx="1371600" cy="251469"/>
          </a:xfrm>
          <a:custGeom>
            <a:avLst/>
            <a:gdLst>
              <a:gd name="connsiteX0" fmla="*/ 1371600 w 1371600"/>
              <a:gd name="connsiteY0" fmla="*/ 243849 h 251469"/>
              <a:gd name="connsiteX1" fmla="*/ 708660 w 1371600"/>
              <a:gd name="connsiteY1" fmla="*/ 9 h 251469"/>
              <a:gd name="connsiteX2" fmla="*/ 0 w 1371600"/>
              <a:gd name="connsiteY2" fmla="*/ 251469 h 25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1469">
                <a:moveTo>
                  <a:pt x="1371600" y="243849"/>
                </a:moveTo>
                <a:cubicBezTo>
                  <a:pt x="1154430" y="121294"/>
                  <a:pt x="937260" y="-1261"/>
                  <a:pt x="708660" y="9"/>
                </a:cubicBezTo>
                <a:cubicBezTo>
                  <a:pt x="480060" y="1279"/>
                  <a:pt x="120650" y="226069"/>
                  <a:pt x="0" y="251469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>
            <a:stCxn id="87" idx="0"/>
          </p:cNvCxnSpPr>
          <p:nvPr/>
        </p:nvCxnSpPr>
        <p:spPr>
          <a:xfrm flipH="1" flipV="1">
            <a:off x="8026321" y="2377244"/>
            <a:ext cx="732387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73" idx="0"/>
            <a:endCxn id="18" idx="2"/>
          </p:cNvCxnSpPr>
          <p:nvPr/>
        </p:nvCxnSpPr>
        <p:spPr>
          <a:xfrm flipV="1">
            <a:off x="5692723" y="2377244"/>
            <a:ext cx="1805845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21" idx="0"/>
          </p:cNvCxnSpPr>
          <p:nvPr/>
        </p:nvCxnSpPr>
        <p:spPr>
          <a:xfrm flipV="1">
            <a:off x="2746040" y="2377244"/>
            <a:ext cx="4212468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8" idx="1"/>
            <a:endCxn id="16" idx="3"/>
          </p:cNvCxnSpPr>
          <p:nvPr/>
        </p:nvCxnSpPr>
        <p:spPr>
          <a:xfrm flipH="1">
            <a:off x="3119093" y="1873188"/>
            <a:ext cx="3119335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4417102" y="1501622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644834" y="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mtClean="0"/>
              <a:t>파일 저장 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0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742829" y="1369132"/>
            <a:ext cx="2376264" cy="14401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63854" y="2262024"/>
            <a:ext cx="2134214" cy="4320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HDFS 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38428" y="1369132"/>
            <a:ext cx="2520280" cy="100811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Master</a:t>
            </a:r>
          </a:p>
          <a:p>
            <a:pPr algn="ctr"/>
            <a:r>
              <a:rPr lang="en-US" altLang="ko-KR" b="1" dirty="0" smtClean="0"/>
              <a:t>Name node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1701924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Slave1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119093" y="1691077"/>
            <a:ext cx="3119335" cy="216024"/>
          </a:xfrm>
          <a:prstGeom prst="straightConnector1">
            <a:avLst/>
          </a:prstGeom>
          <a:ln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39549" y="5727543"/>
            <a:ext cx="988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클라이언트는 첫 번째 </a:t>
            </a:r>
            <a:r>
              <a:rPr lang="en-US" altLang="ko-KR" dirty="0" err="1" smtClean="0"/>
              <a:t>DataNode</a:t>
            </a:r>
            <a:r>
              <a:rPr lang="ko-KR" altLang="en-US" dirty="0" smtClean="0"/>
              <a:t>에게 데이터를 전송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21" idx="4"/>
          </p:cNvCxnSpPr>
          <p:nvPr/>
        </p:nvCxnSpPr>
        <p:spPr>
          <a:xfrm>
            <a:off x="2746040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68" idx="1"/>
          </p:cNvCxnSpPr>
          <p:nvPr/>
        </p:nvCxnSpPr>
        <p:spPr>
          <a:xfrm flipH="1">
            <a:off x="2041552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71" idx="1"/>
          </p:cNvCxnSpPr>
          <p:nvPr/>
        </p:nvCxnSpPr>
        <p:spPr>
          <a:xfrm>
            <a:off x="3162116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 67"/>
          <p:cNvSpPr/>
          <p:nvPr/>
        </p:nvSpPr>
        <p:spPr>
          <a:xfrm>
            <a:off x="1862737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통 69"/>
          <p:cNvSpPr/>
          <p:nvPr/>
        </p:nvSpPr>
        <p:spPr>
          <a:xfrm>
            <a:off x="2583799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통 70"/>
          <p:cNvSpPr/>
          <p:nvPr/>
        </p:nvSpPr>
        <p:spPr>
          <a:xfrm>
            <a:off x="3286100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648607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Slave2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73" idx="4"/>
          </p:cNvCxnSpPr>
          <p:nvPr/>
        </p:nvCxnSpPr>
        <p:spPr>
          <a:xfrm>
            <a:off x="5692723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77" idx="1"/>
          </p:cNvCxnSpPr>
          <p:nvPr/>
        </p:nvCxnSpPr>
        <p:spPr>
          <a:xfrm flipH="1">
            <a:off x="4988235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79" idx="1"/>
          </p:cNvCxnSpPr>
          <p:nvPr/>
        </p:nvCxnSpPr>
        <p:spPr>
          <a:xfrm>
            <a:off x="6108799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원통 76"/>
          <p:cNvSpPr/>
          <p:nvPr/>
        </p:nvSpPr>
        <p:spPr>
          <a:xfrm>
            <a:off x="4809420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원통 77"/>
          <p:cNvSpPr/>
          <p:nvPr/>
        </p:nvSpPr>
        <p:spPr>
          <a:xfrm>
            <a:off x="5530482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원통 78"/>
          <p:cNvSpPr/>
          <p:nvPr/>
        </p:nvSpPr>
        <p:spPr>
          <a:xfrm>
            <a:off x="6232783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7714592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Slave3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4"/>
          </p:cNvCxnSpPr>
          <p:nvPr/>
        </p:nvCxnSpPr>
        <p:spPr>
          <a:xfrm>
            <a:off x="8758708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91" idx="1"/>
          </p:cNvCxnSpPr>
          <p:nvPr/>
        </p:nvCxnSpPr>
        <p:spPr>
          <a:xfrm flipH="1">
            <a:off x="8054220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93" idx="1"/>
          </p:cNvCxnSpPr>
          <p:nvPr/>
        </p:nvCxnSpPr>
        <p:spPr>
          <a:xfrm>
            <a:off x="9174784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원통 90"/>
          <p:cNvSpPr/>
          <p:nvPr/>
        </p:nvSpPr>
        <p:spPr>
          <a:xfrm>
            <a:off x="7875405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원통 91"/>
          <p:cNvSpPr/>
          <p:nvPr/>
        </p:nvSpPr>
        <p:spPr>
          <a:xfrm>
            <a:off x="8596467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원통 92"/>
          <p:cNvSpPr/>
          <p:nvPr/>
        </p:nvSpPr>
        <p:spPr>
          <a:xfrm>
            <a:off x="9298768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808422" y="2812648"/>
            <a:ext cx="939355" cy="1481560"/>
          </a:xfrm>
          <a:custGeom>
            <a:avLst/>
            <a:gdLst>
              <a:gd name="connsiteX0" fmla="*/ 476368 w 939355"/>
              <a:gd name="connsiteY0" fmla="*/ 0 h 1481560"/>
              <a:gd name="connsiteX1" fmla="*/ 13381 w 939355"/>
              <a:gd name="connsiteY1" fmla="*/ 960699 h 1481560"/>
              <a:gd name="connsiteX2" fmla="*/ 939355 w 939355"/>
              <a:gd name="connsiteY2" fmla="*/ 1481560 h 148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55" h="1481560">
                <a:moveTo>
                  <a:pt x="476368" y="0"/>
                </a:moveTo>
                <a:cubicBezTo>
                  <a:pt x="206292" y="356886"/>
                  <a:pt x="-63784" y="713772"/>
                  <a:pt x="13381" y="960699"/>
                </a:cubicBezTo>
                <a:cubicBezTo>
                  <a:pt x="90545" y="1207626"/>
                  <a:pt x="761877" y="1361955"/>
                  <a:pt x="939355" y="1481560"/>
                </a:cubicBezTo>
              </a:path>
            </a:pathLst>
          </a:custGeom>
          <a:ln w="19050"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/>
          <p:cNvCxnSpPr>
            <a:stCxn id="21" idx="6"/>
            <a:endCxn id="73" idx="2"/>
          </p:cNvCxnSpPr>
          <p:nvPr/>
        </p:nvCxnSpPr>
        <p:spPr>
          <a:xfrm>
            <a:off x="3790156" y="4417202"/>
            <a:ext cx="8584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3" idx="6"/>
            <a:endCxn id="87" idx="2"/>
          </p:cNvCxnSpPr>
          <p:nvPr/>
        </p:nvCxnSpPr>
        <p:spPr>
          <a:xfrm>
            <a:off x="6736839" y="4417202"/>
            <a:ext cx="977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자유형 106"/>
          <p:cNvSpPr/>
          <p:nvPr/>
        </p:nvSpPr>
        <p:spPr>
          <a:xfrm>
            <a:off x="6570901" y="3810579"/>
            <a:ext cx="1455420" cy="381337"/>
          </a:xfrm>
          <a:custGeom>
            <a:avLst/>
            <a:gdLst>
              <a:gd name="connsiteX0" fmla="*/ 1455420 w 1455420"/>
              <a:gd name="connsiteY0" fmla="*/ 327997 h 381337"/>
              <a:gd name="connsiteX1" fmla="*/ 838200 w 1455420"/>
              <a:gd name="connsiteY1" fmla="*/ 337 h 381337"/>
              <a:gd name="connsiteX2" fmla="*/ 0 w 1455420"/>
              <a:gd name="connsiteY2" fmla="*/ 381337 h 3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420" h="381337">
                <a:moveTo>
                  <a:pt x="1455420" y="327997"/>
                </a:moveTo>
                <a:cubicBezTo>
                  <a:pt x="1268095" y="159722"/>
                  <a:pt x="1080770" y="-8553"/>
                  <a:pt x="838200" y="337"/>
                </a:cubicBezTo>
                <a:cubicBezTo>
                  <a:pt x="595630" y="9227"/>
                  <a:pt x="297815" y="195282"/>
                  <a:pt x="0" y="381337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107"/>
          <p:cNvSpPr/>
          <p:nvPr/>
        </p:nvSpPr>
        <p:spPr>
          <a:xfrm>
            <a:off x="3528060" y="3886191"/>
            <a:ext cx="1371600" cy="251469"/>
          </a:xfrm>
          <a:custGeom>
            <a:avLst/>
            <a:gdLst>
              <a:gd name="connsiteX0" fmla="*/ 1371600 w 1371600"/>
              <a:gd name="connsiteY0" fmla="*/ 243849 h 251469"/>
              <a:gd name="connsiteX1" fmla="*/ 708660 w 1371600"/>
              <a:gd name="connsiteY1" fmla="*/ 9 h 251469"/>
              <a:gd name="connsiteX2" fmla="*/ 0 w 1371600"/>
              <a:gd name="connsiteY2" fmla="*/ 251469 h 25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1469">
                <a:moveTo>
                  <a:pt x="1371600" y="243849"/>
                </a:moveTo>
                <a:cubicBezTo>
                  <a:pt x="1154430" y="121294"/>
                  <a:pt x="937260" y="-1261"/>
                  <a:pt x="708660" y="9"/>
                </a:cubicBezTo>
                <a:cubicBezTo>
                  <a:pt x="480060" y="1279"/>
                  <a:pt x="120650" y="226069"/>
                  <a:pt x="0" y="251469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>
            <a:stCxn id="87" idx="0"/>
          </p:cNvCxnSpPr>
          <p:nvPr/>
        </p:nvCxnSpPr>
        <p:spPr>
          <a:xfrm flipH="1" flipV="1">
            <a:off x="8026321" y="2377244"/>
            <a:ext cx="732387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73" idx="0"/>
            <a:endCxn id="18" idx="2"/>
          </p:cNvCxnSpPr>
          <p:nvPr/>
        </p:nvCxnSpPr>
        <p:spPr>
          <a:xfrm flipV="1">
            <a:off x="5692723" y="2377244"/>
            <a:ext cx="1805845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21" idx="0"/>
          </p:cNvCxnSpPr>
          <p:nvPr/>
        </p:nvCxnSpPr>
        <p:spPr>
          <a:xfrm flipV="1">
            <a:off x="2746040" y="2377244"/>
            <a:ext cx="4212468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8" idx="1"/>
            <a:endCxn id="16" idx="3"/>
          </p:cNvCxnSpPr>
          <p:nvPr/>
        </p:nvCxnSpPr>
        <p:spPr>
          <a:xfrm flipH="1">
            <a:off x="3119093" y="1873188"/>
            <a:ext cx="3119335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4417102" y="1501622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25859" y="3643894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제목 1"/>
          <p:cNvSpPr>
            <a:spLocks noGrp="1"/>
          </p:cNvSpPr>
          <p:nvPr>
            <p:ph type="title"/>
          </p:nvPr>
        </p:nvSpPr>
        <p:spPr>
          <a:xfrm>
            <a:off x="644834" y="0"/>
            <a:ext cx="8686801" cy="1066800"/>
          </a:xfrm>
        </p:spPr>
        <p:txBody>
          <a:bodyPr/>
          <a:lstStyle/>
          <a:p>
            <a:r>
              <a:rPr lang="ko-KR" altLang="en-US" dirty="0" smtClean="0"/>
              <a:t>파일 저장 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74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742829" y="1369132"/>
            <a:ext cx="2376264" cy="14401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63854" y="2262024"/>
            <a:ext cx="2134214" cy="4320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HDFS 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38428" y="1369132"/>
            <a:ext cx="2520280" cy="100811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Master</a:t>
            </a:r>
          </a:p>
          <a:p>
            <a:pPr algn="ctr"/>
            <a:r>
              <a:rPr lang="en-US" altLang="ko-KR" b="1" dirty="0" smtClean="0"/>
              <a:t>Name node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1701924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Slave1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119093" y="1691077"/>
            <a:ext cx="3119335" cy="216024"/>
          </a:xfrm>
          <a:prstGeom prst="straightConnector1">
            <a:avLst/>
          </a:prstGeom>
          <a:ln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6125" y="5727543"/>
            <a:ext cx="1056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첫 번째 </a:t>
            </a:r>
            <a:r>
              <a:rPr lang="en-US" altLang="ko-KR" dirty="0" err="1" smtClean="0"/>
              <a:t>DataNode</a:t>
            </a:r>
            <a:r>
              <a:rPr lang="ko-KR" altLang="en-US" dirty="0" smtClean="0"/>
              <a:t>는 데이터를 로컬에 블록형식으로 저장한 후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데이터를 두 번째 데이터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전송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21" idx="4"/>
          </p:cNvCxnSpPr>
          <p:nvPr/>
        </p:nvCxnSpPr>
        <p:spPr>
          <a:xfrm>
            <a:off x="2746040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68" idx="1"/>
          </p:cNvCxnSpPr>
          <p:nvPr/>
        </p:nvCxnSpPr>
        <p:spPr>
          <a:xfrm flipH="1">
            <a:off x="2041552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71" idx="1"/>
          </p:cNvCxnSpPr>
          <p:nvPr/>
        </p:nvCxnSpPr>
        <p:spPr>
          <a:xfrm>
            <a:off x="3162116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 67"/>
          <p:cNvSpPr/>
          <p:nvPr/>
        </p:nvSpPr>
        <p:spPr>
          <a:xfrm>
            <a:off x="1862737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통 69"/>
          <p:cNvSpPr/>
          <p:nvPr/>
        </p:nvSpPr>
        <p:spPr>
          <a:xfrm>
            <a:off x="2583799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통 70"/>
          <p:cNvSpPr/>
          <p:nvPr/>
        </p:nvSpPr>
        <p:spPr>
          <a:xfrm>
            <a:off x="3286100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648607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Slave2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73" idx="4"/>
          </p:cNvCxnSpPr>
          <p:nvPr/>
        </p:nvCxnSpPr>
        <p:spPr>
          <a:xfrm>
            <a:off x="5692723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77" idx="1"/>
          </p:cNvCxnSpPr>
          <p:nvPr/>
        </p:nvCxnSpPr>
        <p:spPr>
          <a:xfrm flipH="1">
            <a:off x="4988235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79" idx="1"/>
          </p:cNvCxnSpPr>
          <p:nvPr/>
        </p:nvCxnSpPr>
        <p:spPr>
          <a:xfrm>
            <a:off x="6108799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원통 76"/>
          <p:cNvSpPr/>
          <p:nvPr/>
        </p:nvSpPr>
        <p:spPr>
          <a:xfrm>
            <a:off x="4809420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원통 77"/>
          <p:cNvSpPr/>
          <p:nvPr/>
        </p:nvSpPr>
        <p:spPr>
          <a:xfrm>
            <a:off x="5530482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원통 78"/>
          <p:cNvSpPr/>
          <p:nvPr/>
        </p:nvSpPr>
        <p:spPr>
          <a:xfrm>
            <a:off x="6232783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7714592" y="4021158"/>
            <a:ext cx="2088232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Slave3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DataNode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4"/>
          </p:cNvCxnSpPr>
          <p:nvPr/>
        </p:nvCxnSpPr>
        <p:spPr>
          <a:xfrm>
            <a:off x="8758708" y="4813246"/>
            <a:ext cx="0" cy="4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91" idx="1"/>
          </p:cNvCxnSpPr>
          <p:nvPr/>
        </p:nvCxnSpPr>
        <p:spPr>
          <a:xfrm flipH="1">
            <a:off x="8054220" y="4808129"/>
            <a:ext cx="306034" cy="42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93" idx="1"/>
          </p:cNvCxnSpPr>
          <p:nvPr/>
        </p:nvCxnSpPr>
        <p:spPr>
          <a:xfrm>
            <a:off x="9174784" y="4776646"/>
            <a:ext cx="302799" cy="42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원통 90"/>
          <p:cNvSpPr/>
          <p:nvPr/>
        </p:nvSpPr>
        <p:spPr>
          <a:xfrm>
            <a:off x="7875405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원통 91"/>
          <p:cNvSpPr/>
          <p:nvPr/>
        </p:nvSpPr>
        <p:spPr>
          <a:xfrm>
            <a:off x="8596467" y="5229200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원통 92"/>
          <p:cNvSpPr/>
          <p:nvPr/>
        </p:nvSpPr>
        <p:spPr>
          <a:xfrm>
            <a:off x="9298768" y="5204392"/>
            <a:ext cx="357630" cy="329749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808422" y="2812648"/>
            <a:ext cx="939355" cy="1481560"/>
          </a:xfrm>
          <a:custGeom>
            <a:avLst/>
            <a:gdLst>
              <a:gd name="connsiteX0" fmla="*/ 476368 w 939355"/>
              <a:gd name="connsiteY0" fmla="*/ 0 h 1481560"/>
              <a:gd name="connsiteX1" fmla="*/ 13381 w 939355"/>
              <a:gd name="connsiteY1" fmla="*/ 960699 h 1481560"/>
              <a:gd name="connsiteX2" fmla="*/ 939355 w 939355"/>
              <a:gd name="connsiteY2" fmla="*/ 1481560 h 148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55" h="1481560">
                <a:moveTo>
                  <a:pt x="476368" y="0"/>
                </a:moveTo>
                <a:cubicBezTo>
                  <a:pt x="206292" y="356886"/>
                  <a:pt x="-63784" y="713772"/>
                  <a:pt x="13381" y="960699"/>
                </a:cubicBezTo>
                <a:cubicBezTo>
                  <a:pt x="90545" y="1207626"/>
                  <a:pt x="761877" y="1361955"/>
                  <a:pt x="939355" y="1481560"/>
                </a:cubicBezTo>
              </a:path>
            </a:pathLst>
          </a:custGeom>
          <a:ln w="19050"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/>
          <p:cNvCxnSpPr>
            <a:stCxn id="21" idx="6"/>
            <a:endCxn id="73" idx="2"/>
          </p:cNvCxnSpPr>
          <p:nvPr/>
        </p:nvCxnSpPr>
        <p:spPr>
          <a:xfrm>
            <a:off x="3790156" y="4417202"/>
            <a:ext cx="8584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3" idx="6"/>
            <a:endCxn id="87" idx="2"/>
          </p:cNvCxnSpPr>
          <p:nvPr/>
        </p:nvCxnSpPr>
        <p:spPr>
          <a:xfrm>
            <a:off x="6736839" y="4417202"/>
            <a:ext cx="977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자유형 106"/>
          <p:cNvSpPr/>
          <p:nvPr/>
        </p:nvSpPr>
        <p:spPr>
          <a:xfrm>
            <a:off x="6570901" y="3810579"/>
            <a:ext cx="1455420" cy="381337"/>
          </a:xfrm>
          <a:custGeom>
            <a:avLst/>
            <a:gdLst>
              <a:gd name="connsiteX0" fmla="*/ 1455420 w 1455420"/>
              <a:gd name="connsiteY0" fmla="*/ 327997 h 381337"/>
              <a:gd name="connsiteX1" fmla="*/ 838200 w 1455420"/>
              <a:gd name="connsiteY1" fmla="*/ 337 h 381337"/>
              <a:gd name="connsiteX2" fmla="*/ 0 w 1455420"/>
              <a:gd name="connsiteY2" fmla="*/ 381337 h 3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420" h="381337">
                <a:moveTo>
                  <a:pt x="1455420" y="327997"/>
                </a:moveTo>
                <a:cubicBezTo>
                  <a:pt x="1268095" y="159722"/>
                  <a:pt x="1080770" y="-8553"/>
                  <a:pt x="838200" y="337"/>
                </a:cubicBezTo>
                <a:cubicBezTo>
                  <a:pt x="595630" y="9227"/>
                  <a:pt x="297815" y="195282"/>
                  <a:pt x="0" y="381337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107"/>
          <p:cNvSpPr/>
          <p:nvPr/>
        </p:nvSpPr>
        <p:spPr>
          <a:xfrm>
            <a:off x="3528060" y="3886191"/>
            <a:ext cx="1371600" cy="251469"/>
          </a:xfrm>
          <a:custGeom>
            <a:avLst/>
            <a:gdLst>
              <a:gd name="connsiteX0" fmla="*/ 1371600 w 1371600"/>
              <a:gd name="connsiteY0" fmla="*/ 243849 h 251469"/>
              <a:gd name="connsiteX1" fmla="*/ 708660 w 1371600"/>
              <a:gd name="connsiteY1" fmla="*/ 9 h 251469"/>
              <a:gd name="connsiteX2" fmla="*/ 0 w 1371600"/>
              <a:gd name="connsiteY2" fmla="*/ 251469 h 25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1469">
                <a:moveTo>
                  <a:pt x="1371600" y="243849"/>
                </a:moveTo>
                <a:cubicBezTo>
                  <a:pt x="1154430" y="121294"/>
                  <a:pt x="937260" y="-1261"/>
                  <a:pt x="708660" y="9"/>
                </a:cubicBezTo>
                <a:cubicBezTo>
                  <a:pt x="480060" y="1279"/>
                  <a:pt x="120650" y="226069"/>
                  <a:pt x="0" y="251469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>
            <a:stCxn id="87" idx="0"/>
          </p:cNvCxnSpPr>
          <p:nvPr/>
        </p:nvCxnSpPr>
        <p:spPr>
          <a:xfrm flipH="1" flipV="1">
            <a:off x="8026321" y="2377244"/>
            <a:ext cx="732387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73" idx="0"/>
            <a:endCxn id="18" idx="2"/>
          </p:cNvCxnSpPr>
          <p:nvPr/>
        </p:nvCxnSpPr>
        <p:spPr>
          <a:xfrm flipV="1">
            <a:off x="5692723" y="2377244"/>
            <a:ext cx="1805845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21" idx="0"/>
          </p:cNvCxnSpPr>
          <p:nvPr/>
        </p:nvCxnSpPr>
        <p:spPr>
          <a:xfrm flipV="1">
            <a:off x="2746040" y="2377244"/>
            <a:ext cx="4212468" cy="164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8" idx="1"/>
            <a:endCxn id="16" idx="3"/>
          </p:cNvCxnSpPr>
          <p:nvPr/>
        </p:nvCxnSpPr>
        <p:spPr>
          <a:xfrm flipH="1">
            <a:off x="3119093" y="1873188"/>
            <a:ext cx="3119335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4417102" y="1501622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25859" y="3643894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4092197" y="4454448"/>
            <a:ext cx="240532" cy="2422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2" name="제목 1"/>
          <p:cNvSpPr>
            <a:spLocks noGrp="1"/>
          </p:cNvSpPr>
          <p:nvPr>
            <p:ph type="title"/>
          </p:nvPr>
        </p:nvSpPr>
        <p:spPr>
          <a:xfrm>
            <a:off x="644834" y="0"/>
            <a:ext cx="8686801" cy="1066800"/>
          </a:xfrm>
        </p:spPr>
        <p:txBody>
          <a:bodyPr/>
          <a:lstStyle/>
          <a:p>
            <a:r>
              <a:rPr lang="ko-KR" altLang="en-US" dirty="0" smtClean="0"/>
              <a:t>파일 저장 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5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대비 프레젠테이션(와이드스크린)</Template>
  <TotalTime>512</TotalTime>
  <Words>964</Words>
  <Application>Microsoft Office PowerPoint</Application>
  <PresentationFormat>사용자 지정</PresentationFormat>
  <Paragraphs>375</Paragraphs>
  <Slides>32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Wingdings</vt:lpstr>
      <vt:lpstr>1_Office 테마</vt:lpstr>
      <vt:lpstr>Office 테마</vt:lpstr>
      <vt:lpstr>하둡 에코시스템</vt:lpstr>
      <vt:lpstr>목차</vt:lpstr>
      <vt:lpstr>하둡(Hadoop)이란?</vt:lpstr>
      <vt:lpstr>맵(Map) 리듀스(Reduce)</vt:lpstr>
      <vt:lpstr>HDFS(Hadoop Distributed File System)</vt:lpstr>
      <vt:lpstr>파일 저장 흐름도</vt:lpstr>
      <vt:lpstr>PowerPoint 프레젠테이션</vt:lpstr>
      <vt:lpstr>파일 저장 흐름도</vt:lpstr>
      <vt:lpstr>파일 저장 흐름도</vt:lpstr>
      <vt:lpstr>파일 저장 흐름도</vt:lpstr>
      <vt:lpstr>파일 저장 흐름도</vt:lpstr>
      <vt:lpstr>파일 저장 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하둡의 장점</vt:lpstr>
      <vt:lpstr>하둡의 단점</vt:lpstr>
      <vt:lpstr>하둡 설치 방법</vt:lpstr>
      <vt:lpstr>          Hadoop  환경 구축  완료 2017-12-09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하둡 에코시스템</dc:title>
  <dc:creator>H</dc:creator>
  <cp:lastModifiedBy>H</cp:lastModifiedBy>
  <cp:revision>51</cp:revision>
  <dcterms:created xsi:type="dcterms:W3CDTF">2017-11-30T11:58:31Z</dcterms:created>
  <dcterms:modified xsi:type="dcterms:W3CDTF">2017-12-08T18:38:02Z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