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3"/>
  </p:notesMasterIdLst>
  <p:sldIdLst>
    <p:sldId id="304" r:id="rId2"/>
    <p:sldId id="278" r:id="rId3"/>
    <p:sldId id="279" r:id="rId4"/>
    <p:sldId id="267" r:id="rId5"/>
    <p:sldId id="305" r:id="rId6"/>
    <p:sldId id="306" r:id="rId7"/>
    <p:sldId id="307" r:id="rId8"/>
    <p:sldId id="281" r:id="rId9"/>
    <p:sldId id="308" r:id="rId10"/>
    <p:sldId id="309" r:id="rId11"/>
    <p:sldId id="282" r:id="rId12"/>
    <p:sldId id="310" r:id="rId13"/>
    <p:sldId id="311" r:id="rId14"/>
    <p:sldId id="312" r:id="rId15"/>
    <p:sldId id="313" r:id="rId16"/>
    <p:sldId id="314" r:id="rId17"/>
    <p:sldId id="315" r:id="rId18"/>
    <p:sldId id="320" r:id="rId19"/>
    <p:sldId id="335" r:id="rId20"/>
    <p:sldId id="348" r:id="rId21"/>
    <p:sldId id="325" r:id="rId22"/>
    <p:sldId id="324" r:id="rId23"/>
    <p:sldId id="346" r:id="rId24"/>
    <p:sldId id="347" r:id="rId25"/>
    <p:sldId id="336" r:id="rId26"/>
    <p:sldId id="338" r:id="rId27"/>
    <p:sldId id="340" r:id="rId28"/>
    <p:sldId id="341" r:id="rId29"/>
    <p:sldId id="342" r:id="rId30"/>
    <p:sldId id="343" r:id="rId31"/>
    <p:sldId id="345" r:id="rId32"/>
    <p:sldId id="352" r:id="rId33"/>
    <p:sldId id="333" r:id="rId34"/>
    <p:sldId id="334" r:id="rId35"/>
    <p:sldId id="321" r:id="rId36"/>
    <p:sldId id="326" r:id="rId37"/>
    <p:sldId id="327" r:id="rId38"/>
    <p:sldId id="322" r:id="rId39"/>
    <p:sldId id="350" r:id="rId40"/>
    <p:sldId id="316" r:id="rId41"/>
    <p:sldId id="317" r:id="rId42"/>
    <p:sldId id="318" r:id="rId43"/>
    <p:sldId id="331" r:id="rId44"/>
    <p:sldId id="319" r:id="rId45"/>
    <p:sldId id="332" r:id="rId46"/>
    <p:sldId id="323" r:id="rId47"/>
    <p:sldId id="353" r:id="rId48"/>
    <p:sldId id="354" r:id="rId49"/>
    <p:sldId id="355" r:id="rId50"/>
    <p:sldId id="356" r:id="rId51"/>
    <p:sldId id="302" r:id="rId52"/>
  </p:sldIdLst>
  <p:sldSz cx="9144000" cy="6858000" type="screen4x3"/>
  <p:notesSz cx="6858000" cy="9144000"/>
  <p:embeddedFontLst>
    <p:embeddedFont>
      <p:font typeface="宋体" panose="02010600030101010101" pitchFamily="2" charset="-122"/>
      <p:regular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4BE"/>
    <a:srgbClr val="FF8029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206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F7E7-537D-4A17-A7A4-3A861EEE4CB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5F7C-D90F-4D08-94F7-084D4AE6F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75F7C-D90F-4D08-94F7-084D4AE6F7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4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7013-84C7-4AF5-B2EA-A9B860E88F8F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B87E-813B-4B34-B1EC-4731DF127B85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E2E-4EA4-4222-8474-DE8F47D0715F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A90-296D-41E8-AAD5-A781259837AF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F5E6-6A01-4024-B281-DD2C463487D4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033-4D3F-4D29-B2D8-B05AFE467FD5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77DE-B9E8-4152-9394-51804D4893C6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044A-A93C-454C-B033-7A5EA598930A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D80B-1087-4FBF-AA4F-F629AB7BC90D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6C7A-0BDA-492E-8DE1-349958440F51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E483-41FA-425C-BE56-D215AE7024F4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35D2-75BB-402B-AB46-F0D463706415}" type="datetime1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is.or.kr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634" y="1628800"/>
            <a:ext cx="6956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인지기능 콘텐츠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통합 관리 프로그램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Cognitive Content Integrated Management Program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1924" y="4640069"/>
            <a:ext cx="4383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구신이조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              지도교수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정성택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컴퓨터공학전공 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2013154004 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구세진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소프트웨어전공 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2013156025 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신민규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소프트웨어전공 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2013156030 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이기문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소프트웨어전공 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2015156042 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조하연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729179-F021-4A87-8BF3-B3CEBFA7FF81}"/>
              </a:ext>
            </a:extLst>
          </p:cNvPr>
          <p:cNvCxnSpPr/>
          <p:nvPr/>
        </p:nvCxnSpPr>
        <p:spPr>
          <a:xfrm>
            <a:off x="1911821" y="3068960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68305E-E41D-4AC3-B252-FD275AF9F396}"/>
              </a:ext>
            </a:extLst>
          </p:cNvPr>
          <p:cNvCxnSpPr/>
          <p:nvPr/>
        </p:nvCxnSpPr>
        <p:spPr>
          <a:xfrm>
            <a:off x="1979712" y="1340768"/>
            <a:ext cx="54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D94233-FCAC-4237-A068-B376CF9552FB}"/>
              </a:ext>
            </a:extLst>
          </p:cNvPr>
          <p:cNvCxnSpPr>
            <a:cxnSpLocks/>
          </p:cNvCxnSpPr>
          <p:nvPr/>
        </p:nvCxnSpPr>
        <p:spPr>
          <a:xfrm>
            <a:off x="4572000" y="5085184"/>
            <a:ext cx="3960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4698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연구 개발 목표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0" y="1343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2038" y="1673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7A47C-EFB4-4710-BB36-09005ED00ED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BBAECFE6-2AE9-43DA-9441-E885418EBA1C}"/>
              </a:ext>
            </a:extLst>
          </p:cNvPr>
          <p:cNvSpPr/>
          <p:nvPr/>
        </p:nvSpPr>
        <p:spPr>
          <a:xfrm>
            <a:off x="1334859" y="36819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71BACF8A-3777-46D8-83CB-06D3A5F86140}"/>
              </a:ext>
            </a:extLst>
          </p:cNvPr>
          <p:cNvSpPr/>
          <p:nvPr/>
        </p:nvSpPr>
        <p:spPr>
          <a:xfrm>
            <a:off x="1187208" y="36819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24937-C233-4ADD-8045-285143B4B0E8}"/>
              </a:ext>
            </a:extLst>
          </p:cNvPr>
          <p:cNvSpPr txBox="1"/>
          <p:nvPr/>
        </p:nvSpPr>
        <p:spPr>
          <a:xfrm>
            <a:off x="1484698" y="3573016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연구 개발 효과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DBF096-1701-4F04-8360-9B0B3011198B}"/>
              </a:ext>
            </a:extLst>
          </p:cNvPr>
          <p:cNvSpPr/>
          <p:nvPr/>
        </p:nvSpPr>
        <p:spPr>
          <a:xfrm>
            <a:off x="1484698" y="1619455"/>
            <a:ext cx="7121842" cy="138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인지기능 향상을 위한 재활 콘텐츠 구상</a:t>
            </a:r>
            <a:r>
              <a:rPr lang="en-US" altLang="ko-KR" sz="1477" dirty="0">
                <a:latin typeface="+mn-ea"/>
              </a:rPr>
              <a:t> </a:t>
            </a:r>
            <a:r>
              <a:rPr lang="ko-KR" altLang="en-US" sz="1477" dirty="0">
                <a:latin typeface="+mn-ea"/>
              </a:rPr>
              <a:t>및 구현</a:t>
            </a:r>
            <a:endParaRPr lang="en-US" altLang="ko-KR" sz="1477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이를 통합한 관리프로그램 개발을 목표로 한 후</a:t>
            </a:r>
            <a:r>
              <a:rPr lang="en-US" altLang="ko-KR" sz="1477" dirty="0">
                <a:latin typeface="+mn-ea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나아가 빅데이터를 활용한 맞춤형 콘텐츠 추천기능의 구현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8B20F9-AC03-4A16-A884-F7EE3BAE68A4}"/>
              </a:ext>
            </a:extLst>
          </p:cNvPr>
          <p:cNvSpPr/>
          <p:nvPr/>
        </p:nvSpPr>
        <p:spPr>
          <a:xfrm>
            <a:off x="1468167" y="4166418"/>
            <a:ext cx="7406920" cy="92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통합된 인지기능 콘텐츠 통합 관리 프로그램 개발로 다양한 콘텐츠를 구조화</a:t>
            </a:r>
            <a:endParaRPr lang="en-US" altLang="ko-KR" sz="1477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직관적인 </a:t>
            </a:r>
            <a:r>
              <a:rPr lang="en-US" altLang="ko-KR" sz="1477" dirty="0">
                <a:latin typeface="+mn-ea"/>
              </a:rPr>
              <a:t>UI </a:t>
            </a:r>
            <a:r>
              <a:rPr lang="ko-KR" altLang="en-US" sz="1477" dirty="0">
                <a:latin typeface="+mn-ea"/>
              </a:rPr>
              <a:t>제공하여 치매 환자가 혼자 쉽게 훈련 가능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DBD00D-CF58-4D3F-871B-64BD17ECE3F4}"/>
              </a:ext>
            </a:extLst>
          </p:cNvPr>
          <p:cNvSpPr/>
          <p:nvPr/>
        </p:nvSpPr>
        <p:spPr>
          <a:xfrm>
            <a:off x="1468167" y="5174965"/>
            <a:ext cx="7675832" cy="92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빅데이터를 활용하여 환자에게 가장 효율적인 인지기능 콘텐츠 추천</a:t>
            </a:r>
            <a:endParaRPr lang="en-US" altLang="ko-KR" sz="1477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77" dirty="0">
                <a:latin typeface="+mn-ea"/>
              </a:rPr>
              <a:t>인지기능 향상에 높은 효과 기대 가능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CE90B6-67F6-4498-96FB-22C2D873A181}"/>
              </a:ext>
            </a:extLst>
          </p:cNvPr>
          <p:cNvSpPr txBox="1"/>
          <p:nvPr/>
        </p:nvSpPr>
        <p:spPr>
          <a:xfrm>
            <a:off x="675063" y="130809"/>
            <a:ext cx="173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졸업 연구 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C8F50B-8CD2-4D38-BB91-12534A17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7A3AAD3-EF02-493C-B818-FC3DA2B206AC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40F502-9733-4185-A330-319B6FA6E7FE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관련 연구 및 사례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1C592-A4A4-4325-A29C-32E58EABB871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02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FE914F-7F7B-45B1-BC7E-2E4F79AF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188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관련 연구 및 사례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관련 연구 및 사례의 단점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F9342B-0800-4274-9478-EF757FE9F9F8}"/>
              </a:ext>
            </a:extLst>
          </p:cNvPr>
          <p:cNvSpPr/>
          <p:nvPr/>
        </p:nvSpPr>
        <p:spPr>
          <a:xfrm>
            <a:off x="1110678" y="2022768"/>
            <a:ext cx="2121456" cy="20984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6DC983-E24C-44C8-9CBA-A33AA61563B5}"/>
              </a:ext>
            </a:extLst>
          </p:cNvPr>
          <p:cNvSpPr/>
          <p:nvPr/>
        </p:nvSpPr>
        <p:spPr>
          <a:xfrm>
            <a:off x="3852496" y="2022768"/>
            <a:ext cx="2121456" cy="20984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C23861-A9E7-4B6C-9FE3-2663667CDCA1}"/>
              </a:ext>
            </a:extLst>
          </p:cNvPr>
          <p:cNvSpPr/>
          <p:nvPr/>
        </p:nvSpPr>
        <p:spPr>
          <a:xfrm>
            <a:off x="6594314" y="2022768"/>
            <a:ext cx="2121456" cy="20984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3D8292-612B-415E-97D1-C284122783F1}"/>
              </a:ext>
            </a:extLst>
          </p:cNvPr>
          <p:cNvCxnSpPr/>
          <p:nvPr/>
        </p:nvCxnSpPr>
        <p:spPr>
          <a:xfrm>
            <a:off x="1110678" y="4320491"/>
            <a:ext cx="76050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4340E7-2307-4497-9F48-61EB5E79F34B}"/>
              </a:ext>
            </a:extLst>
          </p:cNvPr>
          <p:cNvSpPr/>
          <p:nvPr/>
        </p:nvSpPr>
        <p:spPr>
          <a:xfrm>
            <a:off x="1056344" y="4510200"/>
            <a:ext cx="2628577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92" dirty="0">
                <a:latin typeface="+mn-ea"/>
              </a:rPr>
              <a:t>닌텐도 </a:t>
            </a:r>
            <a:r>
              <a:rPr lang="en-US" altLang="ko-KR" sz="1292" dirty="0">
                <a:latin typeface="+mn-ea"/>
              </a:rPr>
              <a:t>Wii</a:t>
            </a:r>
            <a:r>
              <a:rPr lang="ko-KR" altLang="en-US" sz="1292" dirty="0">
                <a:latin typeface="+mn-ea"/>
              </a:rPr>
              <a:t>이라는 디바이스와 게임</a:t>
            </a:r>
            <a:r>
              <a:rPr lang="en-US" altLang="ko-KR" sz="1292" dirty="0">
                <a:latin typeface="+mn-ea"/>
              </a:rPr>
              <a:t> CD</a:t>
            </a:r>
            <a:r>
              <a:rPr lang="ko-KR" altLang="en-US" sz="1292" dirty="0">
                <a:latin typeface="+mn-ea"/>
              </a:rPr>
              <a:t>를 별도로 구매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92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92" dirty="0">
                <a:latin typeface="+mn-ea"/>
              </a:rPr>
              <a:t>금액적 부담이 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AE2979-8661-4AF0-9425-6BE3F2FFE66D}"/>
              </a:ext>
            </a:extLst>
          </p:cNvPr>
          <p:cNvSpPr/>
          <p:nvPr/>
        </p:nvSpPr>
        <p:spPr>
          <a:xfrm>
            <a:off x="3856886" y="4519784"/>
            <a:ext cx="2382142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92" dirty="0">
                <a:latin typeface="+mn-ea"/>
              </a:rPr>
              <a:t>현재 재활 콘텐츠일 경우 환자들이 치료받는 느낌이 강함</a:t>
            </a:r>
            <a:endParaRPr lang="en-US" altLang="ko-KR" sz="1292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92" dirty="0">
                <a:latin typeface="+mn-ea"/>
              </a:rPr>
              <a:t>지루함을 느끼는 등 불평</a:t>
            </a:r>
            <a:endParaRPr lang="ko-KR" altLang="en-US" sz="1662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5A7B5B-EBDB-49FA-9C7E-C88A4B355145}"/>
              </a:ext>
            </a:extLst>
          </p:cNvPr>
          <p:cNvSpPr/>
          <p:nvPr/>
        </p:nvSpPr>
        <p:spPr>
          <a:xfrm>
            <a:off x="6637935" y="4510200"/>
            <a:ext cx="2121440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92" dirty="0">
                <a:latin typeface="+mn-ea"/>
              </a:rPr>
              <a:t>간단한 콘텐츠를 이용하더라도 주변에 의사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보호자와 함께 해야 한다는 불편함 존재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1C2E2B6-839B-4676-AD9E-7FBEA55A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9" y="2022761"/>
            <a:ext cx="2121450" cy="20984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983DF40-4C90-49D4-9CBC-BB415D66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09" y="2022762"/>
            <a:ext cx="2121462" cy="2102367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B2BAA2-678B-4D72-B624-620CCAFC3ED2}"/>
              </a:ext>
            </a:extLst>
          </p:cNvPr>
          <p:cNvSpPr/>
          <p:nvPr/>
        </p:nvSpPr>
        <p:spPr>
          <a:xfrm>
            <a:off x="1279308" y="1628800"/>
            <a:ext cx="2182650" cy="31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77" dirty="0">
                <a:latin typeface="+mn-ea"/>
              </a:rPr>
              <a:t>Wii</a:t>
            </a:r>
            <a:endParaRPr lang="ko-KR" altLang="en-US" sz="1477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978875-1EA6-4445-A2B5-A574CF8596EC}"/>
              </a:ext>
            </a:extLst>
          </p:cNvPr>
          <p:cNvSpPr/>
          <p:nvPr/>
        </p:nvSpPr>
        <p:spPr>
          <a:xfrm>
            <a:off x="1110678" y="1663313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324595-852F-4073-86DF-B69AB456066E}"/>
              </a:ext>
            </a:extLst>
          </p:cNvPr>
          <p:cNvSpPr/>
          <p:nvPr/>
        </p:nvSpPr>
        <p:spPr>
          <a:xfrm>
            <a:off x="4056381" y="1615154"/>
            <a:ext cx="2182650" cy="31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77" dirty="0">
                <a:latin typeface="+mn-ea"/>
              </a:rPr>
              <a:t>인지재활 콘텐츠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7E749E-F747-457E-98FD-EA5C5DAFF0FB}"/>
              </a:ext>
            </a:extLst>
          </p:cNvPr>
          <p:cNvSpPr/>
          <p:nvPr/>
        </p:nvSpPr>
        <p:spPr>
          <a:xfrm>
            <a:off x="3887751" y="1649667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269ABF-F0C9-490A-B819-4861AC27076C}"/>
              </a:ext>
            </a:extLst>
          </p:cNvPr>
          <p:cNvSpPr/>
          <p:nvPr/>
        </p:nvSpPr>
        <p:spPr>
          <a:xfrm>
            <a:off x="6781838" y="1615154"/>
            <a:ext cx="2182650" cy="31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77" dirty="0">
                <a:latin typeface="+mn-ea"/>
              </a:rPr>
              <a:t>인지재활 콘텐츠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0E6D3C-4185-483B-B96E-0B7C3474224E}"/>
              </a:ext>
            </a:extLst>
          </p:cNvPr>
          <p:cNvSpPr/>
          <p:nvPr/>
        </p:nvSpPr>
        <p:spPr>
          <a:xfrm>
            <a:off x="6613207" y="1649667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9690497-468C-4E0A-8842-7620BC6CCF9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86" y="2022756"/>
            <a:ext cx="2121448" cy="209842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5A7EF9-E49D-423B-92B9-7A1ACE1C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E1E3A12-56B9-4A91-9E59-4EC5411ECC82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0FB81-6BAE-43C7-89E2-61A5269050EA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시스템 수행 시나리오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8821A2-CA3D-496C-9F7B-BC2805FAE868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03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C218F5-9435-4A3D-8CA1-EEA37FF5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수행 시나리오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수행 시나리오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BA7DB3-F21A-47FD-9450-EDB1953886E2}"/>
              </a:ext>
            </a:extLst>
          </p:cNvPr>
          <p:cNvSpPr txBox="1"/>
          <p:nvPr/>
        </p:nvSpPr>
        <p:spPr>
          <a:xfrm>
            <a:off x="906200" y="1673236"/>
            <a:ext cx="4514377" cy="68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92" dirty="0">
                <a:latin typeface="+mn-ea"/>
              </a:rPr>
              <a:t>1) </a:t>
            </a:r>
            <a:r>
              <a:rPr lang="ko-KR" altLang="en-US" sz="1292" dirty="0">
                <a:latin typeface="+mn-ea"/>
              </a:rPr>
              <a:t>통합 제어 프로그램 시작 시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사용을 위해서 로그인 필요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92" dirty="0">
                <a:latin typeface="+mn-ea"/>
              </a:rPr>
              <a:t>1-1) </a:t>
            </a:r>
            <a:r>
              <a:rPr lang="ko-KR" altLang="en-US" sz="1292" dirty="0">
                <a:latin typeface="+mn-ea"/>
              </a:rPr>
              <a:t>계정이 없는 경우 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회원가입을 눌러 새로운 계정 생성</a:t>
            </a:r>
            <a:endParaRPr lang="en-US" altLang="ko-KR" sz="1292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FF5A78-593B-4DD5-92A1-34B34E4AB0DE}"/>
              </a:ext>
            </a:extLst>
          </p:cNvPr>
          <p:cNvSpPr txBox="1"/>
          <p:nvPr/>
        </p:nvSpPr>
        <p:spPr>
          <a:xfrm>
            <a:off x="4106485" y="2636912"/>
            <a:ext cx="5037513" cy="24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92" dirty="0">
                <a:latin typeface="+mn-ea"/>
              </a:rPr>
              <a:t>2) </a:t>
            </a:r>
            <a:r>
              <a:rPr lang="ko-KR" altLang="en-US" sz="1292" dirty="0">
                <a:latin typeface="+mn-ea"/>
              </a:rPr>
              <a:t>로그인시 화면 상단의 버튼으로 인지기능 콘텐츠의  유형 선택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292" dirty="0">
                <a:latin typeface="+mn-ea"/>
              </a:rPr>
              <a:t>2-1) </a:t>
            </a:r>
            <a:r>
              <a:rPr lang="ko-KR" altLang="en-US" sz="1292" dirty="0">
                <a:latin typeface="+mn-ea"/>
              </a:rPr>
              <a:t>선택된 유형의 버튼은 빛이 나면서 좌측 화면 측에 유형에</a:t>
            </a:r>
            <a:r>
              <a:rPr lang="en-US" altLang="ko-KR" sz="1292" dirty="0">
                <a:latin typeface="+mn-ea"/>
              </a:rPr>
              <a:t>    </a:t>
            </a:r>
            <a:r>
              <a:rPr lang="ko-KR" altLang="en-US" sz="1292" dirty="0">
                <a:latin typeface="+mn-ea"/>
              </a:rPr>
              <a:t>해당하는 콘텐츠 목록을 표시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292" dirty="0">
                <a:latin typeface="+mn-ea"/>
              </a:rPr>
              <a:t>3) </a:t>
            </a:r>
            <a:r>
              <a:rPr lang="ko-KR" altLang="en-US" sz="1292" dirty="0">
                <a:latin typeface="+mn-ea"/>
              </a:rPr>
              <a:t>콘텐츠 목록에서 콘텐츠 선택 시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해당 콘텐츠에 해당하는 설정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패치 내역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실행 시 이미지</a:t>
            </a:r>
            <a:r>
              <a:rPr lang="en-US" altLang="ko-KR" sz="1292" dirty="0">
                <a:latin typeface="+mn-ea"/>
              </a:rPr>
              <a:t>,  </a:t>
            </a:r>
            <a:r>
              <a:rPr lang="ko-KR" altLang="en-US" sz="1292" dirty="0">
                <a:latin typeface="+mn-ea"/>
              </a:rPr>
              <a:t>실행 버튼이  화면 상에 출력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292" dirty="0">
                <a:latin typeface="+mn-ea"/>
              </a:rPr>
              <a:t>4) </a:t>
            </a:r>
            <a:r>
              <a:rPr lang="ko-KR" altLang="en-US" sz="1292" dirty="0">
                <a:latin typeface="+mn-ea"/>
              </a:rPr>
              <a:t>실행버튼을 누르면 연결된 콘텐츠가 실행됨</a:t>
            </a:r>
            <a:endParaRPr lang="en-US" altLang="ko-KR" sz="1292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B06DF2B-CA73-4E83-B1FE-85FE6FA15127}"/>
              </a:ext>
            </a:extLst>
          </p:cNvPr>
          <p:cNvCxnSpPr>
            <a:cxnSpLocks/>
          </p:cNvCxnSpPr>
          <p:nvPr/>
        </p:nvCxnSpPr>
        <p:spPr>
          <a:xfrm flipH="1">
            <a:off x="933697" y="2580606"/>
            <a:ext cx="804471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891D53-23CD-406E-A4FD-69D95CA66A9C}"/>
              </a:ext>
            </a:extLst>
          </p:cNvPr>
          <p:cNvSpPr txBox="1"/>
          <p:nvPr/>
        </p:nvSpPr>
        <p:spPr>
          <a:xfrm>
            <a:off x="906199" y="5371259"/>
            <a:ext cx="6978157" cy="6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92" dirty="0">
                <a:latin typeface="+mn-ea"/>
              </a:rPr>
              <a:t>5) </a:t>
            </a:r>
            <a:r>
              <a:rPr lang="ko-KR" altLang="en-US" sz="1292" dirty="0">
                <a:latin typeface="+mn-ea"/>
              </a:rPr>
              <a:t>통합 관리 프로그램은 수행된 콘텐츠로부터 생성된 보관하였다가 서버로 데이터를  전송</a:t>
            </a:r>
            <a:r>
              <a:rPr lang="en-US" altLang="ko-KR" sz="1292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사용자는 빅데이터를 기반으로 맞춤형 서비스를 제공 받음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875666-90F2-419C-AEEB-3123501DDA42}"/>
              </a:ext>
            </a:extLst>
          </p:cNvPr>
          <p:cNvCxnSpPr>
            <a:cxnSpLocks/>
          </p:cNvCxnSpPr>
          <p:nvPr/>
        </p:nvCxnSpPr>
        <p:spPr>
          <a:xfrm flipH="1">
            <a:off x="933697" y="5214749"/>
            <a:ext cx="804471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E3965A73-A4B3-4EAB-B1EB-7CE269C3D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8" y="2946067"/>
            <a:ext cx="3190156" cy="19938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9F41D6-99DE-42B4-ADE9-C412EA78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32F47E2-7722-4E7A-A6DA-3582F017A72F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C249C9-B2F8-4230-820F-A7287D8C007E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시스템 구성도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9F8A23-046F-46F0-8956-C0DA1924B1C8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04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20552A-069B-4E6A-964E-D70247A3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시스템 구성도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시스템 구성도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008AAA-2A5F-42A4-92E8-8F7B95A0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95" y="1663328"/>
            <a:ext cx="7544046" cy="4645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57E71C-A5E5-477C-88B1-4E6532BAAEFD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96975A-03CA-4161-87B6-2DB8839D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시스템 구성도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시스템 구성도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132754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65762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7E71C-A5E5-477C-88B1-4E6532BAAEFD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942028-E533-49A8-9E4D-D23E2154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8" y="1752191"/>
            <a:ext cx="7487959" cy="456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7D494-C2BD-4E24-B2A1-C3A5A4A8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1DA623A-3780-42E2-A49D-CFA0657E64FB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0B946B-D439-494E-8926-8D5150F50D09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시스템 모듈 상세 설계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605D24-DEF2-4D27-88BE-0E79415FDF69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05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01BEA1-0857-41F7-81F4-8282EC35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ECBFC429-1F4E-4573-A7D0-5B0DF5D6BB37}"/>
              </a:ext>
            </a:extLst>
          </p:cNvPr>
          <p:cNvSpPr/>
          <p:nvPr/>
        </p:nvSpPr>
        <p:spPr>
          <a:xfrm>
            <a:off x="1331640" y="1844824"/>
            <a:ext cx="3125515" cy="618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0" y="86474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60" y="1194813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BC3EBE-ECF4-4EDE-8734-48E201C6686C}"/>
              </a:ext>
            </a:extLst>
          </p:cNvPr>
          <p:cNvGrpSpPr/>
          <p:nvPr/>
        </p:nvGrpSpPr>
        <p:grpSpPr>
          <a:xfrm>
            <a:off x="5257799" y="886728"/>
            <a:ext cx="1358168" cy="2068982"/>
            <a:chOff x="6300193" y="882386"/>
            <a:chExt cx="1358168" cy="206898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E5893F-8448-48E2-9FC6-2AA1A03DED34}"/>
                </a:ext>
              </a:extLst>
            </p:cNvPr>
            <p:cNvSpPr/>
            <p:nvPr/>
          </p:nvSpPr>
          <p:spPr>
            <a:xfrm>
              <a:off x="6300193" y="882386"/>
              <a:ext cx="1358168" cy="20689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192B693-50E6-4594-8A84-44E8DC71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793" y="1096848"/>
              <a:ext cx="593579" cy="5935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E82E8-0BA8-4E5B-AAF3-F91DF920959C}"/>
                </a:ext>
              </a:extLst>
            </p:cNvPr>
            <p:cNvSpPr txBox="1"/>
            <p:nvPr/>
          </p:nvSpPr>
          <p:spPr>
            <a:xfrm>
              <a:off x="6676149" y="1715672"/>
              <a:ext cx="606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Server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3D6EE8-25A8-4C15-A3DF-2A3E06FF5E32}"/>
                </a:ext>
              </a:extLst>
            </p:cNvPr>
            <p:cNvSpPr txBox="1"/>
            <p:nvPr/>
          </p:nvSpPr>
          <p:spPr>
            <a:xfrm>
              <a:off x="6639099" y="2648160"/>
              <a:ext cx="744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User Info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4392EA-E2C1-48A4-919F-F1E0C8A44366}"/>
                </a:ext>
              </a:extLst>
            </p:cNvPr>
            <p:cNvSpPr txBox="1"/>
            <p:nvPr/>
          </p:nvSpPr>
          <p:spPr>
            <a:xfrm>
              <a:off x="6558148" y="2350881"/>
              <a:ext cx="906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컨텐츠 결과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A4CCC-F767-4F52-95B1-1FAB2280B8A9}"/>
                </a:ext>
              </a:extLst>
            </p:cNvPr>
            <p:cNvSpPr txBox="1"/>
            <p:nvPr/>
          </p:nvSpPr>
          <p:spPr>
            <a:xfrm>
              <a:off x="6416746" y="2017176"/>
              <a:ext cx="12416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MMSE-KC</a:t>
              </a:r>
              <a:r>
                <a:rPr lang="ko-KR" altLang="en-US" sz="1050" dirty="0">
                  <a:latin typeface="+mn-ea"/>
                </a:rPr>
                <a:t> </a:t>
              </a:r>
              <a:r>
                <a:rPr lang="en-US" altLang="ko-KR" sz="1050" dirty="0">
                  <a:latin typeface="+mn-ea"/>
                </a:rPr>
                <a:t>Score</a:t>
              </a:r>
              <a:endParaRPr lang="ko-KR" altLang="en-US" sz="1050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AD1021-DCA6-4BA5-B548-CD3A62112709}"/>
              </a:ext>
            </a:extLst>
          </p:cNvPr>
          <p:cNvGrpSpPr/>
          <p:nvPr/>
        </p:nvGrpSpPr>
        <p:grpSpPr>
          <a:xfrm>
            <a:off x="7278915" y="882528"/>
            <a:ext cx="1358163" cy="2068979"/>
            <a:chOff x="1957191" y="3096746"/>
            <a:chExt cx="1358163" cy="20689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FB6E33B-E4BD-425E-8183-1E8D6F0AB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280" y="3278995"/>
              <a:ext cx="636192" cy="636192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189D59-C320-4A8C-A95D-C31182A4470D}"/>
                </a:ext>
              </a:extLst>
            </p:cNvPr>
            <p:cNvSpPr/>
            <p:nvPr/>
          </p:nvSpPr>
          <p:spPr>
            <a:xfrm>
              <a:off x="1957191" y="3096746"/>
              <a:ext cx="1358163" cy="20689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323FB-F8E5-4DC6-A557-2F645C9E6A29}"/>
                </a:ext>
              </a:extLst>
            </p:cNvPr>
            <p:cNvSpPr txBox="1"/>
            <p:nvPr/>
          </p:nvSpPr>
          <p:spPr>
            <a:xfrm>
              <a:off x="2236541" y="3955506"/>
              <a:ext cx="8579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Data Base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F23420-5F7B-47F8-9A29-C5A8C39C6811}"/>
                </a:ext>
              </a:extLst>
            </p:cNvPr>
            <p:cNvSpPr txBox="1"/>
            <p:nvPr/>
          </p:nvSpPr>
          <p:spPr>
            <a:xfrm>
              <a:off x="2043378" y="4255120"/>
              <a:ext cx="12442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각 </a:t>
              </a:r>
              <a:r>
                <a:rPr lang="en-US" altLang="ko-KR" sz="1050" dirty="0">
                  <a:latin typeface="+mn-ea"/>
                </a:rPr>
                <a:t>Contents</a:t>
              </a:r>
              <a:r>
                <a:rPr lang="ko-KR" altLang="en-US" sz="1050" dirty="0">
                  <a:latin typeface="+mn-ea"/>
                </a:rPr>
                <a:t> </a:t>
              </a:r>
              <a:r>
                <a:rPr lang="en-US" altLang="ko-KR" sz="1050" dirty="0">
                  <a:latin typeface="+mn-ea"/>
                </a:rPr>
                <a:t>Data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FBC9A-1482-498D-A36A-68368EEE6654}"/>
                </a:ext>
              </a:extLst>
            </p:cNvPr>
            <p:cNvSpPr txBox="1"/>
            <p:nvPr/>
          </p:nvSpPr>
          <p:spPr>
            <a:xfrm>
              <a:off x="2264591" y="4549240"/>
              <a:ext cx="8018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Users Info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FD4E35-3FE3-443F-A2A7-6CAFC1FC5E1D}"/>
                </a:ext>
              </a:extLst>
            </p:cNvPr>
            <p:cNvSpPr txBox="1"/>
            <p:nvPr/>
          </p:nvSpPr>
          <p:spPr>
            <a:xfrm>
              <a:off x="2061721" y="4838253"/>
              <a:ext cx="12075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MMSE-KC Score</a:t>
              </a:r>
              <a:endParaRPr lang="ko-KR" altLang="en-US" sz="1050" dirty="0">
                <a:latin typeface="+mn-ea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918516-DB4F-4EE4-98D4-F4F8DDA9ECF9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6615967" y="1917018"/>
            <a:ext cx="662948" cy="42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CE61CCE-3849-4E62-ABF3-AD807AC93F7C}"/>
              </a:ext>
            </a:extLst>
          </p:cNvPr>
          <p:cNvSpPr/>
          <p:nvPr/>
        </p:nvSpPr>
        <p:spPr>
          <a:xfrm>
            <a:off x="1186005" y="3433808"/>
            <a:ext cx="7451073" cy="19747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D85F126-5D6E-4ED8-9E09-F4CA77A8FB13}"/>
              </a:ext>
            </a:extLst>
          </p:cNvPr>
          <p:cNvSpPr/>
          <p:nvPr/>
        </p:nvSpPr>
        <p:spPr>
          <a:xfrm>
            <a:off x="1186005" y="890931"/>
            <a:ext cx="3408846" cy="188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6EA990-C291-4CD6-9A1A-6FC28F5C006A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4594851" y="1819566"/>
            <a:ext cx="745589" cy="134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47502EF-A7EC-40B8-88B4-D19AD7B59E6F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4911541" y="5408551"/>
            <a:ext cx="1" cy="429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4232905-BA4D-4201-83B0-4B600BF79E59}"/>
              </a:ext>
            </a:extLst>
          </p:cNvPr>
          <p:cNvGrpSpPr/>
          <p:nvPr/>
        </p:nvGrpSpPr>
        <p:grpSpPr>
          <a:xfrm>
            <a:off x="4526635" y="5865884"/>
            <a:ext cx="799380" cy="945604"/>
            <a:chOff x="4464996" y="5704985"/>
            <a:chExt cx="893088" cy="1125877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AA755B7-1670-410C-9B4C-008EC9A5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996" y="5704985"/>
              <a:ext cx="893088" cy="89308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3E48D5-ED81-478B-BB72-ABA8B028AFB0}"/>
                </a:ext>
              </a:extLst>
            </p:cNvPr>
            <p:cNvSpPr txBox="1"/>
            <p:nvPr/>
          </p:nvSpPr>
          <p:spPr>
            <a:xfrm>
              <a:off x="4683310" y="6519378"/>
              <a:ext cx="543005" cy="31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User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177F32B-8EB4-49D5-82E0-7871AE6587E8}"/>
              </a:ext>
            </a:extLst>
          </p:cNvPr>
          <p:cNvGrpSpPr/>
          <p:nvPr/>
        </p:nvGrpSpPr>
        <p:grpSpPr>
          <a:xfrm>
            <a:off x="6048660" y="4155072"/>
            <a:ext cx="800481" cy="980316"/>
            <a:chOff x="3446703" y="4259130"/>
            <a:chExt cx="800481" cy="980316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4358580-FC0B-4972-8CEA-57AB32C1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250" y="4259130"/>
              <a:ext cx="627230" cy="63654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4488FA-1906-4AA0-951E-15D4CCB85560}"/>
                </a:ext>
              </a:extLst>
            </p:cNvPr>
            <p:cNvSpPr txBox="1"/>
            <p:nvPr/>
          </p:nvSpPr>
          <p:spPr>
            <a:xfrm>
              <a:off x="3446703" y="4977836"/>
              <a:ext cx="8004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User Info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690ED6-0DC9-433E-A4D8-3F073AB104DD}"/>
              </a:ext>
            </a:extLst>
          </p:cNvPr>
          <p:cNvGrpSpPr/>
          <p:nvPr/>
        </p:nvGrpSpPr>
        <p:grpSpPr>
          <a:xfrm>
            <a:off x="1569982" y="4090195"/>
            <a:ext cx="1023037" cy="1129831"/>
            <a:chOff x="2532831" y="4196948"/>
            <a:chExt cx="1023037" cy="1129831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FF08EAC-3B1A-488B-841F-B6E0E000D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328" y="4196948"/>
              <a:ext cx="628044" cy="65786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2BEAF7-973F-44B1-A3D9-3B07EC73309F}"/>
                </a:ext>
              </a:extLst>
            </p:cNvPr>
            <p:cNvSpPr txBox="1"/>
            <p:nvPr/>
          </p:nvSpPr>
          <p:spPr>
            <a:xfrm>
              <a:off x="2532831" y="4895892"/>
              <a:ext cx="10230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+mn-ea"/>
                </a:rPr>
                <a:t>Recommend</a:t>
              </a:r>
            </a:p>
            <a:p>
              <a:pPr algn="ctr"/>
              <a:r>
                <a:rPr lang="en-US" altLang="ko-KR" sz="1100" b="1" dirty="0">
                  <a:latin typeface="+mn-ea"/>
                </a:rPr>
                <a:t>Contents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B0CDA51-5542-48F7-A029-01B6C1F1E0FC}"/>
              </a:ext>
            </a:extLst>
          </p:cNvPr>
          <p:cNvGrpSpPr/>
          <p:nvPr/>
        </p:nvGrpSpPr>
        <p:grpSpPr>
          <a:xfrm>
            <a:off x="7342747" y="4121199"/>
            <a:ext cx="877089" cy="999006"/>
            <a:chOff x="4257915" y="4236793"/>
            <a:chExt cx="877089" cy="999006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4FF0FB3-B60B-4CBA-B527-E8C93A16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66" y="4236793"/>
              <a:ext cx="627231" cy="636546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AEFB76-FCDD-4068-B208-3FB17D6BABF4}"/>
                </a:ext>
              </a:extLst>
            </p:cNvPr>
            <p:cNvSpPr txBox="1"/>
            <p:nvPr/>
          </p:nvSpPr>
          <p:spPr>
            <a:xfrm>
              <a:off x="4257915" y="4974189"/>
              <a:ext cx="8770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MMSE-KC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A06AC77-980F-4B9F-9114-F822A78F06F6}"/>
              </a:ext>
            </a:extLst>
          </p:cNvPr>
          <p:cNvGrpSpPr/>
          <p:nvPr/>
        </p:nvGrpSpPr>
        <p:grpSpPr>
          <a:xfrm>
            <a:off x="2979247" y="4076256"/>
            <a:ext cx="1230609" cy="1039331"/>
            <a:chOff x="1714854" y="4259575"/>
            <a:chExt cx="1230609" cy="1039331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D421E9E-A1D7-472F-AC37-90C34881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18" y="4259575"/>
              <a:ext cx="627231" cy="636317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1073224-6325-4D6A-B8EC-BF94D9F9C661}"/>
                </a:ext>
              </a:extLst>
            </p:cNvPr>
            <p:cNvSpPr txBox="1"/>
            <p:nvPr/>
          </p:nvSpPr>
          <p:spPr>
            <a:xfrm>
              <a:off x="1714854" y="5037296"/>
              <a:ext cx="1230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Game Contents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FE159B-9912-4135-88AD-F317A3739FE0}"/>
              </a:ext>
            </a:extLst>
          </p:cNvPr>
          <p:cNvGrpSpPr/>
          <p:nvPr/>
        </p:nvGrpSpPr>
        <p:grpSpPr>
          <a:xfrm>
            <a:off x="4324445" y="4105636"/>
            <a:ext cx="1230609" cy="1031262"/>
            <a:chOff x="4947746" y="4202068"/>
            <a:chExt cx="1230609" cy="103126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C40ED52-840F-47D5-9B84-489F3AAD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483" y="4202068"/>
              <a:ext cx="627230" cy="676391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613904-8C46-4B16-B0B6-AF33F868C701}"/>
                </a:ext>
              </a:extLst>
            </p:cNvPr>
            <p:cNvSpPr txBox="1"/>
            <p:nvPr/>
          </p:nvSpPr>
          <p:spPr>
            <a:xfrm>
              <a:off x="4947746" y="4971720"/>
              <a:ext cx="1230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Contents Score</a:t>
              </a:r>
              <a:endParaRPr lang="ko-KR" altLang="en-US" sz="1100" b="1" dirty="0">
                <a:latin typeface="+mn-ea"/>
              </a:endParaRPr>
            </a:p>
          </p:txBody>
        </p:sp>
      </p:grp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4F2F61E2-DA92-4A9E-88B2-EFB3537AE7D1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5906716" y="2857726"/>
            <a:ext cx="1779340" cy="3608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DF4D17F-D8B8-43F2-A77E-B97307CAA4BC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859352" y="2148475"/>
            <a:ext cx="515000" cy="1008181"/>
          </a:xfrm>
          <a:prstGeom prst="bentConnector2">
            <a:avLst/>
          </a:prstGeom>
          <a:ln w="38100">
            <a:solidFill>
              <a:srgbClr val="FF8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63F95067-84FF-4C96-ADF2-06BF289AAB35}"/>
              </a:ext>
            </a:extLst>
          </p:cNvPr>
          <p:cNvCxnSpPr>
            <a:cxnSpLocks/>
            <a:endCxn id="72" idx="0"/>
          </p:cNvCxnSpPr>
          <p:nvPr/>
        </p:nvCxnSpPr>
        <p:spPr>
          <a:xfrm rot="10800000" flipV="1">
            <a:off x="2081501" y="3156657"/>
            <a:ext cx="2784348" cy="933538"/>
          </a:xfrm>
          <a:prstGeom prst="bentConnector2">
            <a:avLst/>
          </a:prstGeom>
          <a:ln w="38100">
            <a:solidFill>
              <a:srgbClr val="FF80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F7150BF-B1C4-4C79-92FA-5C38F1E4241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36883" y="2955710"/>
            <a:ext cx="0" cy="4521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6F49116-505E-4DD7-84C5-817694B688C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865849" y="2482181"/>
            <a:ext cx="649905" cy="0"/>
          </a:xfrm>
          <a:prstGeom prst="line">
            <a:avLst/>
          </a:prstGeom>
          <a:ln w="38100">
            <a:solidFill>
              <a:srgbClr val="FF8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683E94A-D212-455A-9803-FF307361A3E1}"/>
              </a:ext>
            </a:extLst>
          </p:cNvPr>
          <p:cNvSpPr txBox="1"/>
          <p:nvPr/>
        </p:nvSpPr>
        <p:spPr>
          <a:xfrm>
            <a:off x="5484610" y="3407821"/>
            <a:ext cx="1478898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로그인 시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세션 생성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사용자 등록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사용자 정보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681F091-6503-4087-A6F1-E305427F1985}"/>
              </a:ext>
            </a:extLst>
          </p:cNvPr>
          <p:cNvSpPr txBox="1"/>
          <p:nvPr/>
        </p:nvSpPr>
        <p:spPr>
          <a:xfrm>
            <a:off x="6996723" y="3396193"/>
            <a:ext cx="736757" cy="2558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평가 결과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FA40B3A-3154-4E17-83AD-752124A7E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06837" y="3583328"/>
            <a:ext cx="193382" cy="84070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84FFFA7A-D78E-4242-9463-153C3F4426F5}"/>
              </a:ext>
            </a:extLst>
          </p:cNvPr>
          <p:cNvCxnSpPr>
            <a:cxnSpLocks/>
            <a:stCxn id="76" idx="0"/>
            <a:endCxn id="62" idx="2"/>
          </p:cNvCxnSpPr>
          <p:nvPr/>
        </p:nvCxnSpPr>
        <p:spPr>
          <a:xfrm rot="16200000" flipV="1">
            <a:off x="2548807" y="3116735"/>
            <a:ext cx="1301143" cy="6178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B8F3F1A-D12E-4A9A-9F2D-B0AD905CDADA}"/>
              </a:ext>
            </a:extLst>
          </p:cNvPr>
          <p:cNvSpPr txBox="1"/>
          <p:nvPr/>
        </p:nvSpPr>
        <p:spPr>
          <a:xfrm>
            <a:off x="1235144" y="2852010"/>
            <a:ext cx="3355406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1)</a:t>
            </a:r>
            <a:r>
              <a:rPr lang="ko-KR" altLang="en-US" sz="1000" b="1" dirty="0">
                <a:latin typeface="+mn-ea"/>
              </a:rPr>
              <a:t> 최초 실행 시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MMSE-KC </a:t>
            </a:r>
            <a:r>
              <a:rPr lang="ko-KR" altLang="en-US" sz="1000" b="1" dirty="0">
                <a:latin typeface="+mn-ea"/>
              </a:rPr>
              <a:t>검사 결과를 기반으로 추천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BA9D31-3C06-43F0-AD5C-F5054EDC49A1}"/>
              </a:ext>
            </a:extLst>
          </p:cNvPr>
          <p:cNvSpPr txBox="1"/>
          <p:nvPr/>
        </p:nvSpPr>
        <p:spPr>
          <a:xfrm>
            <a:off x="1238181" y="3168774"/>
            <a:ext cx="2659702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2)</a:t>
            </a:r>
            <a:r>
              <a:rPr lang="ko-KR" altLang="en-US" sz="1000" b="1" dirty="0">
                <a:latin typeface="+mn-ea"/>
              </a:rPr>
              <a:t> 이후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컨텐츠 수행 결과를 기반으로 추천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3AC0BFB-043E-478E-A1EB-555C0267D6B5}"/>
              </a:ext>
            </a:extLst>
          </p:cNvPr>
          <p:cNvSpPr txBox="1"/>
          <p:nvPr/>
        </p:nvSpPr>
        <p:spPr>
          <a:xfrm>
            <a:off x="2105864" y="2475489"/>
            <a:ext cx="1628414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실행 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식별코드를 넘김</a:t>
            </a: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1C269855-CE3B-43A0-A0BE-1881DD708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70" y="1000739"/>
            <a:ext cx="594113" cy="594113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FBE18E88-5660-420A-9050-F4EB6369EB86}"/>
              </a:ext>
            </a:extLst>
          </p:cNvPr>
          <p:cNvSpPr txBox="1"/>
          <p:nvPr/>
        </p:nvSpPr>
        <p:spPr>
          <a:xfrm>
            <a:off x="2459277" y="1603805"/>
            <a:ext cx="78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Contents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8474594-E705-437A-85B4-8C48F61933D5}"/>
              </a:ext>
            </a:extLst>
          </p:cNvPr>
          <p:cNvSpPr txBox="1"/>
          <p:nvPr/>
        </p:nvSpPr>
        <p:spPr>
          <a:xfrm>
            <a:off x="1573597" y="187288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Attention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4C20E84-ACC8-4836-B7DB-1D4E68E0A5DC}"/>
              </a:ext>
            </a:extLst>
          </p:cNvPr>
          <p:cNvSpPr txBox="1"/>
          <p:nvPr/>
        </p:nvSpPr>
        <p:spPr>
          <a:xfrm>
            <a:off x="2331972" y="187317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Concentration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F81185-4154-4A30-A32A-AE11CCAA858B}"/>
              </a:ext>
            </a:extLst>
          </p:cNvPr>
          <p:cNvSpPr txBox="1"/>
          <p:nvPr/>
        </p:nvSpPr>
        <p:spPr>
          <a:xfrm>
            <a:off x="3433817" y="186805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Memory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20C5849-01B5-488A-8D05-3572AF42FDAB}"/>
              </a:ext>
            </a:extLst>
          </p:cNvPr>
          <p:cNvSpPr txBox="1"/>
          <p:nvPr/>
        </p:nvSpPr>
        <p:spPr>
          <a:xfrm>
            <a:off x="1381729" y="215246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Orientation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23B2D5C-C1FC-4F3E-92FB-7C8B8D8789B5}"/>
              </a:ext>
            </a:extLst>
          </p:cNvPr>
          <p:cNvSpPr txBox="1"/>
          <p:nvPr/>
        </p:nvSpPr>
        <p:spPr>
          <a:xfrm>
            <a:off x="3404995" y="2166918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Performance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DFE73-A459-40E9-8F06-5C14BED9A12E}"/>
              </a:ext>
            </a:extLst>
          </p:cNvPr>
          <p:cNvSpPr txBox="1"/>
          <p:nvPr/>
        </p:nvSpPr>
        <p:spPr>
          <a:xfrm>
            <a:off x="4339463" y="1193508"/>
            <a:ext cx="1176291" cy="4001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사용자 정보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컨텐츠 수행 결과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10D9BA-6BE5-48EB-A60F-C9FD636E255C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F95861-FFB6-4C18-9EA3-80AC7A5AF111}"/>
              </a:ext>
            </a:extLst>
          </p:cNvPr>
          <p:cNvSpPr txBox="1"/>
          <p:nvPr/>
        </p:nvSpPr>
        <p:spPr>
          <a:xfrm>
            <a:off x="2179400" y="215675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Executive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Function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4AECE73-FF41-4AB5-BB1B-1F1F767386A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990550" y="2482181"/>
            <a:ext cx="525204" cy="1788028"/>
          </a:xfrm>
          <a:prstGeom prst="bentConnector2">
            <a:avLst/>
          </a:prstGeom>
          <a:ln w="38100">
            <a:solidFill>
              <a:srgbClr val="FF80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FA927B-C360-43E0-A1C0-148AB43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68" grpId="0" animBg="1"/>
      <p:bldP spid="174" grpId="0" animBg="1"/>
      <p:bldP spid="190" grpId="0" animBg="1"/>
      <p:bldP spid="2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812286"/>
            <a:ext cx="333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종합 설계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059832" y="836712"/>
            <a:ext cx="0" cy="496855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735665"/>
            <a:ext cx="37444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지적사항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종합 설계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관련 연구 및 사례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수행 시나리오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구성도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 및 개발 방법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데모 환경 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업무 분담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종합 설계 수행 일정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필요기술 및 참고 문헌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D84E3-963E-4D06-A793-9D0571F7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37016" y="-39171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0" y="86474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60" y="1194813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10D9BA-6BE5-48EB-A60F-C9FD636E255C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C0772-D956-43F8-948F-697F7B7A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8" y="1457270"/>
            <a:ext cx="7849277" cy="4892248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C32BCA90-7D1E-47A6-A877-E0261AA9D698}"/>
              </a:ext>
            </a:extLst>
          </p:cNvPr>
          <p:cNvSpPr txBox="1"/>
          <p:nvPr/>
        </p:nvSpPr>
        <p:spPr>
          <a:xfrm>
            <a:off x="1545532" y="911324"/>
            <a:ext cx="238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흐름도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6" name="갈매기형 수장 14">
            <a:extLst>
              <a:ext uri="{FF2B5EF4-FFF2-40B4-BE49-F238E27FC236}">
                <a16:creationId xmlns:a16="http://schemas.microsoft.com/office/drawing/2014/main" id="{A22A0CF2-7623-45C0-97E7-0A2691FC5389}"/>
              </a:ext>
            </a:extLst>
          </p:cNvPr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7" name="갈매기형 수장 15">
            <a:extLst>
              <a:ext uri="{FF2B5EF4-FFF2-40B4-BE49-F238E27FC236}">
                <a16:creationId xmlns:a16="http://schemas.microsoft.com/office/drawing/2014/main" id="{4370A289-C266-421B-8450-446277D9F138}"/>
              </a:ext>
            </a:extLst>
          </p:cNvPr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0E3E38-090F-4147-A816-C4A06229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545532" y="911324"/>
            <a:ext cx="238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컨텐츠 구성도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42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43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4F79EE-AA0E-4736-AD24-63FA458ECC2F}"/>
              </a:ext>
            </a:extLst>
          </p:cNvPr>
          <p:cNvSpPr txBox="1"/>
          <p:nvPr/>
        </p:nvSpPr>
        <p:spPr>
          <a:xfrm>
            <a:off x="-2052736" y="1124744"/>
            <a:ext cx="20157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Attention</a:t>
            </a:r>
          </a:p>
          <a:p>
            <a:r>
              <a:rPr lang="en-US" altLang="ko-KR" sz="1400" dirty="0">
                <a:latin typeface="+mn-ea"/>
              </a:rPr>
              <a:t>Selective : </a:t>
            </a:r>
            <a:r>
              <a:rPr lang="ko-KR" altLang="en-US" sz="1400" dirty="0">
                <a:latin typeface="+mn-ea"/>
              </a:rPr>
              <a:t>색상판단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Sustained : </a:t>
            </a:r>
            <a:r>
              <a:rPr lang="ko-KR" altLang="en-US" sz="1400" dirty="0">
                <a:latin typeface="+mn-ea"/>
              </a:rPr>
              <a:t>순서판단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Divided : </a:t>
            </a:r>
            <a:r>
              <a:rPr lang="ko-KR" altLang="en-US" sz="1400" dirty="0">
                <a:latin typeface="+mn-ea"/>
              </a:rPr>
              <a:t>양면대칭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Memory</a:t>
            </a:r>
          </a:p>
          <a:p>
            <a:r>
              <a:rPr lang="en-US" altLang="ko-KR" sz="1400" dirty="0">
                <a:latin typeface="+mn-ea"/>
              </a:rPr>
              <a:t>Topological Memory : </a:t>
            </a:r>
            <a:r>
              <a:rPr lang="ko-KR" altLang="en-US" sz="1400" dirty="0">
                <a:latin typeface="+mn-ea"/>
              </a:rPr>
              <a:t>위상 기억력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Associative : </a:t>
            </a:r>
            <a:r>
              <a:rPr lang="ko-KR" altLang="en-US" sz="1200" dirty="0">
                <a:latin typeface="+mn-ea"/>
              </a:rPr>
              <a:t>연상 기억력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Verbal : </a:t>
            </a:r>
            <a:r>
              <a:rPr lang="ko-KR" altLang="en-US" sz="1400" dirty="0" err="1">
                <a:latin typeface="+mn-ea"/>
              </a:rPr>
              <a:t>언어기억력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Visual short term</a:t>
            </a:r>
          </a:p>
          <a:p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시각단기 기억력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Immediate : </a:t>
            </a:r>
            <a:r>
              <a:rPr lang="ko-KR" altLang="en-US" sz="1400" dirty="0">
                <a:latin typeface="+mn-ea"/>
              </a:rPr>
              <a:t>단기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Working : </a:t>
            </a:r>
            <a:r>
              <a:rPr lang="ko-KR" altLang="en-US" sz="1400" dirty="0">
                <a:latin typeface="+mn-ea"/>
              </a:rPr>
              <a:t>작업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Recall : </a:t>
            </a:r>
            <a:r>
              <a:rPr lang="ko-KR" altLang="en-US" sz="1400" dirty="0">
                <a:latin typeface="+mn-ea"/>
              </a:rPr>
              <a:t>회상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DF1AC9F7-C351-45A4-BE3E-BD94FEFBCFA5}"/>
              </a:ext>
            </a:extLst>
          </p:cNvPr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7B748C95-7970-4448-94EE-345AAF65FF4B}"/>
              </a:ext>
            </a:extLst>
          </p:cNvPr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0731820-7422-4FFB-B4BB-C1F08D8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32" y="1496038"/>
            <a:ext cx="6590859" cy="50169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F553FA-E300-4E1E-8927-D10559915335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1D4F5-5383-4CFE-A56C-BFF4EBF9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RehaCom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206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7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0D737333-A179-49CD-AF9E-0BF236B66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656"/>
          <a:stretch/>
        </p:blipFill>
        <p:spPr bwMode="auto">
          <a:xfrm>
            <a:off x="1413135" y="1531458"/>
            <a:ext cx="2532559" cy="47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CC026D-3C4B-4324-B793-EC163C447E6D}"/>
              </a:ext>
            </a:extLst>
          </p:cNvPr>
          <p:cNvSpPr txBox="1"/>
          <p:nvPr/>
        </p:nvSpPr>
        <p:spPr>
          <a:xfrm>
            <a:off x="4807384" y="880153"/>
            <a:ext cx="358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한국판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MMSE(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간이 상태 검사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</a:t>
            </a:r>
          </a:p>
        </p:txBody>
      </p:sp>
      <p:sp>
        <p:nvSpPr>
          <p:cNvPr id="25" name="갈매기형 수장 36">
            <a:extLst>
              <a:ext uri="{FF2B5EF4-FFF2-40B4-BE49-F238E27FC236}">
                <a16:creationId xmlns:a16="http://schemas.microsoft.com/office/drawing/2014/main" id="{74D92AE2-E13B-4B34-A574-FE880794D018}"/>
              </a:ext>
            </a:extLst>
          </p:cNvPr>
          <p:cNvSpPr/>
          <p:nvPr/>
        </p:nvSpPr>
        <p:spPr>
          <a:xfrm>
            <a:off x="4608644" y="9724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37">
            <a:extLst>
              <a:ext uri="{FF2B5EF4-FFF2-40B4-BE49-F238E27FC236}">
                <a16:creationId xmlns:a16="http://schemas.microsoft.com/office/drawing/2014/main" id="{C6000345-F6A6-4F37-B57C-325B2E11162D}"/>
              </a:ext>
            </a:extLst>
          </p:cNvPr>
          <p:cNvSpPr/>
          <p:nvPr/>
        </p:nvSpPr>
        <p:spPr>
          <a:xfrm>
            <a:off x="4460993" y="9724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C82FA-9A08-4874-BDB0-819314AC3E30}"/>
              </a:ext>
            </a:extLst>
          </p:cNvPr>
          <p:cNvSpPr txBox="1"/>
          <p:nvPr/>
        </p:nvSpPr>
        <p:spPr>
          <a:xfrm>
            <a:off x="4826016" y="1241959"/>
            <a:ext cx="406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MMSE-KC , K-MMSE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참고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1028" name="Picture 4" descr="http://www.kmpnews.co.kr/news/photo/201502/14282_5282_4010.png">
            <a:extLst>
              <a:ext uri="{FF2B5EF4-FFF2-40B4-BE49-F238E27FC236}">
                <a16:creationId xmlns:a16="http://schemas.microsoft.com/office/drawing/2014/main" id="{D2ECFB79-80E5-472B-990E-E4CCF9B1F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/>
        </p:blipFill>
        <p:spPr bwMode="auto">
          <a:xfrm>
            <a:off x="5153289" y="1877375"/>
            <a:ext cx="3408026" cy="404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49A14-41B5-4A05-9691-BFE9C8D9694A}"/>
              </a:ext>
            </a:extLst>
          </p:cNvPr>
          <p:cNvSpPr txBox="1"/>
          <p:nvPr/>
        </p:nvSpPr>
        <p:spPr>
          <a:xfrm>
            <a:off x="4126510" y="6885384"/>
            <a:ext cx="5162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Cognitive Domain : </a:t>
            </a:r>
            <a:r>
              <a:rPr lang="ko-KR" altLang="en-US" sz="1400" dirty="0">
                <a:latin typeface="+mn-ea"/>
              </a:rPr>
              <a:t>인지적 영역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CERAD-NP : </a:t>
            </a:r>
            <a:r>
              <a:rPr lang="ko-KR" altLang="en-US" sz="1400" dirty="0">
                <a:latin typeface="+mn-ea"/>
              </a:rPr>
              <a:t>치매신경인지검사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SNSB : </a:t>
            </a:r>
            <a:r>
              <a:rPr lang="ko-KR" altLang="en-US" sz="1400" dirty="0">
                <a:latin typeface="+mn-ea"/>
              </a:rPr>
              <a:t>치매 선별 검사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MMSE-K </a:t>
            </a:r>
            <a:r>
              <a:rPr lang="ko-KR" altLang="en-US" sz="1400" dirty="0">
                <a:latin typeface="+mn-ea"/>
              </a:rPr>
              <a:t>는 무학이 많은 우리나라 노인들의 실정이 고려되어 문항 내용 및 채점 방법이 다소 변경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K-MMSE </a:t>
            </a:r>
            <a:r>
              <a:rPr lang="ko-KR" altLang="en-US" sz="1400" dirty="0">
                <a:latin typeface="+mn-ea"/>
              </a:rPr>
              <a:t>는 기존</a:t>
            </a:r>
            <a:r>
              <a:rPr lang="en-US" altLang="ko-KR" sz="1400" dirty="0">
                <a:latin typeface="+mn-ea"/>
              </a:rPr>
              <a:t>MMSE</a:t>
            </a:r>
            <a:r>
              <a:rPr lang="ko-KR" altLang="en-US" sz="1400" dirty="0">
                <a:latin typeface="+mn-ea"/>
              </a:rPr>
              <a:t>의 원래 문항들을 가능한 그대로 유지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언어적인 부분정도만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영어</a:t>
            </a:r>
            <a:r>
              <a:rPr lang="en-US" altLang="ko-KR" sz="1400" dirty="0">
                <a:latin typeface="+mn-ea"/>
              </a:rPr>
              <a:t>-&gt;</a:t>
            </a:r>
            <a:r>
              <a:rPr lang="ko-KR" altLang="en-US" sz="1400" dirty="0">
                <a:latin typeface="+mn-ea"/>
              </a:rPr>
              <a:t>국어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변화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6E3E6-3905-4A54-9E95-2200F74BCE6A}"/>
              </a:ext>
            </a:extLst>
          </p:cNvPr>
          <p:cNvSpPr txBox="1"/>
          <p:nvPr/>
        </p:nvSpPr>
        <p:spPr>
          <a:xfrm>
            <a:off x="854325" y="6993105"/>
            <a:ext cx="324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RehaCom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전산화 인지재활 치료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치료 적용 분야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주의 집중력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기억력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실행기능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반응조절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 err="1">
                <a:latin typeface="+mn-ea"/>
              </a:rPr>
              <a:t>시지각</a:t>
            </a:r>
            <a:r>
              <a:rPr lang="ko-KR" altLang="en-US" sz="1400" dirty="0">
                <a:latin typeface="+mn-ea"/>
              </a:rPr>
              <a:t> 훈련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D9DB02-716F-4534-B3B8-18590102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66A7BB-153C-4BE6-98CB-EF54C50C5C09}"/>
              </a:ext>
            </a:extLst>
          </p:cNvPr>
          <p:cNvSpPr/>
          <p:nvPr/>
        </p:nvSpPr>
        <p:spPr>
          <a:xfrm>
            <a:off x="-9280" y="17802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349E4-D2C4-446D-BF93-C4A9C53157A9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F9A18EC-6491-4716-BF5C-03060FD7D869}"/>
              </a:ext>
            </a:extLst>
          </p:cNvPr>
          <p:cNvSpPr/>
          <p:nvPr/>
        </p:nvSpPr>
        <p:spPr>
          <a:xfrm rot="5400000">
            <a:off x="702760" y="2110292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4F5E5-BEAB-4F14-AE35-3DF93BFD8EF6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통합 프로그램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갈매기형 수장 36">
            <a:extLst>
              <a:ext uri="{FF2B5EF4-FFF2-40B4-BE49-F238E27FC236}">
                <a16:creationId xmlns:a16="http://schemas.microsoft.com/office/drawing/2014/main" id="{040C7172-90D5-4695-961F-EFB5DCE522C8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갈매기형 수장 37">
            <a:extLst>
              <a:ext uri="{FF2B5EF4-FFF2-40B4-BE49-F238E27FC236}">
                <a16:creationId xmlns:a16="http://schemas.microsoft.com/office/drawing/2014/main" id="{208BAAA2-E935-4E76-856B-B6E100313693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3D586D-EF1D-4D18-9CDA-AE15458A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1" y="1632505"/>
            <a:ext cx="7775343" cy="400201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C92896-ED41-425B-93F6-FCCB9737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66A7BB-153C-4BE6-98CB-EF54C50C5C09}"/>
              </a:ext>
            </a:extLst>
          </p:cNvPr>
          <p:cNvSpPr/>
          <p:nvPr/>
        </p:nvSpPr>
        <p:spPr>
          <a:xfrm>
            <a:off x="-9280" y="17802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349E4-D2C4-446D-BF93-C4A9C53157A9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F9A18EC-6491-4716-BF5C-03060FD7D869}"/>
              </a:ext>
            </a:extLst>
          </p:cNvPr>
          <p:cNvSpPr/>
          <p:nvPr/>
        </p:nvSpPr>
        <p:spPr>
          <a:xfrm rot="5400000">
            <a:off x="702760" y="2110292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4F5E5-BEAB-4F14-AE35-3DF93BFD8EF6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통합 프로그램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갈매기형 수장 36">
            <a:extLst>
              <a:ext uri="{FF2B5EF4-FFF2-40B4-BE49-F238E27FC236}">
                <a16:creationId xmlns:a16="http://schemas.microsoft.com/office/drawing/2014/main" id="{040C7172-90D5-4695-961F-EFB5DCE522C8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갈매기형 수장 37">
            <a:extLst>
              <a:ext uri="{FF2B5EF4-FFF2-40B4-BE49-F238E27FC236}">
                <a16:creationId xmlns:a16="http://schemas.microsoft.com/office/drawing/2014/main" id="{208BAAA2-E935-4E76-856B-B6E100313693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59597-F798-437D-AC5F-CF7C0342A70A}"/>
              </a:ext>
            </a:extLst>
          </p:cNvPr>
          <p:cNvSpPr txBox="1"/>
          <p:nvPr/>
        </p:nvSpPr>
        <p:spPr>
          <a:xfrm>
            <a:off x="1134510" y="1510048"/>
            <a:ext cx="779396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기능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다양한 콘텐츠들을 하나의 프로그램에 통합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MMSE-KC</a:t>
            </a:r>
            <a:r>
              <a:rPr lang="ko-KR" altLang="en-US" dirty="0">
                <a:latin typeface="+mn-ea"/>
              </a:rPr>
              <a:t> 및 콘텐츠를 통한 사용자 맞춤 추천 시스템 구현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</a:t>
            </a:r>
            <a:r>
              <a:rPr lang="ko-KR" altLang="en-US" dirty="0">
                <a:latin typeface="+mn-ea"/>
              </a:rPr>
              <a:t> 치료사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환자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보호자가 쉽게 확인 및 이해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  </a:t>
            </a:r>
            <a:r>
              <a:rPr lang="ko-KR" altLang="en-US" dirty="0">
                <a:latin typeface="+mn-ea"/>
              </a:rPr>
              <a:t>체계적인 재활 관리 용이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정보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회원정보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각 콘텐츠 수행 결과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콘텐츠 데이터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	- </a:t>
            </a:r>
            <a:r>
              <a:rPr lang="ko-KR" altLang="en-US" dirty="0">
                <a:latin typeface="+mn-ea"/>
              </a:rPr>
              <a:t>평가 소프트웨어 정보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C647A4-2B22-4B2E-BA1B-F0E7F26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66A7BB-153C-4BE6-98CB-EF54C50C5C09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251" y="1482175"/>
            <a:ext cx="3994884" cy="196947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n-ea"/>
              </a:rPr>
              <a:t>회원가입 및 사용자 정보 </a:t>
            </a: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 전달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로그인 정보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MMSE-KC </a:t>
            </a:r>
            <a:r>
              <a:rPr lang="ko-KR" altLang="en-US" sz="1600" dirty="0">
                <a:latin typeface="+mn-ea"/>
              </a:rPr>
              <a:t>평가 결과 수집 및 </a:t>
            </a:r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전달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컨텐츠 수행 결과 수집 및 </a:t>
            </a:r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전달</a:t>
            </a:r>
            <a:endParaRPr lang="en-US" altLang="ko-KR" sz="16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349E4-D2C4-446D-BF93-C4A9C53157A9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F9A18EC-6491-4716-BF5C-03060FD7D869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09D86-97AD-420B-B683-C42F4BBB80F5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Sever 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수신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</a:t>
            </a:r>
          </a:p>
        </p:txBody>
      </p:sp>
      <p:sp>
        <p:nvSpPr>
          <p:cNvPr id="27" name="갈매기형 수장 36">
            <a:extLst>
              <a:ext uri="{FF2B5EF4-FFF2-40B4-BE49-F238E27FC236}">
                <a16:creationId xmlns:a16="http://schemas.microsoft.com/office/drawing/2014/main" id="{23DD50D7-B8D5-419F-BC59-555214A8F3F2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갈매기형 수장 37">
            <a:extLst>
              <a:ext uri="{FF2B5EF4-FFF2-40B4-BE49-F238E27FC236}">
                <a16:creationId xmlns:a16="http://schemas.microsoft.com/office/drawing/2014/main" id="{1E0D32A1-64E5-484A-A83F-A723A8F8CCD8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AC3E2-4F43-474E-AE06-3CB7FEB92C41}"/>
              </a:ext>
            </a:extLst>
          </p:cNvPr>
          <p:cNvSpPr txBox="1"/>
          <p:nvPr/>
        </p:nvSpPr>
        <p:spPr>
          <a:xfrm>
            <a:off x="1333251" y="3789040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Sever 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송신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</a:t>
            </a:r>
          </a:p>
        </p:txBody>
      </p:sp>
      <p:sp>
        <p:nvSpPr>
          <p:cNvPr id="30" name="갈매기형 수장 36">
            <a:extLst>
              <a:ext uri="{FF2B5EF4-FFF2-40B4-BE49-F238E27FC236}">
                <a16:creationId xmlns:a16="http://schemas.microsoft.com/office/drawing/2014/main" id="{0D60B6B3-AC4E-4809-98AF-9F554A579C60}"/>
              </a:ext>
            </a:extLst>
          </p:cNvPr>
          <p:cNvSpPr/>
          <p:nvPr/>
        </p:nvSpPr>
        <p:spPr>
          <a:xfrm>
            <a:off x="1134510" y="388133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갈매기형 수장 37">
            <a:extLst>
              <a:ext uri="{FF2B5EF4-FFF2-40B4-BE49-F238E27FC236}">
                <a16:creationId xmlns:a16="http://schemas.microsoft.com/office/drawing/2014/main" id="{2889D4F1-C195-4518-950F-76186C0AF728}"/>
              </a:ext>
            </a:extLst>
          </p:cNvPr>
          <p:cNvSpPr/>
          <p:nvPr/>
        </p:nvSpPr>
        <p:spPr>
          <a:xfrm>
            <a:off x="986859" y="388133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내용 개체 틀 10">
            <a:extLst>
              <a:ext uri="{FF2B5EF4-FFF2-40B4-BE49-F238E27FC236}">
                <a16:creationId xmlns:a16="http://schemas.microsoft.com/office/drawing/2014/main" id="{F322DC83-9AF1-4E43-91A8-D482CD898453}"/>
              </a:ext>
            </a:extLst>
          </p:cNvPr>
          <p:cNvSpPr txBox="1">
            <a:spLocks/>
          </p:cNvSpPr>
          <p:nvPr/>
        </p:nvSpPr>
        <p:spPr>
          <a:xfrm>
            <a:off x="1274892" y="4365105"/>
            <a:ext cx="4881284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로그인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고유번호 전달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사용자 정보 전달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컨텐츠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기록 전달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추천 컨텐츠 전달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컨텐츠 수행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 정보 전달</a:t>
            </a:r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4DA60A-4BE3-47B6-9061-4B5A3819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0C3B52-9188-4C43-BAE9-C9B66DAE4A2B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00" y="1379462"/>
            <a:ext cx="7113690" cy="22655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600" dirty="0">
                <a:latin typeface="+mn-ea"/>
              </a:rPr>
              <a:t>형식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Join(</a:t>
            </a:r>
            <a:r>
              <a:rPr lang="en-US" altLang="ko-KR" sz="1600" dirty="0" err="1">
                <a:latin typeface="+mn-ea"/>
              </a:rPr>
              <a:t>JoinForm</a:t>
            </a:r>
            <a:r>
              <a:rPr lang="en-US" altLang="ko-KR" sz="1600" dirty="0">
                <a:latin typeface="+mn-ea"/>
              </a:rPr>
              <a:t> data)</a:t>
            </a:r>
          </a:p>
          <a:p>
            <a:r>
              <a:rPr lang="ko-KR" altLang="en-US" sz="1600" dirty="0">
                <a:latin typeface="+mn-ea"/>
              </a:rPr>
              <a:t>리턴 값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성공 시</a:t>
            </a:r>
            <a:r>
              <a:rPr lang="en-US" altLang="ko-KR" sz="1600" dirty="0">
                <a:latin typeface="+mn-ea"/>
              </a:rPr>
              <a:t>, 0</a:t>
            </a:r>
          </a:p>
          <a:p>
            <a:pPr lvl="1"/>
            <a:r>
              <a:rPr lang="ko-KR" altLang="en-US" sz="1600" dirty="0">
                <a:latin typeface="+mn-ea"/>
              </a:rPr>
              <a:t>실패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실패 원인에 해당하는 번호 전달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일반 </a:t>
            </a:r>
            <a:r>
              <a:rPr lang="en-US" altLang="ko-KR" sz="1600" dirty="0">
                <a:latin typeface="+mn-ea"/>
              </a:rPr>
              <a:t>1)</a:t>
            </a:r>
          </a:p>
          <a:p>
            <a:r>
              <a:rPr lang="ko-KR" altLang="en-US" sz="1600" dirty="0">
                <a:latin typeface="+mn-ea"/>
              </a:rPr>
              <a:t>설명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에 사용자 등록 요청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예시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Join(data);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3BDE4-02E1-4626-8092-666FFD65A4D7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E0233A-A686-4C84-BE04-DA6EF9F5B95D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Join()</a:t>
            </a:r>
          </a:p>
        </p:txBody>
      </p:sp>
      <p:sp>
        <p:nvSpPr>
          <p:cNvPr id="28" name="갈매기형 수장 36">
            <a:extLst>
              <a:ext uri="{FF2B5EF4-FFF2-40B4-BE49-F238E27FC236}">
                <a16:creationId xmlns:a16="http://schemas.microsoft.com/office/drawing/2014/main" id="{10643A42-DD9E-46F6-A607-291FCBAB775F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갈매기형 수장 37">
            <a:extLst>
              <a:ext uri="{FF2B5EF4-FFF2-40B4-BE49-F238E27FC236}">
                <a16:creationId xmlns:a16="http://schemas.microsoft.com/office/drawing/2014/main" id="{CCAC1E81-79E9-46A2-A927-7D3BE6A05A1A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0EAD8E-A6BD-42A9-A38C-606C271DB44A}"/>
              </a:ext>
            </a:extLst>
          </p:cNvPr>
          <p:cNvSpPr txBox="1"/>
          <p:nvPr/>
        </p:nvSpPr>
        <p:spPr>
          <a:xfrm>
            <a:off x="1333251" y="3933056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Joinform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1" name="갈매기형 수장 36">
            <a:extLst>
              <a:ext uri="{FF2B5EF4-FFF2-40B4-BE49-F238E27FC236}">
                <a16:creationId xmlns:a16="http://schemas.microsoft.com/office/drawing/2014/main" id="{67F9EB37-42A2-47CD-B095-88C8E45FE3A8}"/>
              </a:ext>
            </a:extLst>
          </p:cNvPr>
          <p:cNvSpPr/>
          <p:nvPr/>
        </p:nvSpPr>
        <p:spPr>
          <a:xfrm>
            <a:off x="1134510" y="40253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갈매기형 수장 37">
            <a:extLst>
              <a:ext uri="{FF2B5EF4-FFF2-40B4-BE49-F238E27FC236}">
                <a16:creationId xmlns:a16="http://schemas.microsoft.com/office/drawing/2014/main" id="{C710C25D-9DDA-45FC-B8DA-DC97F9FF3459}"/>
              </a:ext>
            </a:extLst>
          </p:cNvPr>
          <p:cNvSpPr/>
          <p:nvPr/>
        </p:nvSpPr>
        <p:spPr>
          <a:xfrm>
            <a:off x="986859" y="40253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내용 개체 틀 10">
            <a:extLst>
              <a:ext uri="{FF2B5EF4-FFF2-40B4-BE49-F238E27FC236}">
                <a16:creationId xmlns:a16="http://schemas.microsoft.com/office/drawing/2014/main" id="{B42B9F6B-2219-40C3-908F-9ACEED9EB32B}"/>
              </a:ext>
            </a:extLst>
          </p:cNvPr>
          <p:cNvSpPr txBox="1">
            <a:spLocks/>
          </p:cNvSpPr>
          <p:nvPr/>
        </p:nvSpPr>
        <p:spPr>
          <a:xfrm>
            <a:off x="1127240" y="4475805"/>
            <a:ext cx="7113690" cy="1696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string	id</a:t>
            </a:r>
          </a:p>
          <a:p>
            <a:r>
              <a:rPr lang="en-US" altLang="ko-KR" dirty="0">
                <a:latin typeface="+mn-ea"/>
              </a:rPr>
              <a:t>string	pw</a:t>
            </a:r>
          </a:p>
          <a:p>
            <a:r>
              <a:rPr lang="en-US" altLang="ko-KR" dirty="0">
                <a:latin typeface="+mn-ea"/>
              </a:rPr>
              <a:t>string	name</a:t>
            </a:r>
          </a:p>
          <a:p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		Age</a:t>
            </a:r>
          </a:p>
          <a:p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		sex</a:t>
            </a:r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F9FA27C6-5E82-4AC9-B616-B6E397AAB9E9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45A97D-185B-461C-B703-DEEF8B23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FCE714-1796-415F-981B-BCD6EDA97061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40" y="1475142"/>
            <a:ext cx="7886685" cy="2938511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+mn-ea"/>
              </a:rPr>
              <a:t>형식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Login(string id, string pw)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리턴 값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연결에 대한 사용자 고유 식별번호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실패 시</a:t>
            </a:r>
            <a:r>
              <a:rPr lang="en-US" altLang="ko-KR" sz="1600" dirty="0">
                <a:latin typeface="+mn-ea"/>
              </a:rPr>
              <a:t>, 0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설명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서버와 연결 시도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성공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세션 생성 및 고유 식별번호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 반환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예시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Login(</a:t>
            </a:r>
            <a:r>
              <a:rPr lang="en-US" altLang="ko-KR" sz="1600" dirty="0" err="1">
                <a:latin typeface="+mn-ea"/>
              </a:rPr>
              <a:t>UserID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UserPW</a:t>
            </a:r>
            <a:r>
              <a:rPr lang="en-US" altLang="ko-KR" sz="1600" dirty="0">
                <a:latin typeface="+mn-ea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416DC-B5DE-42CD-A25B-A53AEA92B0D8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24CC6-BFD5-4131-B7A2-F5E90D1C8839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Login()</a:t>
            </a:r>
          </a:p>
        </p:txBody>
      </p:sp>
      <p:sp>
        <p:nvSpPr>
          <p:cNvPr id="20" name="갈매기형 수장 36">
            <a:extLst>
              <a:ext uri="{FF2B5EF4-FFF2-40B4-BE49-F238E27FC236}">
                <a16:creationId xmlns:a16="http://schemas.microsoft.com/office/drawing/2014/main" id="{960FD62E-A6DC-44BB-A84F-50FB0BB3DC54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37">
            <a:extLst>
              <a:ext uri="{FF2B5EF4-FFF2-40B4-BE49-F238E27FC236}">
                <a16:creationId xmlns:a16="http://schemas.microsoft.com/office/drawing/2014/main" id="{C4AD14E9-C47A-41A5-93F1-4D2B3F90A22D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24B68D2D-2074-41D3-B4C4-6CDAACDDE595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5F23D-4F63-4EFB-9BE7-133AF097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5DA98D-4331-4E1F-A5CB-4FC51A868181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40" y="1412776"/>
            <a:ext cx="7886685" cy="4745611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+mn-ea"/>
              </a:rPr>
              <a:t>형식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err="1">
                <a:latin typeface="+mn-ea"/>
              </a:rPr>
              <a:t>int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SetScore</a:t>
            </a:r>
            <a:r>
              <a:rPr lang="en-US" altLang="ko-KR" sz="1500" dirty="0">
                <a:latin typeface="+mn-ea"/>
              </a:rPr>
              <a:t>(string id, string </a:t>
            </a:r>
            <a:r>
              <a:rPr lang="en-US" altLang="ko-KR" sz="1500" dirty="0" err="1">
                <a:latin typeface="+mn-ea"/>
              </a:rPr>
              <a:t>contentName</a:t>
            </a:r>
            <a:r>
              <a:rPr lang="en-US" altLang="ko-KR" sz="1500" dirty="0">
                <a:latin typeface="+mn-ea"/>
              </a:rPr>
              <a:t>, string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data)</a:t>
            </a:r>
          </a:p>
          <a:p>
            <a:pPr lvl="1"/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리턴 값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성공 시</a:t>
            </a:r>
            <a:r>
              <a:rPr lang="en-US" altLang="ko-KR" sz="1500" dirty="0">
                <a:latin typeface="+mn-ea"/>
              </a:rPr>
              <a:t>, 0</a:t>
            </a:r>
          </a:p>
          <a:p>
            <a:pPr lvl="1"/>
            <a:r>
              <a:rPr lang="ko-KR" altLang="en-US" sz="1500" dirty="0">
                <a:latin typeface="+mn-ea"/>
              </a:rPr>
              <a:t>실패 시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실패 원인에 해당하는 번호 전달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설명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사용자의 컨텐츠 결과를 서버에 등록합니다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lvl="1"/>
            <a:r>
              <a:rPr lang="ko-KR" altLang="en-US" sz="1500" dirty="0">
                <a:latin typeface="+mn-ea"/>
              </a:rPr>
              <a:t>컨텐츠 유형에 따라 다른 형태의 결과값을 전송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예</a:t>
            </a:r>
            <a:r>
              <a:rPr lang="en-US" altLang="ko-KR" sz="1500" dirty="0">
                <a:latin typeface="+mn-ea"/>
              </a:rPr>
              <a:t>) “score:22\ntime:51232”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예시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err="1">
                <a:latin typeface="+mn-ea"/>
              </a:rPr>
              <a:t>SetScore</a:t>
            </a:r>
            <a:r>
              <a:rPr lang="en-US" altLang="ko-KR" sz="1500" dirty="0">
                <a:latin typeface="+mn-ea"/>
              </a:rPr>
              <a:t>(id, “</a:t>
            </a:r>
            <a:r>
              <a:rPr lang="ko-KR" altLang="en-US" sz="1500" dirty="0" err="1">
                <a:latin typeface="+mn-ea"/>
              </a:rPr>
              <a:t>주의력컨텐츠</a:t>
            </a:r>
            <a:r>
              <a:rPr lang="en-US" altLang="ko-KR" sz="1500" dirty="0">
                <a:latin typeface="+mn-ea"/>
              </a:rPr>
              <a:t>”, </a:t>
            </a:r>
            <a:r>
              <a:rPr lang="en-US" altLang="ko-KR" sz="1500" dirty="0" err="1">
                <a:latin typeface="+mn-ea"/>
              </a:rPr>
              <a:t>String.Format</a:t>
            </a:r>
            <a:r>
              <a:rPr lang="en-US" altLang="ko-KR" sz="1500" dirty="0">
                <a:latin typeface="+mn-ea"/>
              </a:rPr>
              <a:t>(“score:{0}\</a:t>
            </a:r>
            <a:r>
              <a:rPr lang="en-US" altLang="ko-KR" sz="1500" dirty="0" err="1">
                <a:latin typeface="+mn-ea"/>
              </a:rPr>
              <a:t>ntime</a:t>
            </a:r>
            <a:r>
              <a:rPr lang="en-US" altLang="ko-KR" sz="1500" dirty="0">
                <a:latin typeface="+mn-ea"/>
              </a:rPr>
              <a:t>:{1}”, score, time));</a:t>
            </a: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E4887-76C5-4BFA-B6A5-474254A7BBED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6BBA33-41D1-43C3-A327-A582A90C5DB9}"/>
              </a:ext>
            </a:extLst>
          </p:cNvPr>
          <p:cNvSpPr txBox="1"/>
          <p:nvPr/>
        </p:nvSpPr>
        <p:spPr>
          <a:xfrm>
            <a:off x="1333250" y="890538"/>
            <a:ext cx="676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SetScore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()</a:t>
            </a:r>
          </a:p>
        </p:txBody>
      </p:sp>
      <p:sp>
        <p:nvSpPr>
          <p:cNvPr id="20" name="갈매기형 수장 36">
            <a:extLst>
              <a:ext uri="{FF2B5EF4-FFF2-40B4-BE49-F238E27FC236}">
                <a16:creationId xmlns:a16="http://schemas.microsoft.com/office/drawing/2014/main" id="{19359E7E-1650-48B2-9D68-D35B10502FB9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37">
            <a:extLst>
              <a:ext uri="{FF2B5EF4-FFF2-40B4-BE49-F238E27FC236}">
                <a16:creationId xmlns:a16="http://schemas.microsoft.com/office/drawing/2014/main" id="{95AF64E1-9EF0-47A8-AAE2-8AF5FD744FEE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38578300-554C-4130-9F62-F14CA8931CDF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4B7D3E-8434-442D-81F3-B3581EFE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5AF433-8E7F-42EF-AC18-BC73E1525DE6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10" y="1340771"/>
            <a:ext cx="7886685" cy="4745611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+mn-ea"/>
              </a:rPr>
              <a:t>형식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string </a:t>
            </a:r>
            <a:r>
              <a:rPr lang="en-US" altLang="ko-KR" sz="1500" dirty="0" err="1">
                <a:latin typeface="+mn-ea"/>
              </a:rPr>
              <a:t>GetScore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int</a:t>
            </a:r>
            <a:r>
              <a:rPr lang="en-US" altLang="ko-KR" sz="1500" dirty="0">
                <a:latin typeface="+mn-ea"/>
              </a:rPr>
              <a:t> id, string </a:t>
            </a:r>
            <a:r>
              <a:rPr lang="en-US" altLang="ko-KR" sz="1500" dirty="0" err="1">
                <a:latin typeface="+mn-ea"/>
              </a:rPr>
              <a:t>contentName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lvl="1"/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리턴 값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성공 시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점수 데이터 수신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실패 시</a:t>
            </a:r>
            <a:r>
              <a:rPr lang="en-US" altLang="ko-KR" sz="1500" dirty="0">
                <a:latin typeface="+mn-ea"/>
              </a:rPr>
              <a:t>, null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설명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서버로부터 사용자의 컨텐츠 유형별 점수를 받습니다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lvl="1"/>
            <a:r>
              <a:rPr lang="ko-KR" altLang="en-US" sz="1500" dirty="0">
                <a:latin typeface="+mn-ea"/>
              </a:rPr>
              <a:t>컨텐츠 유형에 따라 다른 형태의 결과값을 전송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예</a:t>
            </a:r>
            <a:r>
              <a:rPr lang="en-US" altLang="ko-KR" sz="1500" dirty="0">
                <a:latin typeface="+mn-ea"/>
              </a:rPr>
              <a:t>) “score:22\ntime:51232”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예시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err="1">
                <a:latin typeface="+mn-ea"/>
              </a:rPr>
              <a:t>GetScore</a:t>
            </a:r>
            <a:r>
              <a:rPr lang="en-US" altLang="ko-KR" sz="1500" dirty="0">
                <a:latin typeface="+mn-ea"/>
              </a:rPr>
              <a:t>(id, “</a:t>
            </a:r>
            <a:r>
              <a:rPr lang="ko-KR" altLang="en-US" sz="1500" dirty="0" err="1">
                <a:latin typeface="+mn-ea"/>
              </a:rPr>
              <a:t>주의력컨텐츠</a:t>
            </a:r>
            <a:r>
              <a:rPr lang="en-US" altLang="ko-KR" sz="1500" dirty="0">
                <a:latin typeface="+mn-ea"/>
              </a:rPr>
              <a:t>”);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BB077-A352-4C4E-BF9A-00BA48B89225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5B5D8-45DA-4A50-B584-D9DA441BAA6A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GetScore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()</a:t>
            </a:r>
          </a:p>
        </p:txBody>
      </p:sp>
      <p:sp>
        <p:nvSpPr>
          <p:cNvPr id="20" name="갈매기형 수장 36">
            <a:extLst>
              <a:ext uri="{FF2B5EF4-FFF2-40B4-BE49-F238E27FC236}">
                <a16:creationId xmlns:a16="http://schemas.microsoft.com/office/drawing/2014/main" id="{CAE9B8A5-BD98-4755-8B6D-31C0E2150A2F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37">
            <a:extLst>
              <a:ext uri="{FF2B5EF4-FFF2-40B4-BE49-F238E27FC236}">
                <a16:creationId xmlns:a16="http://schemas.microsoft.com/office/drawing/2014/main" id="{22F5942E-8F49-4D60-9DD8-A0311D642B40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C8E8F3B3-FCC9-4344-8040-89E5C6FD4A7A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904CE5-DAE5-4153-AF4B-547762E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지적사항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01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B2D8E3-7FD0-42C3-8E42-2FC2E479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AC9B08-E667-4051-ABBA-1E4F08E68899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10" y="1412776"/>
            <a:ext cx="7886685" cy="4745611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+mn-ea"/>
              </a:rPr>
              <a:t>형식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err="1">
                <a:latin typeface="+mn-ea"/>
              </a:rPr>
              <a:t>UserInfo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GetUserInfo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int</a:t>
            </a:r>
            <a:r>
              <a:rPr lang="en-US" altLang="ko-KR" sz="1500" dirty="0">
                <a:latin typeface="+mn-ea"/>
              </a:rPr>
              <a:t> id)</a:t>
            </a:r>
          </a:p>
          <a:p>
            <a:r>
              <a:rPr lang="ko-KR" altLang="en-US" sz="1500" dirty="0">
                <a:latin typeface="+mn-ea"/>
              </a:rPr>
              <a:t>리턴 값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성공 시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사용자 정보 수신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실패 시</a:t>
            </a:r>
            <a:r>
              <a:rPr lang="en-US" altLang="ko-KR" sz="1500" dirty="0">
                <a:latin typeface="+mn-ea"/>
              </a:rPr>
              <a:t>, null</a:t>
            </a:r>
          </a:p>
          <a:p>
            <a:r>
              <a:rPr lang="ko-KR" altLang="en-US" sz="1500" dirty="0">
                <a:latin typeface="+mn-ea"/>
              </a:rPr>
              <a:t>설명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서버로부터 필요한 사용자의 정보를 받습니다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예시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err="1">
                <a:latin typeface="+mn-ea"/>
              </a:rPr>
              <a:t>GetUserInfo</a:t>
            </a:r>
            <a:r>
              <a:rPr lang="en-US" altLang="ko-KR" sz="1500" dirty="0">
                <a:latin typeface="+mn-ea"/>
              </a:rPr>
              <a:t>(id);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D9D6F-861C-4EE3-9F87-C18B9C40DD63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C17E26-C264-4066-BD88-752528BD030D}"/>
              </a:ext>
            </a:extLst>
          </p:cNvPr>
          <p:cNvSpPr txBox="1"/>
          <p:nvPr/>
        </p:nvSpPr>
        <p:spPr>
          <a:xfrm>
            <a:off x="1333251" y="890538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GetUserInfo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()</a:t>
            </a:r>
          </a:p>
        </p:txBody>
      </p:sp>
      <p:sp>
        <p:nvSpPr>
          <p:cNvPr id="20" name="갈매기형 수장 36">
            <a:extLst>
              <a:ext uri="{FF2B5EF4-FFF2-40B4-BE49-F238E27FC236}">
                <a16:creationId xmlns:a16="http://schemas.microsoft.com/office/drawing/2014/main" id="{68E313F8-8B63-45AF-B456-1F001BB9F87B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37">
            <a:extLst>
              <a:ext uri="{FF2B5EF4-FFF2-40B4-BE49-F238E27FC236}">
                <a16:creationId xmlns:a16="http://schemas.microsoft.com/office/drawing/2014/main" id="{556B100E-1DF9-42FE-B80D-58CC4B801B8E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6A266-936C-4A27-9076-D8B633233980}"/>
              </a:ext>
            </a:extLst>
          </p:cNvPr>
          <p:cNvSpPr txBox="1"/>
          <p:nvPr/>
        </p:nvSpPr>
        <p:spPr>
          <a:xfrm>
            <a:off x="1333293" y="4582950"/>
            <a:ext cx="238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UserInfo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8" name="갈매기형 수장 36">
            <a:extLst>
              <a:ext uri="{FF2B5EF4-FFF2-40B4-BE49-F238E27FC236}">
                <a16:creationId xmlns:a16="http://schemas.microsoft.com/office/drawing/2014/main" id="{17DBDDFC-C463-438F-8743-9B3147CE8309}"/>
              </a:ext>
            </a:extLst>
          </p:cNvPr>
          <p:cNvSpPr/>
          <p:nvPr/>
        </p:nvSpPr>
        <p:spPr>
          <a:xfrm>
            <a:off x="1134552" y="46752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갈매기형 수장 37">
            <a:extLst>
              <a:ext uri="{FF2B5EF4-FFF2-40B4-BE49-F238E27FC236}">
                <a16:creationId xmlns:a16="http://schemas.microsoft.com/office/drawing/2014/main" id="{0F533D8D-702C-4823-8CF7-2E01220AD7F7}"/>
              </a:ext>
            </a:extLst>
          </p:cNvPr>
          <p:cNvSpPr/>
          <p:nvPr/>
        </p:nvSpPr>
        <p:spPr>
          <a:xfrm>
            <a:off x="986901" y="46752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내용 개체 틀 10">
            <a:extLst>
              <a:ext uri="{FF2B5EF4-FFF2-40B4-BE49-F238E27FC236}">
                <a16:creationId xmlns:a16="http://schemas.microsoft.com/office/drawing/2014/main" id="{BE35C82A-7EB1-4316-9F3D-3DE75DBC63D3}"/>
              </a:ext>
            </a:extLst>
          </p:cNvPr>
          <p:cNvSpPr txBox="1">
            <a:spLocks/>
          </p:cNvSpPr>
          <p:nvPr/>
        </p:nvSpPr>
        <p:spPr>
          <a:xfrm>
            <a:off x="1127240" y="5147357"/>
            <a:ext cx="7886685" cy="97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latin typeface="+mn-ea"/>
              </a:rPr>
              <a:t>string	id</a:t>
            </a:r>
          </a:p>
          <a:p>
            <a:r>
              <a:rPr lang="en-US" altLang="ko-KR" sz="1500" dirty="0">
                <a:latin typeface="+mn-ea"/>
              </a:rPr>
              <a:t>string	name</a:t>
            </a:r>
          </a:p>
          <a:p>
            <a:r>
              <a:rPr lang="en-US" altLang="ko-KR" sz="1500" dirty="0" err="1">
                <a:latin typeface="+mn-ea"/>
              </a:rPr>
              <a:t>int</a:t>
            </a:r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mmseScore</a:t>
            </a:r>
            <a:endParaRPr lang="en-US" altLang="ko-KR" sz="1500" dirty="0">
              <a:latin typeface="+mn-ea"/>
            </a:endParaRPr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4D6D3D21-B046-4FDF-956D-9E204780E79A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87F15C-C97B-436D-A48F-0F634295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465231-997D-474E-BFEF-30C9437605A8}"/>
              </a:ext>
            </a:extLst>
          </p:cNvPr>
          <p:cNvSpPr/>
          <p:nvPr/>
        </p:nvSpPr>
        <p:spPr>
          <a:xfrm>
            <a:off x="0" y="229291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8" y="134077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8" y="18195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8" y="229836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8" y="27751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A6E5B3-D2D2-48AB-8DAC-70D2D27D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49" y="1561350"/>
            <a:ext cx="7886685" cy="4745611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+mn-ea"/>
              </a:rPr>
              <a:t>형식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string </a:t>
            </a:r>
            <a:r>
              <a:rPr lang="en-US" altLang="ko-KR" sz="1500" dirty="0" err="1">
                <a:latin typeface="+mn-ea"/>
              </a:rPr>
              <a:t>GetRecommendContent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int</a:t>
            </a:r>
            <a:r>
              <a:rPr lang="en-US" altLang="ko-KR" sz="1500" dirty="0">
                <a:latin typeface="+mn-ea"/>
              </a:rPr>
              <a:t> id)</a:t>
            </a:r>
          </a:p>
          <a:p>
            <a:pPr lvl="1"/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리턴 값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성공 시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추천하는 컨텐츠 명 추천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실패 시</a:t>
            </a:r>
            <a:r>
              <a:rPr lang="en-US" altLang="ko-KR" sz="1500" dirty="0">
                <a:latin typeface="+mn-ea"/>
              </a:rPr>
              <a:t>, null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설명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서버로부터 사용자의 정보를 기반으로 추천하는 컨텐츠를 받습니다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예시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err="1">
                <a:latin typeface="+mn-ea"/>
              </a:rPr>
              <a:t>GetRecommendContent</a:t>
            </a:r>
            <a:r>
              <a:rPr lang="en-US" altLang="ko-KR" sz="1500" dirty="0">
                <a:latin typeface="+mn-ea"/>
              </a:rPr>
              <a:t>(id);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F0366-F680-4576-A0F9-3AF7D859A147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ABB88B-0B9A-4080-8865-315AE817BFBD}"/>
              </a:ext>
            </a:extLst>
          </p:cNvPr>
          <p:cNvSpPr txBox="1"/>
          <p:nvPr/>
        </p:nvSpPr>
        <p:spPr>
          <a:xfrm>
            <a:off x="1333250" y="890538"/>
            <a:ext cx="35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</a:rPr>
              <a:t>GetRecommendContent</a:t>
            </a:r>
            <a:r>
              <a:rPr lang="en-US" altLang="ko-KR" sz="2000" dirty="0">
                <a:latin typeface="+mn-ea"/>
              </a:rPr>
              <a:t>()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갈매기형 수장 36">
            <a:extLst>
              <a:ext uri="{FF2B5EF4-FFF2-40B4-BE49-F238E27FC236}">
                <a16:creationId xmlns:a16="http://schemas.microsoft.com/office/drawing/2014/main" id="{F30533F3-D047-437E-A59F-001A03A79DEC}"/>
              </a:ext>
            </a:extLst>
          </p:cNvPr>
          <p:cNvSpPr/>
          <p:nvPr/>
        </p:nvSpPr>
        <p:spPr>
          <a:xfrm>
            <a:off x="1134510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37">
            <a:extLst>
              <a:ext uri="{FF2B5EF4-FFF2-40B4-BE49-F238E27FC236}">
                <a16:creationId xmlns:a16="http://schemas.microsoft.com/office/drawing/2014/main" id="{A7AEAE23-3166-49DD-8FFE-A03E3402C7B8}"/>
              </a:ext>
            </a:extLst>
          </p:cNvPr>
          <p:cNvSpPr/>
          <p:nvPr/>
        </p:nvSpPr>
        <p:spPr>
          <a:xfrm>
            <a:off x="986859" y="9828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94FE5B1A-AD97-4967-8743-6DF51EAC5E24}"/>
              </a:ext>
            </a:extLst>
          </p:cNvPr>
          <p:cNvSpPr/>
          <p:nvPr/>
        </p:nvSpPr>
        <p:spPr>
          <a:xfrm rot="5400000">
            <a:off x="712040" y="2622990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A9B822-EE62-40ED-A178-DAD2E779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45048369-95B3-493E-9574-5AC5EAE0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24" y="2012779"/>
            <a:ext cx="7077082" cy="441095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7924" y="882386"/>
            <a:ext cx="56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빅데이터 수행 순서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201179" y="9898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053528" y="9898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2D968-1DD2-4BE9-A390-C434215E08C2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82" name="화살표: 오각형 81">
            <a:extLst>
              <a:ext uri="{FF2B5EF4-FFF2-40B4-BE49-F238E27FC236}">
                <a16:creationId xmlns:a16="http://schemas.microsoft.com/office/drawing/2014/main" id="{40B44B58-41E7-4F1D-88EF-BB4C74E1EB64}"/>
              </a:ext>
            </a:extLst>
          </p:cNvPr>
          <p:cNvSpPr/>
          <p:nvPr/>
        </p:nvSpPr>
        <p:spPr>
          <a:xfrm>
            <a:off x="2216199" y="1695532"/>
            <a:ext cx="1173804" cy="329266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</a:p>
        </p:txBody>
      </p:sp>
      <p:sp>
        <p:nvSpPr>
          <p:cNvPr id="83" name="화살표: 갈매기형 수장 82">
            <a:extLst>
              <a:ext uri="{FF2B5EF4-FFF2-40B4-BE49-F238E27FC236}">
                <a16:creationId xmlns:a16="http://schemas.microsoft.com/office/drawing/2014/main" id="{C53A6FE0-3BB1-488C-B9B7-13E5F6D13FD9}"/>
              </a:ext>
            </a:extLst>
          </p:cNvPr>
          <p:cNvSpPr/>
          <p:nvPr/>
        </p:nvSpPr>
        <p:spPr>
          <a:xfrm>
            <a:off x="3460619" y="1701483"/>
            <a:ext cx="1173804" cy="329266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BEF81947-F3AB-4564-B7CF-14928FDC57F5}"/>
              </a:ext>
            </a:extLst>
          </p:cNvPr>
          <p:cNvSpPr/>
          <p:nvPr/>
        </p:nvSpPr>
        <p:spPr>
          <a:xfrm>
            <a:off x="4700116" y="1691938"/>
            <a:ext cx="1173804" cy="338811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</p:txBody>
      </p: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8184D221-419A-4EB0-8C32-E5086DADB32F}"/>
              </a:ext>
            </a:extLst>
          </p:cNvPr>
          <p:cNvSpPr/>
          <p:nvPr/>
        </p:nvSpPr>
        <p:spPr>
          <a:xfrm>
            <a:off x="5924379" y="1699808"/>
            <a:ext cx="1405780" cy="312971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시각화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1135F4E-4E5C-4532-8DF5-82DF8C76E2E0}"/>
              </a:ext>
            </a:extLst>
          </p:cNvPr>
          <p:cNvSpPr/>
          <p:nvPr/>
        </p:nvSpPr>
        <p:spPr>
          <a:xfrm>
            <a:off x="2126873" y="5381472"/>
            <a:ext cx="1129939" cy="5979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D078AA-56CB-4556-B79B-5D93D66CBE85}"/>
              </a:ext>
            </a:extLst>
          </p:cNvPr>
          <p:cNvSpPr/>
          <p:nvPr/>
        </p:nvSpPr>
        <p:spPr>
          <a:xfrm>
            <a:off x="4283968" y="4437112"/>
            <a:ext cx="1289538" cy="543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63EAE9D-D13A-4BD3-A4E4-DB5F37ACDB4C}"/>
              </a:ext>
            </a:extLst>
          </p:cNvPr>
          <p:cNvSpPr/>
          <p:nvPr/>
        </p:nvSpPr>
        <p:spPr>
          <a:xfrm>
            <a:off x="4355976" y="3775943"/>
            <a:ext cx="1289538" cy="548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44ADF44-BC94-4E1E-A864-7028A1A38720}"/>
              </a:ext>
            </a:extLst>
          </p:cNvPr>
          <p:cNvSpPr/>
          <p:nvPr/>
        </p:nvSpPr>
        <p:spPr>
          <a:xfrm>
            <a:off x="6804248" y="2842100"/>
            <a:ext cx="1289538" cy="543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144229-5C64-405E-96FB-C92426C0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7924" y="882386"/>
            <a:ext cx="56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K-means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알고리즘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(unsupervised learning)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201179" y="9898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053528" y="9898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0825" y="1268760"/>
            <a:ext cx="744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n-ea"/>
              </a:rPr>
              <a:t>주어진 데이터를 </a:t>
            </a:r>
            <a:r>
              <a:rPr lang="en-US" altLang="ko-KR" dirty="0">
                <a:latin typeface="+mn-ea"/>
              </a:rPr>
              <a:t>k</a:t>
            </a:r>
            <a:r>
              <a:rPr lang="ko-KR" altLang="en-US" dirty="0">
                <a:latin typeface="+mn-ea"/>
              </a:rPr>
              <a:t>개의 클러스터로 묶는 알고리즘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n-ea"/>
              </a:rPr>
              <a:t>각 클러스터와 거리 차이의 분산을 최소화하는 방식으로 동작</a:t>
            </a:r>
            <a:endParaRPr lang="en-US" altLang="ko-KR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297EB62-D37A-4D37-9A8A-33A84A68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81" y="3064019"/>
            <a:ext cx="3534136" cy="33440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08ED67-EC81-4D64-96F4-BD2C76E732E4}"/>
              </a:ext>
            </a:extLst>
          </p:cNvPr>
          <p:cNvSpPr txBox="1"/>
          <p:nvPr/>
        </p:nvSpPr>
        <p:spPr>
          <a:xfrm>
            <a:off x="1337924" y="2567136"/>
            <a:ext cx="56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K-means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알고리즘 동작원리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6" name="갈매기형 수장 19">
            <a:extLst>
              <a:ext uri="{FF2B5EF4-FFF2-40B4-BE49-F238E27FC236}">
                <a16:creationId xmlns:a16="http://schemas.microsoft.com/office/drawing/2014/main" id="{411E8172-EF6E-4F20-8820-CC4F1E022725}"/>
              </a:ext>
            </a:extLst>
          </p:cNvPr>
          <p:cNvSpPr/>
          <p:nvPr/>
        </p:nvSpPr>
        <p:spPr>
          <a:xfrm>
            <a:off x="1201179" y="267459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갈매기형 수장 24">
            <a:extLst>
              <a:ext uri="{FF2B5EF4-FFF2-40B4-BE49-F238E27FC236}">
                <a16:creationId xmlns:a16="http://schemas.microsoft.com/office/drawing/2014/main" id="{57BD309E-7AA5-4E9B-BBAE-E6C42DADA929}"/>
              </a:ext>
            </a:extLst>
          </p:cNvPr>
          <p:cNvSpPr/>
          <p:nvPr/>
        </p:nvSpPr>
        <p:spPr>
          <a:xfrm>
            <a:off x="1053528" y="267459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9D0ECE-78AD-41FE-86EB-C3E724F81045}"/>
              </a:ext>
            </a:extLst>
          </p:cNvPr>
          <p:cNvSpPr txBox="1"/>
          <p:nvPr/>
        </p:nvSpPr>
        <p:spPr>
          <a:xfrm>
            <a:off x="4946716" y="3064019"/>
            <a:ext cx="40897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군집 수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정함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>
                <a:latin typeface="+mn-ea"/>
              </a:rPr>
              <a:t>k </a:t>
            </a:r>
            <a:r>
              <a:rPr lang="ko-KR" altLang="en-US" sz="1600" dirty="0">
                <a:latin typeface="+mn-ea"/>
              </a:rPr>
              <a:t>클러스터에 속한 점들의 평균을 구함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+mn-ea"/>
              </a:rPr>
              <a:t>단계를 거치는 동안 데이터는 각각의 클러스터에 다시 할당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+mn-ea"/>
              </a:rPr>
              <a:t>재할당된 데이터를 이용하여 평균 값을 다시 계산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반복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2D968-1DD2-4BE9-A390-C434215E08C2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D722DC-0F84-4187-8793-B8F21CEA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7924" y="882386"/>
            <a:ext cx="56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k-NN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알고리즘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(supervised learning)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201179" y="9898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053528" y="9898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08ED67-EC81-4D64-96F4-BD2C76E732E4}"/>
              </a:ext>
            </a:extLst>
          </p:cNvPr>
          <p:cNvSpPr txBox="1"/>
          <p:nvPr/>
        </p:nvSpPr>
        <p:spPr>
          <a:xfrm>
            <a:off x="1337924" y="2567136"/>
            <a:ext cx="56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k-NN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알고리즘 동작원리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6" name="갈매기형 수장 19">
            <a:extLst>
              <a:ext uri="{FF2B5EF4-FFF2-40B4-BE49-F238E27FC236}">
                <a16:creationId xmlns:a16="http://schemas.microsoft.com/office/drawing/2014/main" id="{411E8172-EF6E-4F20-8820-CC4F1E022725}"/>
              </a:ext>
            </a:extLst>
          </p:cNvPr>
          <p:cNvSpPr/>
          <p:nvPr/>
        </p:nvSpPr>
        <p:spPr>
          <a:xfrm>
            <a:off x="1201179" y="267459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갈매기형 수장 24">
            <a:extLst>
              <a:ext uri="{FF2B5EF4-FFF2-40B4-BE49-F238E27FC236}">
                <a16:creationId xmlns:a16="http://schemas.microsoft.com/office/drawing/2014/main" id="{57BD309E-7AA5-4E9B-BBAE-E6C42DADA929}"/>
              </a:ext>
            </a:extLst>
          </p:cNvPr>
          <p:cNvSpPr/>
          <p:nvPr/>
        </p:nvSpPr>
        <p:spPr>
          <a:xfrm>
            <a:off x="1053528" y="267459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9D0ECE-78AD-41FE-86EB-C3E724F81045}"/>
              </a:ext>
            </a:extLst>
          </p:cNvPr>
          <p:cNvSpPr txBox="1"/>
          <p:nvPr/>
        </p:nvSpPr>
        <p:spPr>
          <a:xfrm>
            <a:off x="4946716" y="3064019"/>
            <a:ext cx="4089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+mn-ea"/>
              </a:rPr>
              <a:t>새로운 데이터 관측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+mn-ea"/>
              </a:rPr>
              <a:t>해당 데이터 일정 범위내에 몇 개의 확정 데이터가 있는지 확인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개의 확정데이터를 기준으로 범주를 나눔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706B5F-0B32-4D75-94E9-43A6EA90F146}"/>
              </a:ext>
            </a:extLst>
          </p:cNvPr>
          <p:cNvSpPr txBox="1"/>
          <p:nvPr/>
        </p:nvSpPr>
        <p:spPr>
          <a:xfrm>
            <a:off x="1160825" y="1268760"/>
            <a:ext cx="744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n-ea"/>
              </a:rPr>
              <a:t>패턴 인식에서</a:t>
            </a:r>
            <a:r>
              <a:rPr lang="en-US" altLang="ko-KR" dirty="0">
                <a:latin typeface="+mn-ea"/>
              </a:rPr>
              <a:t>, k-NN</a:t>
            </a:r>
            <a:r>
              <a:rPr lang="ko-KR" altLang="en-US" dirty="0">
                <a:latin typeface="+mn-ea"/>
              </a:rPr>
              <a:t>은 분류나 회귀에 사용되는 </a:t>
            </a:r>
            <a:r>
              <a:rPr lang="ko-KR" altLang="en-US" dirty="0" err="1">
                <a:latin typeface="+mn-ea"/>
              </a:rPr>
              <a:t>비모수</a:t>
            </a:r>
            <a:r>
              <a:rPr lang="ko-KR" altLang="en-US" dirty="0">
                <a:latin typeface="+mn-ea"/>
              </a:rPr>
              <a:t> 방식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dirty="0">
                <a:latin typeface="+mn-ea"/>
              </a:rPr>
              <a:t>각 사건들마다 미리 정해 놓은 파라미터가 존재</a:t>
            </a:r>
            <a:endParaRPr lang="en-US" altLang="ko-KR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5F93DCF-D391-4ACF-86DC-DBFEC168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8" y="3064019"/>
            <a:ext cx="3473834" cy="32453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A055C9-5F43-4CAE-ADE0-47118ACD25F0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시스템 모듈 상세설계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0CD85-6B2F-4885-8F39-9A8586D1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08204" y="2996952"/>
            <a:ext cx="4568052" cy="855449"/>
            <a:chOff x="2312378" y="3143354"/>
            <a:chExt cx="4568052" cy="855449"/>
          </a:xfrm>
        </p:grpSpPr>
        <p:sp>
          <p:nvSpPr>
            <p:cNvPr id="4" name="TextBox 3"/>
            <p:cNvSpPr txBox="1"/>
            <p:nvPr/>
          </p:nvSpPr>
          <p:spPr>
            <a:xfrm>
              <a:off x="2312378" y="3143354"/>
              <a:ext cx="45680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개발 환경 및 개발 방법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06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5CF4E5-A71B-4EE6-A699-25531F93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504" y="176786"/>
            <a:ext cx="253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개발환경 및 개발방법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6421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19428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1746156"/>
            <a:ext cx="676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사용자의 정보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콘텐츠 기록을 수집하여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사용자에게 적합한 콘텐츠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난이도 추천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474683" y="310528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12613" y="4131208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578908" y="4131208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0024" y="2592698"/>
            <a:ext cx="196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n-ea"/>
              </a:rPr>
              <a:t>통합 프로그램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2404" y="4037764"/>
            <a:ext cx="173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서버 및 </a:t>
            </a:r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78157" y="4026042"/>
            <a:ext cx="11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+mn-ea"/>
              </a:rPr>
              <a:t>콘텐츠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+mn-ea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328784" y="9929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81133" y="9929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E43EF-0F26-4229-8C47-0D3C2BA1CF31}"/>
              </a:ext>
            </a:extLst>
          </p:cNvPr>
          <p:cNvSpPr/>
          <p:nvPr/>
        </p:nvSpPr>
        <p:spPr>
          <a:xfrm>
            <a:off x="4492613" y="521313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FE22E-48EC-4DDC-A89F-BFA0F8DB2643}"/>
              </a:ext>
            </a:extLst>
          </p:cNvPr>
          <p:cNvSpPr txBox="1"/>
          <p:nvPr/>
        </p:nvSpPr>
        <p:spPr>
          <a:xfrm>
            <a:off x="3906147" y="5480386"/>
            <a:ext cx="13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빅 데이터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52C06-7316-4B12-9550-2F8C36282A6F}"/>
              </a:ext>
            </a:extLst>
          </p:cNvPr>
          <p:cNvSpPr txBox="1"/>
          <p:nvPr/>
        </p:nvSpPr>
        <p:spPr>
          <a:xfrm>
            <a:off x="1585239" y="9063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B8E89A-55D0-4E3B-8D5F-8B01B445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39997-C364-46AA-A292-F89E02AB0E25}"/>
              </a:ext>
            </a:extLst>
          </p:cNvPr>
          <p:cNvSpPr txBox="1"/>
          <p:nvPr/>
        </p:nvSpPr>
        <p:spPr>
          <a:xfrm>
            <a:off x="711504" y="176786"/>
            <a:ext cx="253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개발환경 및 개발방법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5" name="갈매기형 수장 14">
            <a:extLst>
              <a:ext uri="{FF2B5EF4-FFF2-40B4-BE49-F238E27FC236}">
                <a16:creationId xmlns:a16="http://schemas.microsoft.com/office/drawing/2014/main" id="{5350C1DC-05CA-4CB4-94D8-D15B9FE8C793}"/>
              </a:ext>
            </a:extLst>
          </p:cNvPr>
          <p:cNvSpPr/>
          <p:nvPr/>
        </p:nvSpPr>
        <p:spPr>
          <a:xfrm>
            <a:off x="4877254" y="830930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갈매기형 수장 15">
            <a:extLst>
              <a:ext uri="{FF2B5EF4-FFF2-40B4-BE49-F238E27FC236}">
                <a16:creationId xmlns:a16="http://schemas.microsoft.com/office/drawing/2014/main" id="{0FB3C283-C21F-4A0C-B1CA-F2093B56CEE9}"/>
              </a:ext>
            </a:extLst>
          </p:cNvPr>
          <p:cNvSpPr/>
          <p:nvPr/>
        </p:nvSpPr>
        <p:spPr>
          <a:xfrm>
            <a:off x="4729603" y="830930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64E9-DFCC-49E7-B180-CB6589C3A92B}"/>
              </a:ext>
            </a:extLst>
          </p:cNvPr>
          <p:cNvSpPr txBox="1"/>
          <p:nvPr/>
        </p:nvSpPr>
        <p:spPr>
          <a:xfrm>
            <a:off x="5060288" y="692696"/>
            <a:ext cx="190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서버 및 </a:t>
            </a:r>
            <a:r>
              <a:rPr lang="en-US" altLang="ko-KR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E8B9E8-3326-472E-856A-817C1157B6CC}"/>
              </a:ext>
            </a:extLst>
          </p:cNvPr>
          <p:cNvSpPr txBox="1"/>
          <p:nvPr/>
        </p:nvSpPr>
        <p:spPr>
          <a:xfrm>
            <a:off x="4869984" y="1105200"/>
            <a:ext cx="446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IIS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를 이용한 서버 구축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MySQL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을 이용한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구축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통합 프로그램에서 사용자 정보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저장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결과 받아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저장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빅 데이터에서 사용자의 추천 콘텐츠 결과 수신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통합 프로그램으로 추천 콘텐츠 전송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BA62D-431D-4852-862A-694EFA0163B1}"/>
              </a:ext>
            </a:extLst>
          </p:cNvPr>
          <p:cNvSpPr txBox="1"/>
          <p:nvPr/>
        </p:nvSpPr>
        <p:spPr>
          <a:xfrm>
            <a:off x="1133620" y="1069923"/>
            <a:ext cx="446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WPF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를 이용한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구현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서버로부터 추천 콘텐츠 수신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회원 별 맞춤 콘텐츠 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수행 결과 시각화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Physical address 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2" name="갈매기형 수장 14">
            <a:extLst>
              <a:ext uri="{FF2B5EF4-FFF2-40B4-BE49-F238E27FC236}">
                <a16:creationId xmlns:a16="http://schemas.microsoft.com/office/drawing/2014/main" id="{DF1F2E31-2DC5-4916-8C3E-F83849B47BF1}"/>
              </a:ext>
            </a:extLst>
          </p:cNvPr>
          <p:cNvSpPr/>
          <p:nvPr/>
        </p:nvSpPr>
        <p:spPr>
          <a:xfrm>
            <a:off x="1318144" y="873064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갈매기형 수장 15">
            <a:extLst>
              <a:ext uri="{FF2B5EF4-FFF2-40B4-BE49-F238E27FC236}">
                <a16:creationId xmlns:a16="http://schemas.microsoft.com/office/drawing/2014/main" id="{A064C4F8-A924-4FCA-9E6F-4FAA61CB61CC}"/>
              </a:ext>
            </a:extLst>
          </p:cNvPr>
          <p:cNvSpPr/>
          <p:nvPr/>
        </p:nvSpPr>
        <p:spPr>
          <a:xfrm>
            <a:off x="1170493" y="873064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16894-08CE-499E-97B7-5AD21928C0EB}"/>
              </a:ext>
            </a:extLst>
          </p:cNvPr>
          <p:cNvSpPr txBox="1"/>
          <p:nvPr/>
        </p:nvSpPr>
        <p:spPr>
          <a:xfrm>
            <a:off x="1501178" y="750218"/>
            <a:ext cx="194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n-ea"/>
              </a:rPr>
              <a:t>통합프로그램</a:t>
            </a:r>
            <a:endParaRPr lang="en-US" altLang="ko-KR" sz="20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+mn-ea"/>
            </a:endParaRPr>
          </a:p>
        </p:txBody>
      </p:sp>
      <p:sp>
        <p:nvSpPr>
          <p:cNvPr id="35" name="갈매기형 수장 14">
            <a:extLst>
              <a:ext uri="{FF2B5EF4-FFF2-40B4-BE49-F238E27FC236}">
                <a16:creationId xmlns:a16="http://schemas.microsoft.com/office/drawing/2014/main" id="{0C8B9F2D-9550-44F1-81B9-1CA39BB1B304}"/>
              </a:ext>
            </a:extLst>
          </p:cNvPr>
          <p:cNvSpPr/>
          <p:nvPr/>
        </p:nvSpPr>
        <p:spPr>
          <a:xfrm>
            <a:off x="1305314" y="3567234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갈매기형 수장 15">
            <a:extLst>
              <a:ext uri="{FF2B5EF4-FFF2-40B4-BE49-F238E27FC236}">
                <a16:creationId xmlns:a16="http://schemas.microsoft.com/office/drawing/2014/main" id="{4254BC03-C538-4D5A-AD64-1B5DA1AF17FA}"/>
              </a:ext>
            </a:extLst>
          </p:cNvPr>
          <p:cNvSpPr/>
          <p:nvPr/>
        </p:nvSpPr>
        <p:spPr>
          <a:xfrm>
            <a:off x="1157663" y="3567234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939D50-0830-49CC-89E5-07ABA9EC53AB}"/>
              </a:ext>
            </a:extLst>
          </p:cNvPr>
          <p:cNvSpPr txBox="1"/>
          <p:nvPr/>
        </p:nvSpPr>
        <p:spPr>
          <a:xfrm>
            <a:off x="1488348" y="3429000"/>
            <a:ext cx="135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+mn-ea"/>
              </a:rPr>
              <a:t>콘텐츠</a:t>
            </a:r>
            <a:endParaRPr lang="en-US" altLang="ko-KR" sz="20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15FE34-9C40-400F-AFB6-0B4466C44D50}"/>
              </a:ext>
            </a:extLst>
          </p:cNvPr>
          <p:cNvSpPr txBox="1"/>
          <p:nvPr/>
        </p:nvSpPr>
        <p:spPr>
          <a:xfrm>
            <a:off x="1133620" y="3829110"/>
            <a:ext cx="3617622" cy="298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Unity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를 이용한 인지기능 재활 콘텐츠 구현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인지기능 분류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주의력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집중력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기억력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지남력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집행능력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일상생활 수행 능력 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평가 소프트웨어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MMSE-KC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로 회원가입시 위의 인지기능분류 검사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콘텐츠 결과를 </a:t>
            </a:r>
            <a:r>
              <a:rPr lang="en-US" altLang="ko-KR" sz="1200" dirty="0">
                <a:latin typeface="+mn-ea"/>
              </a:rPr>
              <a:t>Physical address</a:t>
            </a:r>
            <a:r>
              <a:rPr lang="ko-KR" altLang="en-US" sz="1200" dirty="0">
                <a:latin typeface="+mn-ea"/>
              </a:rPr>
              <a:t>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함께 서버로 전송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C2BCC7-905D-4D86-8CA9-3B4F388B2067}"/>
              </a:ext>
            </a:extLst>
          </p:cNvPr>
          <p:cNvSpPr txBox="1"/>
          <p:nvPr/>
        </p:nvSpPr>
        <p:spPr>
          <a:xfrm>
            <a:off x="4869984" y="3771861"/>
            <a:ext cx="42348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SQOOP :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MySQL</a:t>
            </a:r>
            <a:r>
              <a:rPr lang="ko-KR" altLang="en-US" sz="1200" dirty="0">
                <a:latin typeface="+mn-ea"/>
              </a:rPr>
              <a:t>에 저장된 환자의 결과를 </a:t>
            </a:r>
            <a:r>
              <a:rPr lang="ko-KR" altLang="en-US" sz="1200" dirty="0" err="1">
                <a:latin typeface="+mn-ea"/>
              </a:rPr>
              <a:t>하둡의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n-ea"/>
              </a:rPr>
              <a:t>     HDFS</a:t>
            </a:r>
            <a:r>
              <a:rPr lang="ko-KR" altLang="en-US" sz="1200" dirty="0">
                <a:latin typeface="+mn-ea"/>
              </a:rPr>
              <a:t>에 저장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HDFS :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환자의 정보 및 결과를 여러 노드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컴퓨터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에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ko-KR" altLang="en-US" sz="1200" dirty="0">
                <a:latin typeface="+mn-ea"/>
              </a:rPr>
              <a:t>분산 하여 저장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cs typeface="Open Sans Light" panose="020B0306030504020204" pitchFamily="34" charset="0"/>
              </a:rPr>
              <a:t>HIVE :</a:t>
            </a:r>
            <a:r>
              <a:rPr lang="ko-KR" altLang="en-US" sz="1200" dirty="0">
                <a:latin typeface="+mn-ea"/>
                <a:cs typeface="Open Sans Light" panose="020B0306030504020204" pitchFamily="34" charset="0"/>
              </a:rPr>
              <a:t> </a:t>
            </a:r>
            <a:r>
              <a:rPr lang="en-US" altLang="ko-KR" sz="1200" dirty="0">
                <a:latin typeface="+mn-ea"/>
              </a:rPr>
              <a:t>HDFS</a:t>
            </a:r>
            <a:r>
              <a:rPr lang="ko-KR" altLang="en-US" sz="1200" dirty="0">
                <a:latin typeface="+mn-ea"/>
              </a:rPr>
              <a:t>에 저장된 로우</a:t>
            </a:r>
            <a:r>
              <a:rPr lang="en-US" altLang="ko-KR" sz="1200" dirty="0">
                <a:latin typeface="+mn-ea"/>
              </a:rPr>
              <a:t>(Raw) </a:t>
            </a:r>
            <a:r>
              <a:rPr lang="ko-KR" altLang="en-US" sz="1200" dirty="0">
                <a:latin typeface="+mn-ea"/>
              </a:rPr>
              <a:t>데이터에서 분석에    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ko-KR" altLang="en-US" sz="1200" dirty="0">
                <a:latin typeface="+mn-ea"/>
              </a:rPr>
              <a:t>필요한 정보만을 정제 및 가공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cs typeface="Open Sans Light" panose="020B0306030504020204" pitchFamily="34" charset="0"/>
              </a:rPr>
              <a:t>R :</a:t>
            </a:r>
            <a:r>
              <a:rPr lang="ko-KR" altLang="en-US" sz="1200" dirty="0">
                <a:latin typeface="+mn-ea"/>
                <a:cs typeface="Open Sans Light" panose="020B0306030504020204" pitchFamily="34" charset="0"/>
              </a:rPr>
              <a:t> </a:t>
            </a:r>
            <a:r>
              <a:rPr lang="ko-KR" altLang="en-US" sz="1200" dirty="0">
                <a:latin typeface="+mn-ea"/>
              </a:rPr>
              <a:t>환자에게 필요한 인지재활 콘텐츠들을 추천하고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ko-KR" altLang="en-US" sz="1200" dirty="0">
                <a:latin typeface="+mn-ea"/>
              </a:rPr>
              <a:t>분석 결과를 다양한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그래프로 시각화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0" name="갈매기형 수장 14">
            <a:extLst>
              <a:ext uri="{FF2B5EF4-FFF2-40B4-BE49-F238E27FC236}">
                <a16:creationId xmlns:a16="http://schemas.microsoft.com/office/drawing/2014/main" id="{82C462F7-DA4B-4EDF-AD6C-1C8A05823BE9}"/>
              </a:ext>
            </a:extLst>
          </p:cNvPr>
          <p:cNvSpPr/>
          <p:nvPr/>
        </p:nvSpPr>
        <p:spPr>
          <a:xfrm>
            <a:off x="4877254" y="3508681"/>
            <a:ext cx="140381" cy="154419"/>
          </a:xfrm>
          <a:prstGeom prst="chevron">
            <a:avLst/>
          </a:prstGeom>
          <a:solidFill>
            <a:srgbClr val="B7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갈매기형 수장 15">
            <a:extLst>
              <a:ext uri="{FF2B5EF4-FFF2-40B4-BE49-F238E27FC236}">
                <a16:creationId xmlns:a16="http://schemas.microsoft.com/office/drawing/2014/main" id="{FC7BC480-FDB4-49C1-8948-74EC14A61ACC}"/>
              </a:ext>
            </a:extLst>
          </p:cNvPr>
          <p:cNvSpPr/>
          <p:nvPr/>
        </p:nvSpPr>
        <p:spPr>
          <a:xfrm>
            <a:off x="4729603" y="3508681"/>
            <a:ext cx="140381" cy="154419"/>
          </a:xfrm>
          <a:prstGeom prst="chevron">
            <a:avLst/>
          </a:prstGeom>
          <a:solidFill>
            <a:srgbClr val="B7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FBAB7A-57B4-4883-92DE-A96B4E27C759}"/>
              </a:ext>
            </a:extLst>
          </p:cNvPr>
          <p:cNvSpPr txBox="1"/>
          <p:nvPr/>
        </p:nvSpPr>
        <p:spPr>
          <a:xfrm>
            <a:off x="5017635" y="3432070"/>
            <a:ext cx="168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빅 데이터</a:t>
            </a:r>
            <a:endParaRPr lang="en-US" altLang="ko-KR" sz="20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DDC64B-C5E2-47D8-BEEC-5D06A1C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08204" y="2996952"/>
            <a:ext cx="4568052" cy="855449"/>
            <a:chOff x="2312378" y="3143354"/>
            <a:chExt cx="4568052" cy="855449"/>
          </a:xfrm>
        </p:grpSpPr>
        <p:sp>
          <p:nvSpPr>
            <p:cNvPr id="4" name="TextBox 3"/>
            <p:cNvSpPr txBox="1"/>
            <p:nvPr/>
          </p:nvSpPr>
          <p:spPr>
            <a:xfrm>
              <a:off x="2312378" y="3143354"/>
              <a:ext cx="45680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데모 환경 설계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07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BCB90-F8F4-4E9E-BA13-E9D0C38F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ECBFC429-1F4E-4573-A7D0-5B0DF5D6BB37}"/>
              </a:ext>
            </a:extLst>
          </p:cNvPr>
          <p:cNvSpPr/>
          <p:nvPr/>
        </p:nvSpPr>
        <p:spPr>
          <a:xfrm>
            <a:off x="1331640" y="1844824"/>
            <a:ext cx="3125515" cy="618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6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2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0" y="86474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60" y="1194813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55" y="88238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BC3EBE-ECF4-4EDE-8734-48E201C6686C}"/>
              </a:ext>
            </a:extLst>
          </p:cNvPr>
          <p:cNvGrpSpPr/>
          <p:nvPr/>
        </p:nvGrpSpPr>
        <p:grpSpPr>
          <a:xfrm>
            <a:off x="5257799" y="886728"/>
            <a:ext cx="1358168" cy="2068982"/>
            <a:chOff x="6300193" y="882386"/>
            <a:chExt cx="1358168" cy="206898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E5893F-8448-48E2-9FC6-2AA1A03DED34}"/>
                </a:ext>
              </a:extLst>
            </p:cNvPr>
            <p:cNvSpPr/>
            <p:nvPr/>
          </p:nvSpPr>
          <p:spPr>
            <a:xfrm>
              <a:off x="6300193" y="882386"/>
              <a:ext cx="1358168" cy="20689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192B693-50E6-4594-8A84-44E8DC71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793" y="1096848"/>
              <a:ext cx="593579" cy="5935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E82E8-0BA8-4E5B-AAF3-F91DF920959C}"/>
                </a:ext>
              </a:extLst>
            </p:cNvPr>
            <p:cNvSpPr txBox="1"/>
            <p:nvPr/>
          </p:nvSpPr>
          <p:spPr>
            <a:xfrm>
              <a:off x="6676149" y="1715672"/>
              <a:ext cx="606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Server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3D6EE8-25A8-4C15-A3DF-2A3E06FF5E32}"/>
                </a:ext>
              </a:extLst>
            </p:cNvPr>
            <p:cNvSpPr txBox="1"/>
            <p:nvPr/>
          </p:nvSpPr>
          <p:spPr>
            <a:xfrm>
              <a:off x="6639099" y="2648160"/>
              <a:ext cx="744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User Info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4392EA-E2C1-48A4-919F-F1E0C8A44366}"/>
                </a:ext>
              </a:extLst>
            </p:cNvPr>
            <p:cNvSpPr txBox="1"/>
            <p:nvPr/>
          </p:nvSpPr>
          <p:spPr>
            <a:xfrm>
              <a:off x="6558148" y="2350881"/>
              <a:ext cx="9060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컨텐츠 결과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A4CCC-F767-4F52-95B1-1FAB2280B8A9}"/>
                </a:ext>
              </a:extLst>
            </p:cNvPr>
            <p:cNvSpPr txBox="1"/>
            <p:nvPr/>
          </p:nvSpPr>
          <p:spPr>
            <a:xfrm>
              <a:off x="6416746" y="2017176"/>
              <a:ext cx="12416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MMSE-KC</a:t>
              </a:r>
              <a:r>
                <a:rPr lang="ko-KR" altLang="en-US" sz="1050" dirty="0">
                  <a:latin typeface="+mn-ea"/>
                </a:rPr>
                <a:t> </a:t>
              </a:r>
              <a:r>
                <a:rPr lang="en-US" altLang="ko-KR" sz="1050" dirty="0">
                  <a:latin typeface="+mn-ea"/>
                </a:rPr>
                <a:t>Score</a:t>
              </a:r>
              <a:endParaRPr lang="ko-KR" altLang="en-US" sz="1050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AD1021-DCA6-4BA5-B548-CD3A62112709}"/>
              </a:ext>
            </a:extLst>
          </p:cNvPr>
          <p:cNvGrpSpPr/>
          <p:nvPr/>
        </p:nvGrpSpPr>
        <p:grpSpPr>
          <a:xfrm>
            <a:off x="7278915" y="882528"/>
            <a:ext cx="1358163" cy="2068979"/>
            <a:chOff x="1957191" y="3096746"/>
            <a:chExt cx="1358163" cy="20689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FB6E33B-E4BD-425E-8183-1E8D6F0AB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280" y="3278995"/>
              <a:ext cx="636192" cy="636192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189D59-C320-4A8C-A95D-C31182A4470D}"/>
                </a:ext>
              </a:extLst>
            </p:cNvPr>
            <p:cNvSpPr/>
            <p:nvPr/>
          </p:nvSpPr>
          <p:spPr>
            <a:xfrm>
              <a:off x="1957191" y="3096746"/>
              <a:ext cx="1358163" cy="20689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323FB-F8E5-4DC6-A557-2F645C9E6A29}"/>
                </a:ext>
              </a:extLst>
            </p:cNvPr>
            <p:cNvSpPr txBox="1"/>
            <p:nvPr/>
          </p:nvSpPr>
          <p:spPr>
            <a:xfrm>
              <a:off x="2236541" y="3955506"/>
              <a:ext cx="8579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Data Base</a:t>
              </a:r>
              <a:endParaRPr lang="ko-KR" altLang="en-US" sz="11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F23420-5F7B-47F8-9A29-C5A8C39C6811}"/>
                </a:ext>
              </a:extLst>
            </p:cNvPr>
            <p:cNvSpPr txBox="1"/>
            <p:nvPr/>
          </p:nvSpPr>
          <p:spPr>
            <a:xfrm>
              <a:off x="2043378" y="4255120"/>
              <a:ext cx="12442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n-ea"/>
                </a:rPr>
                <a:t>각 </a:t>
              </a:r>
              <a:r>
                <a:rPr lang="en-US" altLang="ko-KR" sz="1050" dirty="0">
                  <a:latin typeface="+mn-ea"/>
                </a:rPr>
                <a:t>Contents</a:t>
              </a:r>
              <a:r>
                <a:rPr lang="ko-KR" altLang="en-US" sz="1050" dirty="0">
                  <a:latin typeface="+mn-ea"/>
                </a:rPr>
                <a:t> </a:t>
              </a:r>
              <a:r>
                <a:rPr lang="en-US" altLang="ko-KR" sz="1050" dirty="0">
                  <a:latin typeface="+mn-ea"/>
                </a:rPr>
                <a:t>Data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FBC9A-1482-498D-A36A-68368EEE6654}"/>
                </a:ext>
              </a:extLst>
            </p:cNvPr>
            <p:cNvSpPr txBox="1"/>
            <p:nvPr/>
          </p:nvSpPr>
          <p:spPr>
            <a:xfrm>
              <a:off x="2264591" y="4549240"/>
              <a:ext cx="8018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Users Info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FD4E35-3FE3-443F-A2A7-6CAFC1FC5E1D}"/>
                </a:ext>
              </a:extLst>
            </p:cNvPr>
            <p:cNvSpPr txBox="1"/>
            <p:nvPr/>
          </p:nvSpPr>
          <p:spPr>
            <a:xfrm>
              <a:off x="2061721" y="4838253"/>
              <a:ext cx="12075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n-ea"/>
                </a:rPr>
                <a:t>MMSE-KC Score</a:t>
              </a:r>
              <a:endParaRPr lang="ko-KR" altLang="en-US" sz="1050" dirty="0">
                <a:latin typeface="+mn-ea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918516-DB4F-4EE4-98D4-F4F8DDA9ECF9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6615967" y="1917018"/>
            <a:ext cx="662948" cy="42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CE61CCE-3849-4E62-ABF3-AD807AC93F7C}"/>
              </a:ext>
            </a:extLst>
          </p:cNvPr>
          <p:cNvSpPr/>
          <p:nvPr/>
        </p:nvSpPr>
        <p:spPr>
          <a:xfrm>
            <a:off x="1186005" y="3433808"/>
            <a:ext cx="7451073" cy="19747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D85F126-5D6E-4ED8-9E09-F4CA77A8FB13}"/>
              </a:ext>
            </a:extLst>
          </p:cNvPr>
          <p:cNvSpPr/>
          <p:nvPr/>
        </p:nvSpPr>
        <p:spPr>
          <a:xfrm>
            <a:off x="1186005" y="890931"/>
            <a:ext cx="3408846" cy="188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6EA990-C291-4CD6-9A1A-6FC28F5C006A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4594851" y="1819566"/>
            <a:ext cx="745589" cy="134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47502EF-A7EC-40B8-88B4-D19AD7B59E6F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4911541" y="5408551"/>
            <a:ext cx="1" cy="429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4232905-BA4D-4201-83B0-4B600BF79E59}"/>
              </a:ext>
            </a:extLst>
          </p:cNvPr>
          <p:cNvGrpSpPr/>
          <p:nvPr/>
        </p:nvGrpSpPr>
        <p:grpSpPr>
          <a:xfrm>
            <a:off x="4526635" y="5865884"/>
            <a:ext cx="799380" cy="945604"/>
            <a:chOff x="4464996" y="5704985"/>
            <a:chExt cx="893088" cy="1125877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AA755B7-1670-410C-9B4C-008EC9A5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996" y="5704985"/>
              <a:ext cx="893088" cy="89308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3E48D5-ED81-478B-BB72-ABA8B028AFB0}"/>
                </a:ext>
              </a:extLst>
            </p:cNvPr>
            <p:cNvSpPr txBox="1"/>
            <p:nvPr/>
          </p:nvSpPr>
          <p:spPr>
            <a:xfrm>
              <a:off x="4683310" y="6519378"/>
              <a:ext cx="543005" cy="31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User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177F32B-8EB4-49D5-82E0-7871AE6587E8}"/>
              </a:ext>
            </a:extLst>
          </p:cNvPr>
          <p:cNvGrpSpPr/>
          <p:nvPr/>
        </p:nvGrpSpPr>
        <p:grpSpPr>
          <a:xfrm>
            <a:off x="6048660" y="4155072"/>
            <a:ext cx="800481" cy="980316"/>
            <a:chOff x="3446703" y="4259130"/>
            <a:chExt cx="800481" cy="980316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4358580-FC0B-4972-8CEA-57AB32C1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250" y="4259130"/>
              <a:ext cx="627230" cy="63654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4488FA-1906-4AA0-951E-15D4CCB85560}"/>
                </a:ext>
              </a:extLst>
            </p:cNvPr>
            <p:cNvSpPr txBox="1"/>
            <p:nvPr/>
          </p:nvSpPr>
          <p:spPr>
            <a:xfrm>
              <a:off x="3446703" y="4977836"/>
              <a:ext cx="8004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User Info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690ED6-0DC9-433E-A4D8-3F073AB104DD}"/>
              </a:ext>
            </a:extLst>
          </p:cNvPr>
          <p:cNvGrpSpPr/>
          <p:nvPr/>
        </p:nvGrpSpPr>
        <p:grpSpPr>
          <a:xfrm>
            <a:off x="1569982" y="4090195"/>
            <a:ext cx="1023037" cy="1129831"/>
            <a:chOff x="2532831" y="4196948"/>
            <a:chExt cx="1023037" cy="1129831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FF08EAC-3B1A-488B-841F-B6E0E000D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328" y="4196948"/>
              <a:ext cx="628044" cy="65786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2BEAF7-973F-44B1-A3D9-3B07EC73309F}"/>
                </a:ext>
              </a:extLst>
            </p:cNvPr>
            <p:cNvSpPr txBox="1"/>
            <p:nvPr/>
          </p:nvSpPr>
          <p:spPr>
            <a:xfrm>
              <a:off x="2532831" y="4895892"/>
              <a:ext cx="10230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+mn-ea"/>
                </a:rPr>
                <a:t>Recommend</a:t>
              </a:r>
            </a:p>
            <a:p>
              <a:pPr algn="ctr"/>
              <a:r>
                <a:rPr lang="en-US" altLang="ko-KR" sz="1100" b="1" dirty="0">
                  <a:latin typeface="+mn-ea"/>
                </a:rPr>
                <a:t>Contents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B0CDA51-5542-48F7-A029-01B6C1F1E0FC}"/>
              </a:ext>
            </a:extLst>
          </p:cNvPr>
          <p:cNvGrpSpPr/>
          <p:nvPr/>
        </p:nvGrpSpPr>
        <p:grpSpPr>
          <a:xfrm>
            <a:off x="7342747" y="4121199"/>
            <a:ext cx="877089" cy="999006"/>
            <a:chOff x="4257915" y="4236793"/>
            <a:chExt cx="877089" cy="999006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4FF0FB3-B60B-4CBA-B527-E8C93A16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66" y="4236793"/>
              <a:ext cx="627231" cy="636546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AEFB76-FCDD-4068-B208-3FB17D6BABF4}"/>
                </a:ext>
              </a:extLst>
            </p:cNvPr>
            <p:cNvSpPr txBox="1"/>
            <p:nvPr/>
          </p:nvSpPr>
          <p:spPr>
            <a:xfrm>
              <a:off x="4257915" y="4974189"/>
              <a:ext cx="8770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MMSE-KC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A06AC77-980F-4B9F-9114-F822A78F06F6}"/>
              </a:ext>
            </a:extLst>
          </p:cNvPr>
          <p:cNvGrpSpPr/>
          <p:nvPr/>
        </p:nvGrpSpPr>
        <p:grpSpPr>
          <a:xfrm>
            <a:off x="2979247" y="4076256"/>
            <a:ext cx="1230609" cy="1039331"/>
            <a:chOff x="1714854" y="4259575"/>
            <a:chExt cx="1230609" cy="1039331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D421E9E-A1D7-472F-AC37-90C34881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18" y="4259575"/>
              <a:ext cx="627231" cy="636317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1073224-6325-4D6A-B8EC-BF94D9F9C661}"/>
                </a:ext>
              </a:extLst>
            </p:cNvPr>
            <p:cNvSpPr txBox="1"/>
            <p:nvPr/>
          </p:nvSpPr>
          <p:spPr>
            <a:xfrm>
              <a:off x="1714854" y="5037296"/>
              <a:ext cx="1230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Game Contents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FE159B-9912-4135-88AD-F317A3739FE0}"/>
              </a:ext>
            </a:extLst>
          </p:cNvPr>
          <p:cNvGrpSpPr/>
          <p:nvPr/>
        </p:nvGrpSpPr>
        <p:grpSpPr>
          <a:xfrm>
            <a:off x="4324445" y="4105636"/>
            <a:ext cx="1230609" cy="1031262"/>
            <a:chOff x="4947746" y="4202068"/>
            <a:chExt cx="1230609" cy="103126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C40ED52-840F-47D5-9B84-489F3AAD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483" y="4202068"/>
              <a:ext cx="627230" cy="676391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613904-8C46-4B16-B0B6-AF33F868C701}"/>
                </a:ext>
              </a:extLst>
            </p:cNvPr>
            <p:cNvSpPr txBox="1"/>
            <p:nvPr/>
          </p:nvSpPr>
          <p:spPr>
            <a:xfrm>
              <a:off x="4947746" y="4971720"/>
              <a:ext cx="1230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Contents Score</a:t>
              </a:r>
              <a:endParaRPr lang="ko-KR" altLang="en-US" sz="1100" b="1" dirty="0">
                <a:latin typeface="+mn-ea"/>
              </a:endParaRPr>
            </a:p>
          </p:txBody>
        </p:sp>
      </p:grp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4F2F61E2-DA92-4A9E-88B2-EFB3537AE7D1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5906716" y="2857726"/>
            <a:ext cx="1779340" cy="3608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DF4D17F-D8B8-43F2-A77E-B97307CAA4BC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859352" y="2148475"/>
            <a:ext cx="515000" cy="1008181"/>
          </a:xfrm>
          <a:prstGeom prst="bentConnector2">
            <a:avLst/>
          </a:prstGeom>
          <a:ln w="38100">
            <a:solidFill>
              <a:srgbClr val="FF8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63F95067-84FF-4C96-ADF2-06BF289AAB35}"/>
              </a:ext>
            </a:extLst>
          </p:cNvPr>
          <p:cNvCxnSpPr>
            <a:cxnSpLocks/>
            <a:endCxn id="72" idx="0"/>
          </p:cNvCxnSpPr>
          <p:nvPr/>
        </p:nvCxnSpPr>
        <p:spPr>
          <a:xfrm rot="10800000" flipV="1">
            <a:off x="2081501" y="3156657"/>
            <a:ext cx="2784348" cy="933538"/>
          </a:xfrm>
          <a:prstGeom prst="bentConnector2">
            <a:avLst/>
          </a:prstGeom>
          <a:ln w="38100">
            <a:solidFill>
              <a:srgbClr val="FF80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F7150BF-B1C4-4C79-92FA-5C38F1E4241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36883" y="2955710"/>
            <a:ext cx="0" cy="4521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6F49116-505E-4DD7-84C5-817694B688C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865849" y="2482181"/>
            <a:ext cx="649905" cy="0"/>
          </a:xfrm>
          <a:prstGeom prst="line">
            <a:avLst/>
          </a:prstGeom>
          <a:ln w="38100">
            <a:solidFill>
              <a:srgbClr val="FF8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683E94A-D212-455A-9803-FF307361A3E1}"/>
              </a:ext>
            </a:extLst>
          </p:cNvPr>
          <p:cNvSpPr txBox="1"/>
          <p:nvPr/>
        </p:nvSpPr>
        <p:spPr>
          <a:xfrm>
            <a:off x="5484610" y="3407821"/>
            <a:ext cx="1478898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로그인 시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세션 생성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사용자 등록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사용자 정보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681F091-6503-4087-A6F1-E305427F1985}"/>
              </a:ext>
            </a:extLst>
          </p:cNvPr>
          <p:cNvSpPr txBox="1"/>
          <p:nvPr/>
        </p:nvSpPr>
        <p:spPr>
          <a:xfrm>
            <a:off x="6996723" y="3396193"/>
            <a:ext cx="736757" cy="2558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평가 결과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FA40B3A-3154-4E17-83AD-752124A7E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06837" y="3583328"/>
            <a:ext cx="193382" cy="84070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84FFFA7A-D78E-4242-9463-153C3F4426F5}"/>
              </a:ext>
            </a:extLst>
          </p:cNvPr>
          <p:cNvCxnSpPr>
            <a:cxnSpLocks/>
            <a:stCxn id="76" idx="0"/>
            <a:endCxn id="62" idx="2"/>
          </p:cNvCxnSpPr>
          <p:nvPr/>
        </p:nvCxnSpPr>
        <p:spPr>
          <a:xfrm rot="16200000" flipV="1">
            <a:off x="2548807" y="3116735"/>
            <a:ext cx="1301143" cy="6178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B8F3F1A-D12E-4A9A-9F2D-B0AD905CDADA}"/>
              </a:ext>
            </a:extLst>
          </p:cNvPr>
          <p:cNvSpPr txBox="1"/>
          <p:nvPr/>
        </p:nvSpPr>
        <p:spPr>
          <a:xfrm>
            <a:off x="1235144" y="2852010"/>
            <a:ext cx="3355406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1)</a:t>
            </a:r>
            <a:r>
              <a:rPr lang="ko-KR" altLang="en-US" sz="1000" b="1" dirty="0">
                <a:latin typeface="+mn-ea"/>
              </a:rPr>
              <a:t> 최초 실행 시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MMSE-KC </a:t>
            </a:r>
            <a:r>
              <a:rPr lang="ko-KR" altLang="en-US" sz="1000" b="1" dirty="0">
                <a:latin typeface="+mn-ea"/>
              </a:rPr>
              <a:t>검사 결과를 기반으로 추천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BA9D31-3C06-43F0-AD5C-F5054EDC49A1}"/>
              </a:ext>
            </a:extLst>
          </p:cNvPr>
          <p:cNvSpPr txBox="1"/>
          <p:nvPr/>
        </p:nvSpPr>
        <p:spPr>
          <a:xfrm>
            <a:off x="1238181" y="3168774"/>
            <a:ext cx="2659702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2)</a:t>
            </a:r>
            <a:r>
              <a:rPr lang="ko-KR" altLang="en-US" sz="1000" b="1" dirty="0">
                <a:latin typeface="+mn-ea"/>
              </a:rPr>
              <a:t> 이후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컨텐츠 수행 결과를 기반으로 추천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3AC0BFB-043E-478E-A1EB-555C0267D6B5}"/>
              </a:ext>
            </a:extLst>
          </p:cNvPr>
          <p:cNvSpPr txBox="1"/>
          <p:nvPr/>
        </p:nvSpPr>
        <p:spPr>
          <a:xfrm>
            <a:off x="2105864" y="2475489"/>
            <a:ext cx="1628414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실행 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식별코드를 넘김</a:t>
            </a: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1C269855-CE3B-43A0-A0BE-1881DD7083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70" y="1000739"/>
            <a:ext cx="594113" cy="594113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FBE18E88-5660-420A-9050-F4EB6369EB86}"/>
              </a:ext>
            </a:extLst>
          </p:cNvPr>
          <p:cNvSpPr txBox="1"/>
          <p:nvPr/>
        </p:nvSpPr>
        <p:spPr>
          <a:xfrm>
            <a:off x="2459277" y="1603805"/>
            <a:ext cx="78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Contents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8474594-E705-437A-85B4-8C48F61933D5}"/>
              </a:ext>
            </a:extLst>
          </p:cNvPr>
          <p:cNvSpPr txBox="1"/>
          <p:nvPr/>
        </p:nvSpPr>
        <p:spPr>
          <a:xfrm>
            <a:off x="1573597" y="187288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Attention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4C20E84-ACC8-4836-B7DB-1D4E68E0A5DC}"/>
              </a:ext>
            </a:extLst>
          </p:cNvPr>
          <p:cNvSpPr txBox="1"/>
          <p:nvPr/>
        </p:nvSpPr>
        <p:spPr>
          <a:xfrm>
            <a:off x="2331972" y="187317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Concentration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F81185-4154-4A30-A32A-AE11CCAA858B}"/>
              </a:ext>
            </a:extLst>
          </p:cNvPr>
          <p:cNvSpPr txBox="1"/>
          <p:nvPr/>
        </p:nvSpPr>
        <p:spPr>
          <a:xfrm>
            <a:off x="3433817" y="186805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Memory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20C5849-01B5-488A-8D05-3572AF42FDAB}"/>
              </a:ext>
            </a:extLst>
          </p:cNvPr>
          <p:cNvSpPr txBox="1"/>
          <p:nvPr/>
        </p:nvSpPr>
        <p:spPr>
          <a:xfrm>
            <a:off x="1381729" y="215246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Orientation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23B2D5C-C1FC-4F3E-92FB-7C8B8D8789B5}"/>
              </a:ext>
            </a:extLst>
          </p:cNvPr>
          <p:cNvSpPr txBox="1"/>
          <p:nvPr/>
        </p:nvSpPr>
        <p:spPr>
          <a:xfrm>
            <a:off x="3404995" y="2166918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Performance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DFE73-A459-40E9-8F06-5C14BED9A12E}"/>
              </a:ext>
            </a:extLst>
          </p:cNvPr>
          <p:cNvSpPr txBox="1"/>
          <p:nvPr/>
        </p:nvSpPr>
        <p:spPr>
          <a:xfrm>
            <a:off x="4339463" y="1193508"/>
            <a:ext cx="1176291" cy="4001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사용자 정보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컨텐츠 수행 결과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10D9BA-6BE5-48EB-A60F-C9FD636E255C}"/>
              </a:ext>
            </a:extLst>
          </p:cNvPr>
          <p:cNvSpPr txBox="1"/>
          <p:nvPr/>
        </p:nvSpPr>
        <p:spPr>
          <a:xfrm>
            <a:off x="706591" y="144757"/>
            <a:ext cx="21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데모 방법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F95861-FFB6-4C18-9EA3-80AC7A5AF111}"/>
              </a:ext>
            </a:extLst>
          </p:cNvPr>
          <p:cNvSpPr txBox="1"/>
          <p:nvPr/>
        </p:nvSpPr>
        <p:spPr>
          <a:xfrm>
            <a:off x="2179400" y="215675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Executive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Function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4AECE73-FF41-4AB5-BB1B-1F1F767386A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990550" y="2482181"/>
            <a:ext cx="525204" cy="1788028"/>
          </a:xfrm>
          <a:prstGeom prst="bentConnector2">
            <a:avLst/>
          </a:prstGeom>
          <a:ln w="38100">
            <a:solidFill>
              <a:srgbClr val="FF80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D96675-F4D9-4EE1-BAB9-D81AD0AE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68" grpId="0" animBg="1"/>
      <p:bldP spid="174" grpId="0" animBg="1"/>
      <p:bldP spid="190" grpId="0" animBg="1"/>
      <p:bldP spid="2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4" y="130809"/>
            <a:ext cx="12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지적사항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720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구현 범위 구체화 및 축소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2394" y="1804361"/>
            <a:ext cx="466717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치매 선별 검사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간의 정신상태 검사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평가 항목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9411" y="2785999"/>
            <a:ext cx="465116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지남력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기억등록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기억 회상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주의 집중 및 계산 능력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시공간 구성 능력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언어 능력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9A62FE-C61E-4EF7-BDBE-62DE2D4F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1929180"/>
            <a:ext cx="3585762" cy="40920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BE77E5-590A-4393-8C13-B6DC2856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4E05169-A040-464C-AAE6-C0F104315382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42555E-B879-4440-8235-96922DCD5646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개발 환경 및 방향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9ED05-9708-4AA7-8C98-B942FAAFDDFD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*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9D0EC9-FF58-4CA1-8BD5-D1F9DCA3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 및 방향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 및 방향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FE3C90-15C0-4BDD-AA04-E9993BED770C}"/>
              </a:ext>
            </a:extLst>
          </p:cNvPr>
          <p:cNvCxnSpPr>
            <a:cxnSpLocks/>
          </p:cNvCxnSpPr>
          <p:nvPr/>
        </p:nvCxnSpPr>
        <p:spPr>
          <a:xfrm>
            <a:off x="841259" y="4025400"/>
            <a:ext cx="80977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70DF3A-B59B-4482-8E36-E16E8CB361EA}"/>
              </a:ext>
            </a:extLst>
          </p:cNvPr>
          <p:cNvGrpSpPr/>
          <p:nvPr/>
        </p:nvGrpSpPr>
        <p:grpSpPr>
          <a:xfrm>
            <a:off x="1351960" y="2063720"/>
            <a:ext cx="1661538" cy="1661538"/>
            <a:chOff x="969284" y="2398488"/>
            <a:chExt cx="2320016" cy="22805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AF186C-01EA-4E5F-9472-4FA5281EAD13}"/>
                </a:ext>
              </a:extLst>
            </p:cNvPr>
            <p:cNvSpPr/>
            <p:nvPr/>
          </p:nvSpPr>
          <p:spPr>
            <a:xfrm>
              <a:off x="991056" y="2405744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latin typeface="+mn-ea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6E3A814-02E3-43C4-ABEC-BCA6793F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84" y="2398488"/>
              <a:ext cx="2298231" cy="2273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5C9BB3-F020-4565-A423-596C4E0904CF}"/>
              </a:ext>
            </a:extLst>
          </p:cNvPr>
          <p:cNvGrpSpPr/>
          <p:nvPr/>
        </p:nvGrpSpPr>
        <p:grpSpPr>
          <a:xfrm>
            <a:off x="3995421" y="2053338"/>
            <a:ext cx="1661538" cy="1661538"/>
            <a:chOff x="3864428" y="1809753"/>
            <a:chExt cx="2395175" cy="229234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F3ADD1-D371-4AC0-B666-1C7658739748}"/>
                </a:ext>
              </a:extLst>
            </p:cNvPr>
            <p:cNvSpPr/>
            <p:nvPr/>
          </p:nvSpPr>
          <p:spPr>
            <a:xfrm>
              <a:off x="3961359" y="1828800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latin typeface="+mn-ea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C216B20-D26E-4944-A26C-50322A5B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428" y="1809753"/>
              <a:ext cx="2384275" cy="22732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65E2C6-F518-43DE-8A21-D3ED9C2E6B08}"/>
              </a:ext>
            </a:extLst>
          </p:cNvPr>
          <p:cNvSpPr txBox="1"/>
          <p:nvPr/>
        </p:nvSpPr>
        <p:spPr>
          <a:xfrm>
            <a:off x="1487388" y="1627856"/>
            <a:ext cx="253218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>
                <a:latin typeface="+mn-ea"/>
              </a:rPr>
              <a:t>.NET Framework</a:t>
            </a:r>
            <a:endParaRPr lang="ko-KR" altLang="en-US" sz="1662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12F3-1026-4BB3-9995-535EFEBDE310}"/>
              </a:ext>
            </a:extLst>
          </p:cNvPr>
          <p:cNvSpPr/>
          <p:nvPr/>
        </p:nvSpPr>
        <p:spPr>
          <a:xfrm>
            <a:off x="1333922" y="1679873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71A44-1DB5-4C8B-A5D4-B630D8C493DA}"/>
              </a:ext>
            </a:extLst>
          </p:cNvPr>
          <p:cNvSpPr txBox="1"/>
          <p:nvPr/>
        </p:nvSpPr>
        <p:spPr>
          <a:xfrm>
            <a:off x="4171534" y="1627856"/>
            <a:ext cx="253218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>
                <a:latin typeface="+mn-ea"/>
              </a:rPr>
              <a:t>Unity</a:t>
            </a:r>
            <a:endParaRPr lang="ko-KR" altLang="en-US" sz="1662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9FF77A-D4AB-4402-9D7C-405F64600F15}"/>
              </a:ext>
            </a:extLst>
          </p:cNvPr>
          <p:cNvSpPr/>
          <p:nvPr/>
        </p:nvSpPr>
        <p:spPr>
          <a:xfrm>
            <a:off x="4018069" y="1679873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B108D-71BA-4B6E-8D48-427FA5033E6D}"/>
              </a:ext>
            </a:extLst>
          </p:cNvPr>
          <p:cNvSpPr txBox="1"/>
          <p:nvPr/>
        </p:nvSpPr>
        <p:spPr>
          <a:xfrm>
            <a:off x="7008367" y="1628659"/>
            <a:ext cx="253218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>
                <a:latin typeface="+mn-ea"/>
              </a:rPr>
              <a:t>MySQL</a:t>
            </a:r>
            <a:endParaRPr lang="ko-KR" altLang="en-US" sz="1662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792808-BB4B-469C-B8DD-4DBA22EE78B9}"/>
              </a:ext>
            </a:extLst>
          </p:cNvPr>
          <p:cNvSpPr/>
          <p:nvPr/>
        </p:nvSpPr>
        <p:spPr>
          <a:xfrm>
            <a:off x="6854902" y="1680676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365EA2A-830F-4BD7-88C2-ED737ABA4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47" y="4588133"/>
            <a:ext cx="1510385" cy="157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D6C8B67-0411-48F9-94F3-915AFAC017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25" y="4585178"/>
            <a:ext cx="1664308" cy="159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0FE64B-BDF1-4F16-A3F9-11D880077234}"/>
              </a:ext>
            </a:extLst>
          </p:cNvPr>
          <p:cNvSpPr txBox="1"/>
          <p:nvPr/>
        </p:nvSpPr>
        <p:spPr>
          <a:xfrm>
            <a:off x="1034146" y="4171770"/>
            <a:ext cx="51351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>
                <a:latin typeface="+mn-ea"/>
              </a:rPr>
              <a:t>R</a:t>
            </a:r>
            <a:endParaRPr lang="ko-KR" altLang="en-US" sz="1662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9B0E15-CE37-4E71-BD0B-4B9CBBEEC61D}"/>
              </a:ext>
            </a:extLst>
          </p:cNvPr>
          <p:cNvSpPr/>
          <p:nvPr/>
        </p:nvSpPr>
        <p:spPr>
          <a:xfrm>
            <a:off x="880680" y="4223787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2FC45-D187-4097-BE68-2C26E02092B8}"/>
              </a:ext>
            </a:extLst>
          </p:cNvPr>
          <p:cNvSpPr txBox="1"/>
          <p:nvPr/>
        </p:nvSpPr>
        <p:spPr>
          <a:xfrm>
            <a:off x="5266619" y="4171770"/>
            <a:ext cx="1224137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>
                <a:latin typeface="+mn-ea"/>
              </a:rPr>
              <a:t>Hadoop</a:t>
            </a:r>
            <a:endParaRPr lang="ko-KR" altLang="en-US" sz="1662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8F113E0-534A-4CC8-83A4-B9B43CDAD23F}"/>
              </a:ext>
            </a:extLst>
          </p:cNvPr>
          <p:cNvSpPr/>
          <p:nvPr/>
        </p:nvSpPr>
        <p:spPr>
          <a:xfrm>
            <a:off x="5113154" y="4223787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1D970D-55C3-45B4-A7FA-43C09AEDE6C5}"/>
              </a:ext>
            </a:extLst>
          </p:cNvPr>
          <p:cNvSpPr txBox="1"/>
          <p:nvPr/>
        </p:nvSpPr>
        <p:spPr>
          <a:xfrm>
            <a:off x="7224391" y="4172573"/>
            <a:ext cx="253218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>
                <a:latin typeface="+mn-ea"/>
              </a:rPr>
              <a:t>HIVE</a:t>
            </a:r>
            <a:endParaRPr lang="ko-KR" altLang="en-US" sz="1662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8E85B3-4C35-43FB-A0AA-24AFB864EA39}"/>
              </a:ext>
            </a:extLst>
          </p:cNvPr>
          <p:cNvSpPr/>
          <p:nvPr/>
        </p:nvSpPr>
        <p:spPr>
          <a:xfrm>
            <a:off x="7070926" y="4224591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BD683-24DF-429E-93D7-736319577C7B}"/>
              </a:ext>
            </a:extLst>
          </p:cNvPr>
          <p:cNvSpPr txBox="1"/>
          <p:nvPr/>
        </p:nvSpPr>
        <p:spPr>
          <a:xfrm>
            <a:off x="3213297" y="4179647"/>
            <a:ext cx="1432847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dirty="0" err="1">
                <a:latin typeface="+mn-ea"/>
              </a:rPr>
              <a:t>Sqoop</a:t>
            </a:r>
            <a:endParaRPr lang="ko-KR" altLang="en-US" sz="1662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048815-919B-41DB-93B1-A84AE682A889}"/>
              </a:ext>
            </a:extLst>
          </p:cNvPr>
          <p:cNvSpPr/>
          <p:nvPr/>
        </p:nvSpPr>
        <p:spPr>
          <a:xfrm>
            <a:off x="3059832" y="4231664"/>
            <a:ext cx="153466" cy="243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519010-638B-4D29-8EE2-466686F6B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927" y="4579772"/>
            <a:ext cx="1693586" cy="154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4D5C5D-197F-4483-B190-62DEFBBE6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680" y="4588132"/>
            <a:ext cx="1733550" cy="1574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93F136-89EA-4C84-9C4E-D7AA4E91E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4902" y="2044367"/>
            <a:ext cx="1622392" cy="165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D995C2B-32AA-45BE-B063-DD028BAB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0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D7DA9CC-FCE0-48EE-927E-834FBC203CF1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5E1EEE-E55D-477D-BDA9-507C53D305B2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업무 분담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6328E5-3D30-4DCE-B0A8-2F652B9F3EEB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08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95CAF2-6C2E-4517-A738-C4E52568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업무 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업무 분담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F67F06-2C2C-4988-B435-C6025C56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29" y="1916832"/>
            <a:ext cx="7807472" cy="340543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E5C116-1BFE-4133-B4E1-B2671542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0F194B0-ED47-4381-A196-CE1C5F985570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27DA17-6FD2-4707-9178-06EBE19764CF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종합 설계 수행 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9274A8-79BC-4446-BB1B-E516E2086252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09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0A19BA-73DF-48A9-8FC2-1F52DF61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종합 설계 수행 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종합 설계 수행 일정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3066E-436D-4660-A6FF-BDCC256C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1"/>
            <a:ext cx="7916658" cy="357923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220164-96A0-4734-B651-1C00136C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1AB8F7-F39B-43E8-BFB2-236D466EC23A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3F3F6-B35A-4D1C-B8C2-EED4315A75F0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필요기술 및 참고문헌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C54697-75D8-4434-AC4B-7401CD97434E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10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F6D798-C1CA-4E11-B0C4-7F6F194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필요기술 및 참고 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참고 문헌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FA6A8-2A95-448A-8C7C-CF5235BBE6CD}"/>
              </a:ext>
            </a:extLst>
          </p:cNvPr>
          <p:cNvSpPr txBox="1"/>
          <p:nvPr/>
        </p:nvSpPr>
        <p:spPr>
          <a:xfrm>
            <a:off x="1261370" y="1449668"/>
            <a:ext cx="7555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[1] (</a:t>
            </a:r>
            <a:r>
              <a:rPr lang="zh-CN" altLang="ko-KR" dirty="0">
                <a:latin typeface="+mn-ea"/>
              </a:rPr>
              <a:t>지역사회 경증치매환자를 대상으로 한 전산화 인지재활 치료</a:t>
            </a:r>
            <a:r>
              <a:rPr lang="en-US" altLang="ko-KR" dirty="0">
                <a:latin typeface="+mn-ea"/>
              </a:rPr>
              <a:t>(COMCOG) </a:t>
            </a:r>
            <a:r>
              <a:rPr lang="zh-CN" altLang="ko-KR" dirty="0">
                <a:latin typeface="+mn-ea"/>
              </a:rPr>
              <a:t>효과 논문중</a:t>
            </a:r>
            <a:endParaRPr lang="ko-KR" altLang="ko-KR" dirty="0">
              <a:latin typeface="+mn-ea"/>
            </a:endParaRPr>
          </a:p>
          <a:p>
            <a:r>
              <a:rPr lang="zh-CN" altLang="ko-KR" dirty="0">
                <a:latin typeface="+mn-ea"/>
              </a:rPr>
              <a:t>논문 레퍼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dirty="0" err="1">
                <a:latin typeface="+mn-ea"/>
              </a:rPr>
              <a:t>Bellucci</a:t>
            </a:r>
            <a:r>
              <a:rPr lang="en-US" altLang="ko-KR" dirty="0">
                <a:latin typeface="+mn-ea"/>
              </a:rPr>
              <a:t> D. M., </a:t>
            </a:r>
            <a:r>
              <a:rPr lang="en-US" altLang="ko-KR" dirty="0" err="1">
                <a:latin typeface="+mn-ea"/>
              </a:rPr>
              <a:t>Glaberman</a:t>
            </a:r>
            <a:r>
              <a:rPr lang="en-US" altLang="ko-KR" dirty="0">
                <a:latin typeface="+mn-ea"/>
              </a:rPr>
              <a:t> K., &amp; Haslam N.(2002). Neuro-cognitive enhancement therapy with work therapy: effects on neuropsychological test performance. A r c hi v e s of G e n e r al P s y c hi a t r y, 5 8 , 763-76</a:t>
            </a: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[2](</a:t>
            </a:r>
            <a:r>
              <a:rPr lang="zh-CN" altLang="ko-KR" dirty="0">
                <a:latin typeface="+mn-ea"/>
              </a:rPr>
              <a:t>컴퓨터 인지재활 프로그램이 노인 뇌졸중 환자의 인지향상에 미치는 효과 논문중</a:t>
            </a:r>
            <a:r>
              <a:rPr lang="en-US" altLang="ko-KR" dirty="0">
                <a:latin typeface="+mn-ea"/>
              </a:rPr>
              <a:t>)</a:t>
            </a:r>
            <a:endParaRPr lang="ko-KR" altLang="ko-KR" dirty="0">
              <a:latin typeface="+mn-ea"/>
            </a:endParaRPr>
          </a:p>
          <a:p>
            <a:r>
              <a:rPr lang="zh-CN" altLang="ko-KR" dirty="0">
                <a:latin typeface="+mn-ea"/>
              </a:rPr>
              <a:t>컴퓨터를 이용한 인지치료는 고식적인 인지훈련에 환자가 스스로 실시하고 배움으로서 치료자의 개입시 간이 단축되고 수행결과에 대하여 환자에게 즉시 피드백</a:t>
            </a:r>
            <a:r>
              <a:rPr lang="en-US" altLang="ko-KR" dirty="0">
                <a:latin typeface="+mn-ea"/>
              </a:rPr>
              <a:t>(feedback)</a:t>
            </a:r>
            <a:r>
              <a:rPr lang="zh-CN" altLang="ko-KR" dirty="0">
                <a:latin typeface="+mn-ea"/>
              </a:rPr>
              <a:t>을 줄 수 있어 치료에 대한 동기를 부여 할 뿐 아니라 객관적이고 정확한 결과를 얻을 수 있고 지속적으로 데이터를 보관할 수 있다는 점이 있다</a:t>
            </a:r>
            <a:r>
              <a:rPr lang="en-US" altLang="ko-KR" dirty="0">
                <a:latin typeface="+mn-ea"/>
              </a:rPr>
              <a:t> (Chen, Thomas, </a:t>
            </a:r>
            <a:r>
              <a:rPr lang="en-US" altLang="ko-KR" dirty="0" err="1">
                <a:latin typeface="+mn-ea"/>
              </a:rPr>
              <a:t>Glauf</a:t>
            </a:r>
            <a:r>
              <a:rPr lang="en-US" altLang="ko-KR" dirty="0">
                <a:latin typeface="+mn-ea"/>
              </a:rPr>
              <a:t>, &amp; Bracy, 1997; </a:t>
            </a:r>
            <a:r>
              <a:rPr lang="en-US" altLang="ko-KR" dirty="0" err="1">
                <a:latin typeface="+mn-ea"/>
              </a:rPr>
              <a:t>Glisky</a:t>
            </a:r>
            <a:r>
              <a:rPr lang="en-US" altLang="ko-KR" dirty="0">
                <a:latin typeface="+mn-ea"/>
              </a:rPr>
              <a:t>, Schacter, &amp; Tulving, 1986; </a:t>
            </a:r>
            <a:r>
              <a:rPr lang="en-US" altLang="ko-KR" dirty="0" err="1">
                <a:latin typeface="+mn-ea"/>
              </a:rPr>
              <a:t>Palmese</a:t>
            </a:r>
            <a:r>
              <a:rPr lang="en-US" altLang="ko-KR" dirty="0">
                <a:latin typeface="+mn-ea"/>
              </a:rPr>
              <a:t> &amp; </a:t>
            </a:r>
            <a:r>
              <a:rPr lang="en-US" altLang="ko-KR" dirty="0" err="1">
                <a:latin typeface="+mn-ea"/>
              </a:rPr>
              <a:t>Raskin</a:t>
            </a:r>
            <a:r>
              <a:rPr lang="en-US" altLang="ko-KR" dirty="0">
                <a:latin typeface="+mn-ea"/>
              </a:rPr>
              <a:t>, 2000).</a:t>
            </a:r>
            <a:endParaRPr lang="ko-KR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5742E-7783-4E3B-9675-B1BB846F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필요기술 및 참고 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참고 문헌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FA6A8-2A95-448A-8C7C-CF5235BBE6CD}"/>
              </a:ext>
            </a:extLst>
          </p:cNvPr>
          <p:cNvSpPr txBox="1"/>
          <p:nvPr/>
        </p:nvSpPr>
        <p:spPr>
          <a:xfrm>
            <a:off x="1312397" y="1449668"/>
            <a:ext cx="7555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[3](</a:t>
            </a:r>
            <a:r>
              <a:rPr lang="zh-CN" altLang="ko-KR" dirty="0">
                <a:latin typeface="+mn-ea"/>
              </a:rPr>
              <a:t>부산경남지역의컴퓨터보조인지재활프로그램 논문</a:t>
            </a:r>
            <a:r>
              <a:rPr lang="ko-KR" altLang="en-US" dirty="0">
                <a:latin typeface="+mn-ea"/>
              </a:rPr>
              <a:t>中</a:t>
            </a:r>
            <a:endParaRPr lang="ko-KR" altLang="ko-KR" dirty="0">
              <a:latin typeface="+mn-ea"/>
            </a:endParaRPr>
          </a:p>
          <a:p>
            <a:r>
              <a:rPr lang="zh-CN" altLang="ko-KR" dirty="0">
                <a:latin typeface="+mn-ea"/>
              </a:rPr>
              <a:t>초기의 교육용 프로그램은 비용 면에서 훨씬 저렴했고 기술적인 면이 우수해서 환자나 이용자가 쉽게 흥미를 가지고 학습할 수 있는 장점이 있었다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Histroical</a:t>
            </a:r>
            <a:r>
              <a:rPr lang="en-US" altLang="ko-KR" dirty="0">
                <a:latin typeface="+mn-ea"/>
              </a:rPr>
              <a:t> review of computer-assisted </a:t>
            </a:r>
            <a:r>
              <a:rPr lang="en-US" altLang="ko-KR" dirty="0" err="1">
                <a:latin typeface="+mn-ea"/>
              </a:rPr>
              <a:t>congnitive</a:t>
            </a:r>
            <a:r>
              <a:rPr lang="en-US" altLang="ko-KR" dirty="0">
                <a:latin typeface="+mn-ea"/>
              </a:rPr>
              <a:t> retraining. J head Trauma </a:t>
            </a:r>
            <a:r>
              <a:rPr lang="en-US" altLang="ko-KR" dirty="0" err="1">
                <a:latin typeface="+mn-ea"/>
              </a:rPr>
              <a:t>Rehabil</a:t>
            </a:r>
            <a:r>
              <a:rPr lang="en-US" altLang="ko-KR" dirty="0">
                <a:latin typeface="+mn-ea"/>
              </a:rPr>
              <a:t>, 17, 446-457.)</a:t>
            </a: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[4](</a:t>
            </a:r>
            <a:r>
              <a:rPr lang="zh-CN" altLang="ko-KR" dirty="0">
                <a:latin typeface="+mn-ea"/>
              </a:rPr>
              <a:t>지역사회 경증치매환자를 대상으로 한 전산화 인지재활 치료</a:t>
            </a:r>
            <a:r>
              <a:rPr lang="en-US" altLang="ko-KR" dirty="0">
                <a:latin typeface="+mn-ea"/>
              </a:rPr>
              <a:t>(COMCOG) </a:t>
            </a:r>
            <a:r>
              <a:rPr lang="zh-CN" altLang="ko-KR" dirty="0">
                <a:latin typeface="+mn-ea"/>
              </a:rPr>
              <a:t>효과논문</a:t>
            </a:r>
            <a:r>
              <a:rPr lang="ko-KR" altLang="en-US" dirty="0">
                <a:latin typeface="+mn-ea"/>
              </a:rPr>
              <a:t>中</a:t>
            </a:r>
            <a:r>
              <a:rPr lang="en-US" altLang="ko-KR" dirty="0">
                <a:latin typeface="+mn-ea"/>
              </a:rPr>
              <a:t>)</a:t>
            </a:r>
            <a:endParaRPr lang="ko-KR" altLang="ko-KR" dirty="0">
              <a:latin typeface="+mn-ea"/>
            </a:endParaRPr>
          </a:p>
          <a:p>
            <a:r>
              <a:rPr lang="zh-CN" altLang="ko-KR" dirty="0">
                <a:latin typeface="+mn-ea"/>
              </a:rPr>
              <a:t>컴퓨터를 이용한 인지재활 치료는 구조화되고 표준화된 훈련과제를 환자 개개인의 인지수준에 적합하게 제공하고</a:t>
            </a:r>
            <a:endParaRPr lang="ko-KR" altLang="ko-KR" dirty="0">
              <a:latin typeface="+mn-ea"/>
            </a:endParaRPr>
          </a:p>
          <a:p>
            <a:r>
              <a:rPr lang="zh-CN" altLang="ko-KR" dirty="0">
                <a:latin typeface="+mn-ea"/>
              </a:rPr>
              <a:t>과제수행에 대한 정확하고 즉각적인 피드백을 제공 한다</a:t>
            </a:r>
            <a:r>
              <a:rPr lang="en-US" altLang="ko-KR" dirty="0">
                <a:latin typeface="+mn-ea"/>
              </a:rPr>
              <a:t>. </a:t>
            </a:r>
            <a:r>
              <a:rPr lang="zh-CN" altLang="ko-KR" dirty="0">
                <a:latin typeface="+mn-ea"/>
              </a:rPr>
              <a:t>또한 수행결과에 대한 자료를 정확하고 지속적으로 기록하고 비교 분석할 수 있으므로 인지재활에 유용하게 적용되고 있으며</a:t>
            </a:r>
            <a:r>
              <a:rPr lang="en-US" altLang="ko-KR" dirty="0">
                <a:latin typeface="+mn-ea"/>
              </a:rPr>
              <a:t>, </a:t>
            </a:r>
            <a:r>
              <a:rPr lang="zh-CN" altLang="ko-KR" dirty="0">
                <a:latin typeface="+mn-ea"/>
              </a:rPr>
              <a:t>점차 증가하고 있 는 추세이다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Bellucci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Glaberman</a:t>
            </a:r>
            <a:r>
              <a:rPr lang="en-US" altLang="ko-KR" dirty="0">
                <a:latin typeface="+mn-ea"/>
              </a:rPr>
              <a:t> &amp; Haslam, 2002).</a:t>
            </a: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[5]</a:t>
            </a:r>
            <a:r>
              <a:rPr lang="en-US" altLang="ko-KR" u="sng" dirty="0">
                <a:latin typeface="+mn-ea"/>
              </a:rPr>
              <a:t>[</a:t>
            </a:r>
            <a:r>
              <a:rPr lang="zh-CN" altLang="ko-KR" dirty="0">
                <a:latin typeface="+mn-ea"/>
              </a:rPr>
              <a:t>단계적인 주의 집중력 훈련이 경증치매노인의 기억력과 일상생활수행능력에 미치는 효과고령자 논문중</a:t>
            </a:r>
            <a:r>
              <a:rPr lang="en-US" altLang="ko-KR" u="sng" dirty="0">
                <a:latin typeface="+mn-ea"/>
              </a:rPr>
              <a:t> (</a:t>
            </a:r>
            <a:r>
              <a:rPr lang="zh-CN" altLang="ko-KR" u="sng" dirty="0">
                <a:latin typeface="+mn-ea"/>
              </a:rPr>
              <a:t>김연희</a:t>
            </a:r>
            <a:r>
              <a:rPr lang="en-US" altLang="ko-KR" u="sng" dirty="0">
                <a:latin typeface="+mn-ea"/>
              </a:rPr>
              <a:t>, 2006; </a:t>
            </a:r>
            <a:r>
              <a:rPr lang="zh-CN" altLang="ko-KR" u="sng" dirty="0">
                <a:latin typeface="+mn-ea"/>
              </a:rPr>
              <a:t>김훈주 등</a:t>
            </a:r>
            <a:r>
              <a:rPr lang="en-US" altLang="ko-KR" u="sng" dirty="0">
                <a:latin typeface="+mn-ea"/>
              </a:rPr>
              <a:t>, 2009; Moreno &amp; Saldana, 2005)</a:t>
            </a:r>
            <a:endParaRPr lang="ko-KR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87D8DB-A9AD-4CBB-BA78-3A2B2ED2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7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필요기술 및 참고 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참고 문헌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FA6A8-2A95-448A-8C7C-CF5235BBE6CD}"/>
              </a:ext>
            </a:extLst>
          </p:cNvPr>
          <p:cNvSpPr txBox="1"/>
          <p:nvPr/>
        </p:nvSpPr>
        <p:spPr>
          <a:xfrm>
            <a:off x="1257398" y="1853897"/>
            <a:ext cx="7555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+mn-ea"/>
              </a:rPr>
              <a:t>[6]</a:t>
            </a:r>
            <a:r>
              <a:rPr lang="zh-CN" altLang="ko-KR" u="sng" dirty="0">
                <a:latin typeface="+mn-ea"/>
              </a:rPr>
              <a:t>단계적인 주의 집중력 훈련이 경증치매노인의 기억력과 일상생활수행능력에 미치는 효과고령자</a:t>
            </a:r>
            <a:r>
              <a:rPr lang="en-US" altLang="ko-KR" u="sng" dirty="0">
                <a:latin typeface="+mn-ea"/>
              </a:rPr>
              <a:t> , </a:t>
            </a:r>
            <a:r>
              <a:rPr lang="zh-CN" altLang="ko-KR" u="sng" dirty="0">
                <a:latin typeface="+mn-ea"/>
              </a:rPr>
              <a:t>치매작업치료학회지</a:t>
            </a:r>
            <a:r>
              <a:rPr lang="en-US" altLang="ko-KR" u="sng" dirty="0">
                <a:latin typeface="+mn-ea"/>
              </a:rPr>
              <a:t>).</a:t>
            </a:r>
          </a:p>
          <a:p>
            <a:endParaRPr lang="ko-KR" altLang="ko-KR" dirty="0">
              <a:latin typeface="+mn-ea"/>
            </a:endParaRPr>
          </a:p>
          <a:p>
            <a:r>
              <a:rPr lang="en-US" altLang="ko-KR" u="sng" dirty="0">
                <a:latin typeface="+mn-ea"/>
              </a:rPr>
              <a:t>[7](</a:t>
            </a:r>
            <a:r>
              <a:rPr lang="zh-CN" altLang="ko-KR" u="sng" dirty="0">
                <a:latin typeface="+mn-ea"/>
              </a:rPr>
              <a:t>지역사회 경증치매환자를 대상으로 한 전산화 인지재활 치료</a:t>
            </a:r>
            <a:r>
              <a:rPr lang="en-US" altLang="ko-KR" u="sng" dirty="0">
                <a:latin typeface="+mn-ea"/>
              </a:rPr>
              <a:t>(COMCOG) </a:t>
            </a:r>
            <a:r>
              <a:rPr lang="zh-CN" altLang="ko-KR" u="sng" dirty="0">
                <a:latin typeface="+mn-ea"/>
              </a:rPr>
              <a:t>효과 논문중</a:t>
            </a:r>
            <a:r>
              <a:rPr lang="en-US" altLang="ko-KR" u="sng" dirty="0">
                <a:latin typeface="+mn-ea"/>
              </a:rPr>
              <a:t>)</a:t>
            </a:r>
            <a:endParaRPr lang="ko-KR" altLang="ko-KR" dirty="0">
              <a:latin typeface="+mn-ea"/>
            </a:endParaRPr>
          </a:p>
          <a:p>
            <a:r>
              <a:rPr lang="zh-CN" altLang="ko-KR" dirty="0">
                <a:latin typeface="+mn-ea"/>
              </a:rPr>
              <a:t>치매환자 보호자는 친 구와 가족과의 관계가 어려워져서 사회적으로 고립 되고 자율성을 잃게 되어 도움이 필요하게 되므로 이로 인한 많은 비용이 발생한다고 하였다</a:t>
            </a:r>
            <a:r>
              <a:rPr lang="en-US" altLang="zh-CN" dirty="0">
                <a:latin typeface="+mn-ea"/>
              </a:rPr>
              <a:t>.</a:t>
            </a:r>
            <a:endParaRPr lang="ko-KR" altLang="ko-KR" dirty="0">
              <a:latin typeface="+mn-ea"/>
            </a:endParaRPr>
          </a:p>
          <a:p>
            <a:r>
              <a:rPr lang="en-US" altLang="ko-KR" u="sng" dirty="0">
                <a:latin typeface="+mn-ea"/>
              </a:rPr>
              <a:t>Graff, M. J., </a:t>
            </a:r>
            <a:r>
              <a:rPr lang="en-US" altLang="ko-KR" u="sng" dirty="0" err="1">
                <a:latin typeface="+mn-ea"/>
              </a:rPr>
              <a:t>Vernooij-Dassen</a:t>
            </a:r>
            <a:r>
              <a:rPr lang="en-US" altLang="ko-KR" u="sng" dirty="0">
                <a:latin typeface="+mn-ea"/>
              </a:rPr>
              <a:t>, M. J., </a:t>
            </a:r>
            <a:r>
              <a:rPr lang="en-US" altLang="ko-KR" u="sng" dirty="0" err="1">
                <a:latin typeface="+mn-ea"/>
              </a:rPr>
              <a:t>Thijssen</a:t>
            </a:r>
            <a:r>
              <a:rPr lang="en-US" altLang="ko-KR" u="sng" dirty="0">
                <a:latin typeface="+mn-ea"/>
              </a:rPr>
              <a:t>, M., Decker, J., </a:t>
            </a:r>
            <a:r>
              <a:rPr lang="en-US" altLang="ko-KR" u="sng" dirty="0" err="1">
                <a:latin typeface="+mn-ea"/>
              </a:rPr>
              <a:t>Hoefnagels</a:t>
            </a:r>
            <a:r>
              <a:rPr lang="en-US" altLang="ko-KR" u="sng" dirty="0">
                <a:latin typeface="+mn-ea"/>
              </a:rPr>
              <a:t>, W. H., &amp; </a:t>
            </a:r>
            <a:r>
              <a:rPr lang="en-US" altLang="ko-KR" u="sng" dirty="0" err="1">
                <a:latin typeface="+mn-ea"/>
              </a:rPr>
              <a:t>OldeRikkert</a:t>
            </a:r>
            <a:r>
              <a:rPr lang="en-US" altLang="ko-KR" u="sng" dirty="0">
                <a:latin typeface="+mn-ea"/>
              </a:rPr>
              <a:t>, M. G.(2007). Effect of community occupational therapy on quality of life, mood, and health status in dementia patients and their </a:t>
            </a:r>
            <a:r>
              <a:rPr lang="en-US" altLang="ko-KR" u="sng" dirty="0" err="1">
                <a:latin typeface="+mn-ea"/>
              </a:rPr>
              <a:t>caregivers:A</a:t>
            </a:r>
            <a:r>
              <a:rPr lang="en-US" altLang="ko-KR" u="sng" dirty="0">
                <a:latin typeface="+mn-ea"/>
              </a:rPr>
              <a:t> randomized controlled trial</a:t>
            </a:r>
            <a:endParaRPr lang="ko-KR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360BD-6758-4AE0-A7B3-FC3409FD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4" y="130809"/>
            <a:ext cx="12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지적사항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720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구현 범위 구체화 및 축소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0A204-3495-4DDA-8B1E-9561B920F8FD}"/>
              </a:ext>
            </a:extLst>
          </p:cNvPr>
          <p:cNvSpPr/>
          <p:nvPr/>
        </p:nvSpPr>
        <p:spPr>
          <a:xfrm>
            <a:off x="1115616" y="1673049"/>
            <a:ext cx="7121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전산화 인지 재활 프로그램 </a:t>
            </a:r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dirty="0" err="1">
                <a:latin typeface="+mn-ea"/>
              </a:rPr>
              <a:t>Rehacom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A7663C-8C25-4655-B07C-4D6595A9D263}"/>
              </a:ext>
            </a:extLst>
          </p:cNvPr>
          <p:cNvSpPr/>
          <p:nvPr/>
        </p:nvSpPr>
        <p:spPr>
          <a:xfrm>
            <a:off x="1187208" y="2480142"/>
            <a:ext cx="31068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주의력 </a:t>
            </a:r>
            <a:r>
              <a:rPr lang="en-US" altLang="ko-KR" sz="1600" dirty="0">
                <a:latin typeface="+mn-ea"/>
              </a:rPr>
              <a:t>(Attention)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기억력 </a:t>
            </a:r>
            <a:r>
              <a:rPr lang="en-US" altLang="ko-KR" sz="1600" dirty="0">
                <a:latin typeface="+mn-ea"/>
              </a:rPr>
              <a:t>(Memory)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집행 기능</a:t>
            </a:r>
            <a:r>
              <a:rPr lang="en-US" altLang="ko-KR" sz="1600" dirty="0">
                <a:latin typeface="+mn-ea"/>
              </a:rPr>
              <a:t>(Executive Functions)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시야 </a:t>
            </a:r>
            <a:r>
              <a:rPr lang="en-US" altLang="ko-KR" sz="1600" dirty="0">
                <a:latin typeface="+mn-ea"/>
              </a:rPr>
              <a:t>(Visual Field)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1EF2DA0-A85B-482E-B895-34AF8AD3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611599"/>
            <a:ext cx="3333509" cy="20618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0153DD-B0A1-4CEF-BCB2-F67DC0FD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91" y="2605980"/>
            <a:ext cx="2057391" cy="407311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0" y="1343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2038" y="1673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7A47C-EFB4-4710-BB36-09005ED00ED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9623C-FB0E-45B8-8C54-A7AE0E9AB67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772E0-408E-49CF-B0B5-0B1DE5D0596C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C37B09-B9A9-42A2-B8B5-513CC233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5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224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필요기술 및 참고 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참고 문헌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6934" y="86197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8972" y="119204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BCB330-E204-435C-A927-5DE324ACFF10}"/>
              </a:ext>
            </a:extLst>
          </p:cNvPr>
          <p:cNvSpPr/>
          <p:nvPr/>
        </p:nvSpPr>
        <p:spPr>
          <a:xfrm>
            <a:off x="1376873" y="1556791"/>
            <a:ext cx="737158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776" indent="-26377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Hadoop – </a:t>
            </a:r>
            <a:r>
              <a:rPr lang="en-US" altLang="ko-KR" dirty="0">
                <a:latin typeface="+mn-ea"/>
                <a:hlinkClick r:id="rId2"/>
              </a:rPr>
              <a:t>http://Hadoop.apache.org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63776" indent="-26377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보건 복지부 </a:t>
            </a:r>
            <a:r>
              <a:rPr lang="en-US" altLang="ko-KR" dirty="0">
                <a:latin typeface="+mn-ea"/>
              </a:rPr>
              <a:t>– http://www.mohw.go.kr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63776" indent="-26377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국민건강보험공단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dirty="0">
                <a:latin typeface="+mn-ea"/>
                <a:hlinkClick r:id="rId3"/>
              </a:rPr>
              <a:t>http://www.nhis.or.kr</a:t>
            </a:r>
            <a:endParaRPr lang="en-US" altLang="ko-KR" dirty="0">
              <a:latin typeface="+mn-ea"/>
            </a:endParaRPr>
          </a:p>
          <a:p>
            <a:pPr marL="263776" indent="-26377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63776" indent="-26377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한국형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치매 평가검사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 err="1">
                <a:latin typeface="+mn-ea"/>
              </a:rPr>
              <a:t>대한노인정신의학회</a:t>
            </a:r>
            <a:r>
              <a:rPr lang="ko-KR" altLang="en-US" dirty="0">
                <a:latin typeface="+mn-ea"/>
              </a:rPr>
              <a:t> 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학지사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8AEB3-390B-4D96-A132-CD45C69E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세션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3 |  </a:t>
            </a:r>
            <a:r>
              <a:rPr lang="ko-KR" altLang="en-US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구신이조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81E99F-473A-45B7-B46D-BD2EF541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4" y="130809"/>
            <a:ext cx="12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지적사항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720" y="909881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구현 범위 구체화 및 축소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203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7A47C-EFB4-4710-BB36-09005ED00ED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9623C-FB0E-45B8-8C54-A7AE0E9AB67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772E0-408E-49CF-B0B5-0B1DE5D0596C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48C14D-3282-4BB0-A733-3F33D448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39081"/>
            <a:ext cx="6214336" cy="33042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4D67E5-84B1-4C3A-A91F-AB0D89BFA787}"/>
              </a:ext>
            </a:extLst>
          </p:cNvPr>
          <p:cNvSpPr/>
          <p:nvPr/>
        </p:nvSpPr>
        <p:spPr>
          <a:xfrm>
            <a:off x="1619672" y="1482111"/>
            <a:ext cx="7121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전산화 인지 재활 프로그램 </a:t>
            </a:r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dirty="0" err="1">
                <a:latin typeface="+mn-ea"/>
              </a:rPr>
              <a:t>RehaCom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5E426D-B0E9-4946-BD1E-B91320F11FDF}"/>
              </a:ext>
            </a:extLst>
          </p:cNvPr>
          <p:cNvSpPr/>
          <p:nvPr/>
        </p:nvSpPr>
        <p:spPr>
          <a:xfrm>
            <a:off x="1597400" y="5405307"/>
            <a:ext cx="1889729" cy="98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각성도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단어 기억력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시각적 탐색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9C2EEA-29E6-484D-A790-FD0B09F884EB}"/>
              </a:ext>
            </a:extLst>
          </p:cNvPr>
          <p:cNvSpPr/>
          <p:nvPr/>
        </p:nvSpPr>
        <p:spPr>
          <a:xfrm>
            <a:off x="3851125" y="5466143"/>
            <a:ext cx="1889729" cy="98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공간적 숫자 찾기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분리적 주의력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시야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E729DA-B9EF-4DB5-8B3B-19C184AB49DD}"/>
              </a:ext>
            </a:extLst>
          </p:cNvPr>
          <p:cNvSpPr/>
          <p:nvPr/>
        </p:nvSpPr>
        <p:spPr>
          <a:xfrm>
            <a:off x="6066647" y="5466142"/>
            <a:ext cx="1889729" cy="98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논리적 추론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선택적 주의력</a:t>
            </a:r>
            <a:endParaRPr lang="en-US" altLang="ko-KR" sz="1292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92" dirty="0">
                <a:latin typeface="+mn-ea"/>
              </a:rPr>
              <a:t>작업 기억력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E1A21C-B814-4ECE-89C1-930F8FDE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4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4" y="130809"/>
            <a:ext cx="12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지적사항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816657"/>
            <a:ext cx="7360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Big Data</a:t>
            </a:r>
            <a:r>
              <a:rPr lang="ko-KR" altLang="en-US" sz="2000" dirty="0">
                <a:latin typeface="+mn-ea"/>
              </a:rPr>
              <a:t>를 활용한 맞춤형 재활 훈련 방법에 대한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알고리즘 및 방법을 구체적으로 제시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00CDEB-3CD0-4DCE-9F8E-C9FCEA43B16C}"/>
              </a:ext>
            </a:extLst>
          </p:cNvPr>
          <p:cNvSpPr/>
          <p:nvPr/>
        </p:nvSpPr>
        <p:spPr>
          <a:xfrm>
            <a:off x="0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0A5E261E-4554-4A9E-A4A4-E4C566CF9E29}"/>
              </a:ext>
            </a:extLst>
          </p:cNvPr>
          <p:cNvSpPr/>
          <p:nvPr/>
        </p:nvSpPr>
        <p:spPr>
          <a:xfrm rot="5400000">
            <a:off x="712038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7A47C-EFB4-4710-BB36-09005ED00ED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09623C-FB0E-45B8-8C54-A7AE0E9AB67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772E0-408E-49CF-B0B5-0B1DE5D0596C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537DF-5DD1-4794-A054-9970566E69D5}"/>
              </a:ext>
            </a:extLst>
          </p:cNvPr>
          <p:cNvSpPr txBox="1"/>
          <p:nvPr/>
        </p:nvSpPr>
        <p:spPr>
          <a:xfrm>
            <a:off x="123540" y="8619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6464EFF-62B7-4A03-8275-94AE5BB0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7" y="1867126"/>
            <a:ext cx="7028645" cy="44162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B9ECE9-8791-4E07-B4B0-5290531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375EC1B-6503-4491-ABD9-82765D54459C}"/>
              </a:ext>
            </a:extLst>
          </p:cNvPr>
          <p:cNvGrpSpPr/>
          <p:nvPr/>
        </p:nvGrpSpPr>
        <p:grpSpPr>
          <a:xfrm>
            <a:off x="1763688" y="2996952"/>
            <a:ext cx="5616624" cy="873388"/>
            <a:chOff x="1767862" y="3143354"/>
            <a:chExt cx="5616624" cy="8733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76AB2F-D57C-49CD-AB0A-64E70B73992D}"/>
                </a:ext>
              </a:extLst>
            </p:cNvPr>
            <p:cNvSpPr txBox="1"/>
            <p:nvPr/>
          </p:nvSpPr>
          <p:spPr>
            <a:xfrm>
              <a:off x="1767862" y="3143354"/>
              <a:ext cx="56166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종합 설계 개요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299E86-A886-4967-8132-D2123A61D58D}"/>
                </a:ext>
              </a:extLst>
            </p:cNvPr>
            <p:cNvSpPr txBox="1"/>
            <p:nvPr/>
          </p:nvSpPr>
          <p:spPr>
            <a:xfrm>
              <a:off x="3720990" y="3647410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01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49443D-89EC-435B-A8FC-0BB0F9F4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063" y="130809"/>
            <a:ext cx="173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졸업 연구 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1334859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87208" y="10187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5605" y="897006"/>
            <a:ext cx="340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연구 개발 배경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21" name="_x331197352" descr="cif00001">
            <a:extLst>
              <a:ext uri="{FF2B5EF4-FFF2-40B4-BE49-F238E27FC236}">
                <a16:creationId xmlns:a16="http://schemas.microsoft.com/office/drawing/2014/main" id="{DDF9F144-56D9-43A9-B353-C8E5F41E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24" y="1898537"/>
            <a:ext cx="3428541" cy="1993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C17906-0220-4238-B3ED-D87067E92864}"/>
              </a:ext>
            </a:extLst>
          </p:cNvPr>
          <p:cNvSpPr/>
          <p:nvPr/>
        </p:nvSpPr>
        <p:spPr>
          <a:xfrm>
            <a:off x="1505516" y="5108341"/>
            <a:ext cx="7329733" cy="624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92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158265" indent="-158265">
              <a:lnSpc>
                <a:spcPct val="150000"/>
              </a:lnSpc>
              <a:buFontTx/>
              <a:buChar char="-"/>
            </a:pPr>
            <a:endParaRPr lang="ko-KR" altLang="en-US" sz="1015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527E3-9727-48DB-9D6B-16C6CC79FE65}"/>
              </a:ext>
            </a:extLst>
          </p:cNvPr>
          <p:cNvSpPr/>
          <p:nvPr/>
        </p:nvSpPr>
        <p:spPr>
          <a:xfrm>
            <a:off x="1505516" y="4501711"/>
            <a:ext cx="2058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치매환자의 증가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631C74-2818-4107-B791-BDF6A8BD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21" y="1898537"/>
            <a:ext cx="3054244" cy="1993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57D6E8-9B45-4053-96DC-D23EA6697543}"/>
              </a:ext>
            </a:extLst>
          </p:cNvPr>
          <p:cNvSpPr/>
          <p:nvPr/>
        </p:nvSpPr>
        <p:spPr>
          <a:xfrm>
            <a:off x="1505515" y="5045627"/>
            <a:ext cx="3138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초로기 치매 환자의 증가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3DABD3-09C7-41AC-A5E4-B08B78200225}"/>
              </a:ext>
            </a:extLst>
          </p:cNvPr>
          <p:cNvSpPr/>
          <p:nvPr/>
        </p:nvSpPr>
        <p:spPr>
          <a:xfrm>
            <a:off x="1505515" y="5629641"/>
            <a:ext cx="59668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인지재활 치료에 대한 시간적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공간적 접근성이 떨어짐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3B82AC-B03A-46EA-AAA0-C7650665D956}"/>
              </a:ext>
            </a:extLst>
          </p:cNvPr>
          <p:cNvSpPr/>
          <p:nvPr/>
        </p:nvSpPr>
        <p:spPr>
          <a:xfrm>
            <a:off x="3786650" y="3906609"/>
            <a:ext cx="1053674" cy="26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&lt;</a:t>
            </a:r>
            <a:r>
              <a:rPr lang="ko-KR" altLang="en-US" sz="738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보건복지부</a:t>
            </a:r>
            <a:r>
              <a:rPr lang="en-US" altLang="ko-KR" sz="738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2012&gt;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F0C339-0222-439E-AAB8-8BEE8209446D}"/>
              </a:ext>
            </a:extLst>
          </p:cNvPr>
          <p:cNvSpPr/>
          <p:nvPr/>
        </p:nvSpPr>
        <p:spPr>
          <a:xfrm>
            <a:off x="7472361" y="3905807"/>
            <a:ext cx="1362888" cy="26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&lt;</a:t>
            </a:r>
            <a:r>
              <a:rPr lang="ko-KR" altLang="en-US" sz="738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국민건강보험공단</a:t>
            </a:r>
            <a:r>
              <a:rPr lang="en-US" altLang="ko-KR" sz="738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2011&gt;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0E9E23-7240-4402-88B6-95C2B44B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2557</Words>
  <Application>Microsoft Office PowerPoint</Application>
  <PresentationFormat>화면 슬라이드 쇼(4:3)</PresentationFormat>
  <Paragraphs>621</Paragraphs>
  <Slides>51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Wingdings</vt:lpstr>
      <vt:lpstr>Arial</vt:lpstr>
      <vt:lpstr>宋体</vt:lpstr>
      <vt:lpstr>맑은 고딕</vt:lpstr>
      <vt:lpstr>Open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조하연</cp:lastModifiedBy>
  <cp:revision>122</cp:revision>
  <dcterms:created xsi:type="dcterms:W3CDTF">2013-09-05T09:43:46Z</dcterms:created>
  <dcterms:modified xsi:type="dcterms:W3CDTF">2018-02-20T07:37:40Z</dcterms:modified>
</cp:coreProperties>
</file>