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11" r:id="rId2"/>
    <p:sldId id="278" r:id="rId3"/>
    <p:sldId id="279" r:id="rId4"/>
    <p:sldId id="312" r:id="rId5"/>
    <p:sldId id="315" r:id="rId6"/>
    <p:sldId id="289" r:id="rId7"/>
    <p:sldId id="285" r:id="rId8"/>
    <p:sldId id="304" r:id="rId9"/>
    <p:sldId id="305" r:id="rId10"/>
    <p:sldId id="329" r:id="rId11"/>
    <p:sldId id="286" r:id="rId12"/>
    <p:sldId id="307" r:id="rId13"/>
    <p:sldId id="308" r:id="rId14"/>
    <p:sldId id="309" r:id="rId15"/>
    <p:sldId id="330" r:id="rId16"/>
    <p:sldId id="322" r:id="rId17"/>
    <p:sldId id="291" r:id="rId18"/>
    <p:sldId id="320" r:id="rId19"/>
    <p:sldId id="327" r:id="rId20"/>
    <p:sldId id="323" r:id="rId21"/>
    <p:sldId id="326" r:id="rId22"/>
    <p:sldId id="293" r:id="rId23"/>
    <p:sldId id="259" r:id="rId24"/>
  </p:sldIdLst>
  <p:sldSz cx="9144000" cy="6858000" type="screen4x3"/>
  <p:notesSz cx="6858000" cy="9144000"/>
  <p:embeddedFontLst>
    <p:embeddedFont>
      <p:font typeface="-윤고딕350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-윤고딕330" charset="-127"/>
      <p:regular r:id="rId29"/>
    </p:embeddedFont>
    <p:embeddedFont>
      <p:font typeface="-윤고딕32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4"/>
    <a:srgbClr val="0082CB"/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700" autoAdjust="0"/>
  </p:normalViewPr>
  <p:slideViewPr>
    <p:cSldViewPr>
      <p:cViewPr varScale="1">
        <p:scale>
          <a:sx n="106" d="100"/>
          <a:sy n="106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6AD1-B512-4198-8FC1-AC13DE94FD67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68D6-2B0E-4E43-BAA6-67DD55584F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F68D6-2B0E-4E43-BAA6-67DD55584F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F68D6-2B0E-4E43-BAA6-67DD55584F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0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826B-C693-40B1-9914-B2FFBB84905D}" type="datetimeFigureOut">
              <a:rPr lang="ko-KR" altLang="en-US" smtClean="0"/>
              <a:pPr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2049-6AEC-44AD-A735-98FB5BD9CD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35566"/>
            <a:ext cx="7772400" cy="1903405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악력계를</a:t>
            </a:r>
            <a:r>
              <a:rPr lang="ko-KR" altLang="en-US" sz="4000" dirty="0" smtClean="0"/>
              <a:t> 통한 보조 </a:t>
            </a:r>
            <a:r>
              <a:rPr lang="ko-KR" altLang="en-US" sz="4000" dirty="0" err="1" smtClean="0"/>
              <a:t>컨텐츠</a:t>
            </a:r>
            <a:r>
              <a:rPr lang="ko-KR" altLang="en-US" sz="4000" dirty="0" smtClean="0"/>
              <a:t> 개발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640960" cy="2639144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altLang="ko-KR" sz="2200" dirty="0" smtClean="0"/>
          </a:p>
          <a:p>
            <a:pPr algn="r"/>
            <a:endParaRPr lang="en-US" altLang="ko-KR" sz="2200" dirty="0"/>
          </a:p>
          <a:p>
            <a:pPr algn="r"/>
            <a:endParaRPr lang="en-US" altLang="ko-KR" sz="2200" dirty="0" smtClean="0"/>
          </a:p>
          <a:p>
            <a:pPr algn="r"/>
            <a:r>
              <a:rPr lang="en-US" altLang="ko-KR" sz="2200" dirty="0" smtClean="0"/>
              <a:t>2011152008 </a:t>
            </a:r>
            <a:r>
              <a:rPr lang="ko-KR" altLang="en-US" sz="2200" dirty="0" smtClean="0"/>
              <a:t>김동연</a:t>
            </a:r>
            <a:endParaRPr lang="en-US" altLang="ko-KR" sz="2200" dirty="0" smtClean="0"/>
          </a:p>
          <a:p>
            <a:pPr algn="r"/>
            <a:r>
              <a:rPr lang="en-US" altLang="ko-KR" sz="2200" dirty="0" smtClean="0"/>
              <a:t>2011150040 </a:t>
            </a:r>
            <a:r>
              <a:rPr lang="ko-KR" altLang="en-US" sz="2200" dirty="0" err="1" smtClean="0"/>
              <a:t>정정훈</a:t>
            </a:r>
            <a:endParaRPr lang="en-US" altLang="ko-KR" sz="2200" dirty="0" smtClean="0"/>
          </a:p>
          <a:p>
            <a:endParaRPr lang="en-US" altLang="ko-KR" dirty="0"/>
          </a:p>
          <a:p>
            <a:endParaRPr lang="en-US" altLang="ko-KR" sz="3400" dirty="0" smtClean="0"/>
          </a:p>
          <a:p>
            <a:r>
              <a:rPr lang="en-US" altLang="ko-KR" sz="3400" smtClean="0"/>
              <a:t>2015.12.01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3589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제품활용 대상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406" y="5078426"/>
            <a:ext cx="164660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          </a:t>
            </a:r>
            <a:endParaRPr lang="en-US" altLang="ko-KR" sz="1700" dirty="0" smtClean="0"/>
          </a:p>
          <a:p>
            <a:r>
              <a:rPr lang="en-US" altLang="ko-KR" sz="1700" dirty="0" smtClean="0"/>
              <a:t>                   </a:t>
            </a:r>
          </a:p>
          <a:p>
            <a:r>
              <a:rPr lang="en-US" altLang="ko-KR" sz="1700" dirty="0" smtClean="0"/>
              <a:t> 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150" y="5065439"/>
            <a:ext cx="407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어린이들의 </a:t>
            </a:r>
            <a:r>
              <a:rPr lang="ko-KR" altLang="en-US" sz="1400" dirty="0" smtClean="0"/>
              <a:t>두뇌 </a:t>
            </a:r>
            <a:r>
              <a:rPr lang="ko-KR" altLang="en-US" sz="1400" dirty="0"/>
              <a:t>활동을 </a:t>
            </a:r>
            <a:r>
              <a:rPr lang="ko-KR" altLang="en-US" sz="1400" dirty="0" smtClean="0"/>
              <a:t>촉진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0" y="1783420"/>
            <a:ext cx="4218391" cy="289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364088" y="4895582"/>
            <a:ext cx="2382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 여성동아 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손은 제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의 뇌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0944" y="2852936"/>
            <a:ext cx="4751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손은 단순히 수동적으로만 움직이는 존재가 아니다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적극적인 활동으로 터득한 손의 감각이 뇌의 정교한</a:t>
            </a:r>
            <a:endParaRPr lang="en-US" altLang="ko-KR" sz="1400" dirty="0" smtClean="0"/>
          </a:p>
          <a:p>
            <a:r>
              <a:rPr lang="ko-KR" altLang="en-US" sz="1400" dirty="0" smtClean="0"/>
              <a:t>신경망을 창조해냈다는 것이다</a:t>
            </a:r>
            <a:r>
              <a:rPr lang="en-US" altLang="ko-KR" sz="1400" dirty="0" smtClean="0"/>
              <a:t>.  </a:t>
            </a:r>
            <a:r>
              <a:rPr lang="ko-KR" altLang="en-US" sz="1400" dirty="0" err="1" smtClean="0"/>
              <a:t>캘리포니아대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어바인</a:t>
            </a:r>
            <a:endParaRPr lang="en-US" altLang="ko-KR" sz="1400" dirty="0" smtClean="0"/>
          </a:p>
          <a:p>
            <a:r>
              <a:rPr lang="ko-KR" altLang="en-US" sz="1400" dirty="0" smtClean="0"/>
              <a:t>분교 교수들의 실험에 따르면 여섯 달 동안 피아노를</a:t>
            </a:r>
            <a:endParaRPr lang="en-US" altLang="ko-KR" sz="1400" dirty="0" smtClean="0"/>
          </a:p>
          <a:p>
            <a:r>
              <a:rPr lang="ko-KR" altLang="en-US" sz="1400" dirty="0" smtClean="0"/>
              <a:t>배운 어린이들이 그렇지 않은 어린이들보다 짝 맞추기 </a:t>
            </a:r>
            <a:endParaRPr lang="en-US" altLang="ko-KR" sz="1400" dirty="0" smtClean="0"/>
          </a:p>
          <a:p>
            <a:r>
              <a:rPr lang="ko-KR" altLang="en-US" sz="1400" dirty="0" smtClean="0"/>
              <a:t>능력이 </a:t>
            </a:r>
            <a:r>
              <a:rPr lang="en-US" altLang="ko-KR" sz="1400" dirty="0" smtClean="0"/>
              <a:t>34% </a:t>
            </a:r>
            <a:r>
              <a:rPr lang="ko-KR" altLang="en-US" sz="1400" dirty="0" smtClean="0"/>
              <a:t>향상된 것으로 나타났다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88024" y="3571428"/>
            <a:ext cx="244827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88024" y="3355404"/>
            <a:ext cx="403244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20072" y="4147492"/>
            <a:ext cx="244827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34516"/>
          <a:stretch/>
        </p:blipFill>
        <p:spPr>
          <a:xfrm>
            <a:off x="0" y="1627414"/>
            <a:ext cx="9144000" cy="3603172"/>
          </a:xfrm>
          <a:prstGeom prst="rect">
            <a:avLst/>
          </a:prstGeom>
        </p:spPr>
      </p:pic>
      <p:sp>
        <p:nvSpPr>
          <p:cNvPr id="12" name="한쪽 모서리가 둥근 사각형 11"/>
          <p:cNvSpPr/>
          <p:nvPr/>
        </p:nvSpPr>
        <p:spPr>
          <a:xfrm flipH="1">
            <a:off x="4914676" y="4857284"/>
            <a:ext cx="4229323" cy="37330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3692" y="483954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PART3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제품의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차별점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9" name="직사각형 8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3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기존의 악력재활기구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0034" y="4572008"/>
            <a:ext cx="5622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손가락 별 운동이 어려움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786842" y="5357826"/>
            <a:ext cx="2614602" cy="119696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14" name="내용 개체 틀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1785926"/>
            <a:ext cx="3657600" cy="3657600"/>
          </a:xfrm>
          <a:prstGeom prst="rect">
            <a:avLst/>
          </a:prstGeom>
        </p:spPr>
      </p:pic>
      <p:pic>
        <p:nvPicPr>
          <p:cNvPr id="15" name="내용 개체 틀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1785926"/>
            <a:ext cx="4038600" cy="3643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0034" y="1285860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소프트볼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7752" y="135729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핸드요가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4876" y="5643578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 손가락을 움켜쥐는 운동이 불가능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3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기존의 악력 측정기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0034" y="4572008"/>
            <a:ext cx="5622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786842" y="5357826"/>
            <a:ext cx="2614602" cy="1196965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128586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9" name="내용 개체 틀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0" y="1857364"/>
            <a:ext cx="3888432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내용 개체 틀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04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기존제품들의 문제점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0034" y="1571612"/>
            <a:ext cx="83583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 손가락 개별적인 운동이 어렵거나  쥐는 운동이 불가능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/>
              <a:t>손가락 별 악력측정이 어려움</a:t>
            </a:r>
            <a:endParaRPr lang="en-US" altLang="ko-KR" sz="2400" dirty="0"/>
          </a:p>
          <a:p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 단순한 운동방식으로 흥미가 떨어짐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 근력 외에 다른 요소의 평가가 불가능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883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제품의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차별점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0034" y="1571612"/>
            <a:ext cx="83583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각각의 </a:t>
            </a:r>
            <a:r>
              <a:rPr lang="ko-KR" altLang="en-US" sz="2400" dirty="0"/>
              <a:t>손가락을 담당하는 센서를 </a:t>
            </a:r>
            <a:r>
              <a:rPr lang="ko-KR" altLang="en-US" sz="2400" dirty="0" smtClean="0"/>
              <a:t>구축 각 손가락 별 운동과 악력 측정이 가능</a:t>
            </a: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시각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청각을 이용한 </a:t>
            </a:r>
            <a:r>
              <a:rPr lang="ko-KR" altLang="en-US" sz="2400" dirty="0" err="1" smtClean="0"/>
              <a:t>컨텐츠를</a:t>
            </a:r>
            <a:r>
              <a:rPr lang="ko-KR" altLang="en-US" sz="2400" dirty="0" smtClean="0"/>
              <a:t> 제공하여 흥미 유발</a:t>
            </a: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altLang="ko-KR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dirty="0" smtClean="0"/>
              <a:t>근력 외에도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근지구력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반응속도 등을 평가 </a:t>
            </a:r>
            <a:endParaRPr lang="en-US" altLang="ko-KR" sz="2400" dirty="0"/>
          </a:p>
          <a:p>
            <a:r>
              <a:rPr lang="en-US" altLang="ko-KR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2670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34516"/>
          <a:stretch/>
        </p:blipFill>
        <p:spPr>
          <a:xfrm>
            <a:off x="0" y="1627414"/>
            <a:ext cx="9144000" cy="3603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56176" y="212390"/>
            <a:ext cx="2987823" cy="336290"/>
          </a:xfrm>
          <a:prstGeom prst="rect">
            <a:avLst/>
          </a:prstGeom>
          <a:solidFill>
            <a:srgbClr val="05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21239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Korea Polytechnic University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4914676" y="4857284"/>
            <a:ext cx="4229323" cy="37330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3692" y="483954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PART4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컨텐츠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기획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컨텐츠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기획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57752" y="1785926"/>
            <a:ext cx="4285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5072074"/>
            <a:ext cx="38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6" name="그림 15" descr="오투잼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857364"/>
            <a:ext cx="4357147" cy="33575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5720" y="4714884"/>
            <a:ext cx="442915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300" dirty="0" smtClean="0"/>
              <a:t>&lt;</a:t>
            </a:r>
            <a:r>
              <a:rPr lang="ko-KR" altLang="en-US" sz="1300" dirty="0" smtClean="0"/>
              <a:t>그림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㈜</a:t>
            </a:r>
            <a:r>
              <a:rPr lang="en-US" altLang="ko-KR" sz="1300" dirty="0" err="1" smtClean="0"/>
              <a:t>momo</a:t>
            </a:r>
            <a:r>
              <a:rPr lang="ko-KR" altLang="en-US" sz="1300" dirty="0" smtClean="0"/>
              <a:t>사의 리듬게임 </a:t>
            </a:r>
            <a:r>
              <a:rPr lang="ko-KR" altLang="en-US" sz="1300" dirty="0" err="1" smtClean="0"/>
              <a:t>오투잼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1857364"/>
            <a:ext cx="4044697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서로 다른 라인에서 내려오는 리듬들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기준선에 도달할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해당 라인의 </a:t>
            </a:r>
            <a:endParaRPr lang="en-US" altLang="ko-KR" b="1" dirty="0" smtClean="0"/>
          </a:p>
          <a:p>
            <a:r>
              <a:rPr lang="ko-KR" altLang="en-US" b="1" dirty="0" smtClean="0"/>
              <a:t>버튼을 누르는 방식의 게임</a:t>
            </a: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500" dirty="0" smtClean="0"/>
              <a:t>4</a:t>
            </a:r>
            <a:r>
              <a:rPr lang="ko-KR" altLang="en-US" sz="1500" dirty="0" smtClean="0"/>
              <a:t>개의 라인을 만들어서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각각의 라인의 </a:t>
            </a:r>
            <a:endParaRPr lang="en-US" altLang="ko-KR" sz="1500" dirty="0" smtClean="0"/>
          </a:p>
          <a:p>
            <a:r>
              <a:rPr lang="ko-KR" altLang="en-US" sz="1500" dirty="0" smtClean="0"/>
              <a:t>   버튼을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손가락 </a:t>
            </a:r>
            <a:r>
              <a:rPr lang="en-US" altLang="ko-KR" sz="1500" dirty="0"/>
              <a:t>4</a:t>
            </a:r>
            <a:r>
              <a:rPr lang="ko-KR" altLang="en-US" sz="1500" dirty="0" smtClean="0"/>
              <a:t>개를 매치 시킨다</a:t>
            </a:r>
            <a:r>
              <a:rPr lang="en-US" altLang="ko-KR" sz="15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500" dirty="0" smtClean="0"/>
              <a:t>알맞은 </a:t>
            </a:r>
            <a:r>
              <a:rPr lang="ko-KR" altLang="en-US" sz="1500" dirty="0"/>
              <a:t>라인의 버튼</a:t>
            </a:r>
            <a:r>
              <a:rPr lang="en-US" altLang="ko-KR" sz="1500" dirty="0"/>
              <a:t> (</a:t>
            </a:r>
            <a:r>
              <a:rPr lang="ko-KR" altLang="en-US" sz="1500" dirty="0"/>
              <a:t>손가락</a:t>
            </a:r>
            <a:r>
              <a:rPr lang="en-US" altLang="ko-KR" sz="1500" dirty="0"/>
              <a:t>)</a:t>
            </a:r>
            <a:r>
              <a:rPr lang="ko-KR" altLang="en-US" sz="1500" dirty="0"/>
              <a:t>을 누르는 것은 </a:t>
            </a:r>
            <a:endParaRPr lang="en-US" altLang="ko-KR" sz="1500" dirty="0"/>
          </a:p>
          <a:p>
            <a:r>
              <a:rPr lang="ko-KR" altLang="en-US" sz="1500" b="1" dirty="0"/>
              <a:t> </a:t>
            </a:r>
            <a:r>
              <a:rPr lang="ko-KR" altLang="en-US" sz="1500" b="1" dirty="0" smtClean="0"/>
              <a:t> 손가락운동 </a:t>
            </a:r>
            <a:r>
              <a:rPr lang="ko-KR" altLang="en-US" sz="1500" b="1" dirty="0"/>
              <a:t>재활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효과적</a:t>
            </a:r>
            <a:endParaRPr lang="en-US" altLang="ko-KR" sz="15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500" dirty="0"/>
              <a:t>알맞은 </a:t>
            </a:r>
            <a:r>
              <a:rPr lang="ko-KR" altLang="en-US" sz="1500" dirty="0" smtClean="0"/>
              <a:t>시점에 </a:t>
            </a:r>
            <a:r>
              <a:rPr lang="ko-KR" altLang="en-US" sz="1500" dirty="0"/>
              <a:t>라인의 버튼을</a:t>
            </a:r>
            <a:r>
              <a:rPr lang="en-US" altLang="ko-KR" sz="1500" dirty="0"/>
              <a:t> </a:t>
            </a:r>
            <a:r>
              <a:rPr lang="ko-KR" altLang="en-US" sz="1500" dirty="0"/>
              <a:t>누르기 위해 </a:t>
            </a:r>
            <a:endParaRPr lang="en-US" altLang="ko-KR" sz="1500" dirty="0" smtClean="0"/>
          </a:p>
          <a:p>
            <a:r>
              <a:rPr lang="ko-KR" altLang="en-US" sz="1500" b="1" dirty="0" smtClean="0"/>
              <a:t> 집중력</a:t>
            </a:r>
            <a:r>
              <a:rPr lang="ko-KR" altLang="en-US" sz="1500" dirty="0" smtClean="0"/>
              <a:t>이 요구</a:t>
            </a:r>
            <a:endParaRPr lang="en-US" altLang="ko-KR" sz="1500" dirty="0"/>
          </a:p>
          <a:p>
            <a:r>
              <a:rPr lang="en-US" altLang="ko-KR" sz="1500" dirty="0" smtClean="0"/>
              <a:t>  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6178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컨텐츠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기획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57752" y="1785926"/>
            <a:ext cx="4285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5072074"/>
            <a:ext cx="38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4714884"/>
            <a:ext cx="4429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300" dirty="0" smtClean="0"/>
              <a:t>&lt;</a:t>
            </a:r>
            <a:r>
              <a:rPr lang="ko-KR" altLang="en-US" sz="1300" dirty="0" smtClean="0"/>
              <a:t>그림</a:t>
            </a:r>
            <a:r>
              <a:rPr lang="en-US" altLang="ko-KR" sz="1300" dirty="0" smtClean="0"/>
              <a:t>&gt; </a:t>
            </a:r>
            <a:r>
              <a:rPr lang="en-US" altLang="ko-KR" sz="1300" dirty="0" err="1" smtClean="0"/>
              <a:t>iphone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appstore</a:t>
            </a:r>
            <a:r>
              <a:rPr lang="ko-KR" altLang="en-US" sz="1300" dirty="0" smtClean="0"/>
              <a:t>게임 </a:t>
            </a:r>
            <a:r>
              <a:rPr lang="en-US" sz="1300" dirty="0" smtClean="0"/>
              <a:t>Arm Wrestling Evolution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7783" y="1857363"/>
            <a:ext cx="4378122" cy="697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하나의 버튼을 빠르게 클릭하면 캐</a:t>
            </a:r>
            <a:endParaRPr lang="en-US" altLang="ko-KR" b="1" dirty="0" smtClean="0"/>
          </a:p>
          <a:p>
            <a:r>
              <a:rPr lang="ko-KR" altLang="en-US" b="1" dirty="0" err="1" smtClean="0"/>
              <a:t>릭터의</a:t>
            </a:r>
            <a:r>
              <a:rPr lang="ko-KR" altLang="en-US" b="1" dirty="0" smtClean="0"/>
              <a:t> 손에 힘이 더해지는 단순한</a:t>
            </a:r>
            <a:endParaRPr lang="en-US" altLang="ko-KR" b="1" dirty="0" smtClean="0"/>
          </a:p>
          <a:p>
            <a:r>
              <a:rPr lang="ko-KR" altLang="en-US" b="1" dirty="0" smtClean="0"/>
              <a:t>게임</a:t>
            </a:r>
            <a:endParaRPr lang="en-US" altLang="ko-KR" b="1" dirty="0" smtClean="0"/>
          </a:p>
          <a:p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endParaRPr lang="en-US" altLang="ko-KR" sz="1500" b="1" dirty="0" smtClean="0"/>
          </a:p>
          <a:p>
            <a:endParaRPr lang="en-US" altLang="ko-KR" sz="1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500" dirty="0" smtClean="0"/>
              <a:t>각각의 손가락에 주어지는 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수치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이용</a:t>
            </a:r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endParaRPr lang="en-US" altLang="ko-KR" sz="1500" dirty="0"/>
          </a:p>
          <a:p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500" dirty="0"/>
              <a:t>일정시간 동안 </a:t>
            </a:r>
            <a:r>
              <a:rPr lang="ko-KR" altLang="en-US" sz="1500" dirty="0" smtClean="0"/>
              <a:t>손가락에 요구하는 </a:t>
            </a:r>
            <a:r>
              <a:rPr lang="ko-KR" altLang="en-US" sz="1500" dirty="0"/>
              <a:t>수치이상의 </a:t>
            </a:r>
            <a:endParaRPr lang="en-US" altLang="ko-KR" sz="1500" dirty="0" smtClean="0"/>
          </a:p>
          <a:p>
            <a:r>
              <a:rPr lang="ko-KR" altLang="en-US" sz="1500" dirty="0" smtClean="0"/>
              <a:t> 힘이 </a:t>
            </a:r>
            <a:r>
              <a:rPr lang="ko-KR" altLang="en-US" sz="1500" dirty="0"/>
              <a:t>유지되도록 </a:t>
            </a:r>
            <a:r>
              <a:rPr lang="ko-KR" altLang="en-US" sz="1500" dirty="0" smtClean="0"/>
              <a:t>하</a:t>
            </a:r>
            <a:r>
              <a:rPr lang="ko-KR" altLang="en-US" sz="1500" dirty="0"/>
              <a:t>여</a:t>
            </a:r>
            <a:r>
              <a:rPr lang="ko-KR" altLang="en-US" sz="1500" dirty="0" smtClean="0"/>
              <a:t> </a:t>
            </a:r>
            <a:r>
              <a:rPr lang="ko-KR" altLang="en-US" sz="1500" b="1" dirty="0"/>
              <a:t>손가락의 근력을 증강</a:t>
            </a:r>
            <a:endParaRPr lang="en-US" altLang="ko-KR" sz="15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500" dirty="0"/>
              <a:t>계속하여 서로 다른 손가락에 힘을 유지 </a:t>
            </a:r>
            <a:r>
              <a:rPr lang="ko-KR" altLang="en-US" sz="1500" dirty="0" smtClean="0"/>
              <a:t>하도록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ko-KR" altLang="en-US" sz="1500" dirty="0" smtClean="0"/>
              <a:t>요구되므로</a:t>
            </a:r>
            <a:r>
              <a:rPr lang="en-US" altLang="ko-KR" sz="1500" dirty="0"/>
              <a:t>, </a:t>
            </a:r>
            <a:r>
              <a:rPr lang="ko-KR" altLang="en-US" sz="1500" b="1" dirty="0"/>
              <a:t>손가락 운동 재활</a:t>
            </a:r>
            <a:r>
              <a:rPr lang="en-US" altLang="ko-KR" sz="1500" dirty="0"/>
              <a:t> </a:t>
            </a:r>
            <a:r>
              <a:rPr lang="ko-KR" altLang="en-US" sz="1500" dirty="0"/>
              <a:t>에 </a:t>
            </a:r>
            <a:r>
              <a:rPr lang="ko-KR" altLang="en-US" sz="1500" dirty="0" smtClean="0"/>
              <a:t>효과적</a:t>
            </a:r>
            <a:endParaRPr lang="en-US" altLang="ko-KR" sz="15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  <p:pic>
        <p:nvPicPr>
          <p:cNvPr id="15" name="그림 14" descr="팔씨름게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3" y="1857364"/>
            <a:ext cx="4285710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컨텐츠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 기획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57752" y="1785926"/>
            <a:ext cx="4285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5072074"/>
            <a:ext cx="38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4714884"/>
            <a:ext cx="4429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300" dirty="0" smtClean="0"/>
              <a:t>&lt;</a:t>
            </a:r>
            <a:r>
              <a:rPr lang="ko-KR" altLang="en-US" sz="1300" dirty="0" smtClean="0"/>
              <a:t>그림</a:t>
            </a:r>
            <a:r>
              <a:rPr lang="en-US" altLang="ko-KR" sz="1300" dirty="0" smtClean="0"/>
              <a:t>&gt; </a:t>
            </a:r>
            <a:r>
              <a:rPr lang="en-US" altLang="ko-KR" sz="1300" dirty="0" err="1"/>
              <a:t>iphone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appstore</a:t>
            </a:r>
            <a:r>
              <a:rPr lang="ko-KR" altLang="en-US" sz="1300" dirty="0" smtClean="0"/>
              <a:t>게임 </a:t>
            </a:r>
            <a:r>
              <a:rPr lang="en-US" altLang="ko-KR" sz="1300" dirty="0" smtClean="0"/>
              <a:t>Fit Brains</a:t>
            </a:r>
            <a:endParaRPr lang="en-US" altLang="ko-K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1857363"/>
            <a:ext cx="3983783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파란 통으로 떨어지는 물체를 보고 </a:t>
            </a:r>
            <a:endParaRPr lang="en-US" altLang="ko-KR" b="1" dirty="0"/>
          </a:p>
          <a:p>
            <a:r>
              <a:rPr lang="ko-KR" altLang="en-US" b="1" dirty="0" smtClean="0"/>
              <a:t>빠진 물체를 고르는 게임</a:t>
            </a:r>
            <a:endParaRPr lang="en-US" altLang="ko-KR" b="1" dirty="0" smtClean="0"/>
          </a:p>
          <a:p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endParaRPr lang="en-US" altLang="ko-KR" sz="15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500" dirty="0" smtClean="0"/>
              <a:t>각 손가락을 이용하여 빠진 물건을 선택</a:t>
            </a:r>
            <a:endParaRPr lang="en-US" altLang="ko-KR" sz="1500" dirty="0" smtClean="0"/>
          </a:p>
          <a:p>
            <a:pPr>
              <a:buFont typeface="Arial" pitchFamily="34" charset="0"/>
              <a:buChar char="•"/>
            </a:pPr>
            <a:endParaRPr lang="en-US" altLang="ko-KR" sz="1500" b="1" dirty="0"/>
          </a:p>
          <a:p>
            <a:pPr>
              <a:buFont typeface="Arial" pitchFamily="34" charset="0"/>
              <a:buChar char="•"/>
            </a:pPr>
            <a:r>
              <a:rPr lang="ko-KR" altLang="en-US" sz="1500" dirty="0" smtClean="0"/>
              <a:t>물건들을 기억하였다가 빠진 물건을 고르는</a:t>
            </a:r>
            <a:endParaRPr lang="en-US" altLang="ko-KR" sz="1500" dirty="0" smtClean="0"/>
          </a:p>
          <a:p>
            <a:r>
              <a:rPr lang="ko-KR" altLang="en-US" sz="1500" dirty="0" smtClean="0"/>
              <a:t> 과정을 통하여 </a:t>
            </a:r>
            <a:r>
              <a:rPr lang="ko-KR" altLang="en-US" sz="1500" b="1" dirty="0" smtClean="0"/>
              <a:t>암기력과 집중력 훈련</a:t>
            </a:r>
            <a:endParaRPr lang="en-US" altLang="ko-KR" sz="1500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ko-KR" altLang="en-US" sz="1500" b="1" dirty="0"/>
          </a:p>
        </p:txBody>
      </p:sp>
      <p:pic>
        <p:nvPicPr>
          <p:cNvPr id="1028" name="Picture 4" descr="http://www.avatargeneration.com/wp-content/uploads/2012/12/mzl.ygcvjyks.320x480-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4808"/>
            <a:ext cx="2221068" cy="39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71801" y="1124744"/>
            <a:ext cx="3600398" cy="4729956"/>
          </a:xfrm>
          <a:prstGeom prst="rect">
            <a:avLst/>
          </a:prstGeom>
          <a:solidFill>
            <a:srgbClr val="EE3124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29980" y="1476276"/>
            <a:ext cx="130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7" y="2132856"/>
            <a:ext cx="280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개요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2892744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제품 활용대상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04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컨텐츠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기획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3652632"/>
            <a:ext cx="2520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제품의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차별점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05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기대효과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14" name="직사각형 13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pic>
        <p:nvPicPr>
          <p:cNvPr id="26" name="Picture 2" descr="C:\Users\★\Desktop\infosymbo_txt2_2.gif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23910" r="55769" b="23910"/>
          <a:stretch/>
        </p:blipFill>
        <p:spPr bwMode="auto">
          <a:xfrm>
            <a:off x="2788161" y="1506151"/>
            <a:ext cx="864096" cy="4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34516"/>
          <a:stretch/>
        </p:blipFill>
        <p:spPr>
          <a:xfrm>
            <a:off x="0" y="1627414"/>
            <a:ext cx="9144000" cy="3603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56176" y="212390"/>
            <a:ext cx="2987823" cy="336290"/>
          </a:xfrm>
          <a:prstGeom prst="rect">
            <a:avLst/>
          </a:prstGeom>
          <a:solidFill>
            <a:srgbClr val="05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21239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Korea Polytechnic University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4914676" y="4857284"/>
            <a:ext cx="4229323" cy="37330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3692" y="483954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PART5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기대효과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기대효과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406" y="5078426"/>
            <a:ext cx="34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편 마비 환자의 근력 증강 및 </a:t>
            </a:r>
            <a:r>
              <a:rPr lang="ko-KR" altLang="en-US" sz="2400" dirty="0" err="1" smtClean="0"/>
              <a:t>상지</a:t>
            </a:r>
            <a:r>
              <a:rPr lang="ko-KR" altLang="en-US" sz="2400" dirty="0" smtClean="0"/>
              <a:t> 운동 기능 향상</a:t>
            </a: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인지 기능 손상 환자의 인지기능 향상에 기여</a:t>
            </a: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노인들의 치매 예방을 위한 뇌 기능 향상</a:t>
            </a: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아이들의 창의력 발달에 도움</a:t>
            </a: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기존 제품에 비하여 경제적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906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참조문헌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406" y="5078426"/>
            <a:ext cx="34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9983" y="1571612"/>
            <a:ext cx="38724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             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196752"/>
            <a:ext cx="8001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https://www.stroke.or.kr/journal/view.php?number=231 - </a:t>
            </a:r>
            <a:r>
              <a:rPr lang="ko-KR" altLang="en-US" dirty="0" smtClean="0"/>
              <a:t>뇌졸중 환자의 </a:t>
            </a:r>
            <a:r>
              <a:rPr lang="ko-KR" altLang="en-US" dirty="0" err="1" smtClean="0"/>
              <a:t>상지운동기능</a:t>
            </a:r>
            <a:r>
              <a:rPr lang="ko-KR" altLang="en-US" dirty="0" smtClean="0"/>
              <a:t> 회복양상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대한뇌졸중학회 국문학회지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http://stroke.ahajournals.org/content/early/2011/04/07/STROKEAHA.110.605451.abstract - </a:t>
            </a:r>
            <a:r>
              <a:rPr lang="ko-KR" altLang="en-US" dirty="0" smtClean="0"/>
              <a:t>가상현실을 이용한 비디오게임의 </a:t>
            </a:r>
            <a:r>
              <a:rPr lang="ko-KR" altLang="en-US" dirty="0" err="1" smtClean="0"/>
              <a:t>상지마비</a:t>
            </a:r>
            <a:r>
              <a:rPr lang="ko-KR" altLang="en-US" dirty="0" smtClean="0"/>
              <a:t> 재활효과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대한뇌졸중학회 국문학회지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http://synapse.koreamed.org/Synapse/Data/PDFData/0119JKMA/jkma-52-1048.pdf- </a:t>
            </a:r>
            <a:r>
              <a:rPr lang="ko-KR" altLang="en-US" dirty="0" smtClean="0"/>
              <a:t>치매의 행동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정신 증상 진단 및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오병훈 교수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http://news.naver.com/main/read.nhn?mode=LPOD&amp;mid=tvh&amp;oid=056&amp;aid=0010225136 - </a:t>
            </a:r>
            <a:r>
              <a:rPr lang="ko-KR" altLang="en-US" dirty="0" smtClean="0"/>
              <a:t>치매를 예방하는 손가락 운동법</a:t>
            </a:r>
            <a:r>
              <a:rPr lang="en-US" altLang="ko-KR" dirty="0" smtClean="0"/>
              <a:t>(KBS</a:t>
            </a:r>
            <a:r>
              <a:rPr lang="ko-KR" altLang="en-US" dirty="0" smtClean="0"/>
              <a:t>뉴스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http://www.donga.com/docs/magazine/woman_donga/9912/wd991200004.html - </a:t>
            </a:r>
            <a:r>
              <a:rPr lang="ko-KR" altLang="en-US" dirty="0"/>
              <a:t>손은 제</a:t>
            </a:r>
            <a:r>
              <a:rPr lang="en-US" altLang="ko-KR" dirty="0"/>
              <a:t>2</a:t>
            </a:r>
            <a:r>
              <a:rPr lang="ko-KR" altLang="en-US" dirty="0"/>
              <a:t>의 뇌</a:t>
            </a:r>
            <a:r>
              <a:rPr lang="en-US" altLang="ko-KR" dirty="0"/>
              <a:t>(</a:t>
            </a:r>
            <a:r>
              <a:rPr lang="ko-KR" altLang="en-US" dirty="0"/>
              <a:t>여성동아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4972116" cy="6629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512" y="2786058"/>
            <a:ext cx="323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838054" y="4388911"/>
            <a:ext cx="222831" cy="657364"/>
            <a:chOff x="8838054" y="4581128"/>
            <a:chExt cx="222831" cy="657364"/>
          </a:xfrm>
        </p:grpSpPr>
        <p:sp>
          <p:nvSpPr>
            <p:cNvPr id="17" name="TextBox 16"/>
            <p:cNvSpPr txBox="1"/>
            <p:nvPr/>
          </p:nvSpPr>
          <p:spPr>
            <a:xfrm>
              <a:off x="8838054" y="48691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76154" y="458112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14" name="직사각형 13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34516"/>
          <a:stretch/>
        </p:blipFill>
        <p:spPr>
          <a:xfrm>
            <a:off x="0" y="1627414"/>
            <a:ext cx="9144000" cy="3603172"/>
          </a:xfrm>
          <a:prstGeom prst="rect">
            <a:avLst/>
          </a:prstGeom>
        </p:spPr>
      </p:pic>
      <p:sp>
        <p:nvSpPr>
          <p:cNvPr id="12" name="한쪽 모서리가 둥근 사각형 11"/>
          <p:cNvSpPr/>
          <p:nvPr/>
        </p:nvSpPr>
        <p:spPr>
          <a:xfrm flipH="1">
            <a:off x="4914676" y="4857284"/>
            <a:ext cx="4229323" cy="37330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3692" y="483954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PART1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9" name="직사각형 8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4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3643314"/>
            <a:ext cx="3857652" cy="2358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노령화사회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214422"/>
            <a:ext cx="3876675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714876" y="1357298"/>
            <a:ext cx="46137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b="1" dirty="0" smtClean="0"/>
              <a:t>고령화 사회에 접어든 우리나라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노인들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r>
              <a:rPr lang="ko-KR" altLang="en-US" b="1" dirty="0" smtClean="0"/>
              <a:t>의  </a:t>
            </a:r>
            <a:r>
              <a:rPr lang="ko-KR" altLang="en-US" b="1" dirty="0" err="1" smtClean="0"/>
              <a:t>치매유병률이</a:t>
            </a:r>
            <a:r>
              <a:rPr lang="ko-KR" altLang="en-US" b="1" dirty="0" smtClean="0"/>
              <a:t> 꾸준히 증가하고 있고 </a:t>
            </a:r>
            <a:endParaRPr lang="en-US" altLang="ko-KR" b="1" dirty="0" smtClean="0"/>
          </a:p>
          <a:p>
            <a:r>
              <a:rPr lang="ko-KR" altLang="en-US" b="1" dirty="0" smtClean="0"/>
              <a:t>  향후 계속 증가할 것이라고 예상</a:t>
            </a:r>
            <a:r>
              <a:rPr lang="en-US" altLang="ko-KR" b="1" dirty="0" smtClean="0"/>
              <a:t> </a:t>
            </a:r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 smtClean="0"/>
              <a:t>치매로 인한 사회적 비용이 연간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smtClean="0"/>
              <a:t>원이 넘는다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이상 치매를 개인의 문제</a:t>
            </a:r>
            <a:endParaRPr lang="en-US" altLang="ko-KR" dirty="0" smtClean="0"/>
          </a:p>
          <a:p>
            <a:r>
              <a:rPr lang="ko-KR" altLang="en-US" dirty="0" smtClean="0"/>
              <a:t>로만 볼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7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1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" y="4365104"/>
            <a:ext cx="3643338" cy="1928826"/>
          </a:xfrm>
          <a:ln>
            <a:solidFill>
              <a:schemeClr val="tx1"/>
            </a:solidFill>
          </a:ln>
        </p:spPr>
      </p:pic>
      <p:pic>
        <p:nvPicPr>
          <p:cNvPr id="13" name="그림 12" descr="사망률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5" y="1071546"/>
            <a:ext cx="2655999" cy="2957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227060" y="1071546"/>
            <a:ext cx="4916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endParaRPr lang="en-US" altLang="ko-KR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b="1" dirty="0" smtClean="0"/>
              <a:t>통계청에서 발표하는 사망원인 통계연보에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b="1" dirty="0" smtClean="0"/>
              <a:t>의하면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뇌졸중은 항상 상위랭크를 유지하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b="1" dirty="0" smtClean="0"/>
              <a:t>는 중요한 사망원인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 smtClean="0"/>
              <a:t>뇌졸중 환자의 수가 꾸준히 증가하고 있음</a:t>
            </a:r>
          </a:p>
          <a:p>
            <a:r>
              <a:rPr lang="ko-KR" altLang="en-US" dirty="0" smtClean="0"/>
              <a:t>   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뇌졸중에 동반되는 후유 장애에 의해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막대한 진료비가 부담됨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029251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출처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통계청 </a:t>
            </a:r>
            <a:r>
              <a:rPr lang="en-US" altLang="ko-KR" sz="1000" dirty="0" smtClean="0"/>
              <a:t>2014 </a:t>
            </a:r>
            <a:r>
              <a:rPr lang="ko-KR" altLang="en-US" sz="1000" dirty="0" smtClean="0"/>
              <a:t>사망원인통계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2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6248" y="2215641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0034" y="1571612"/>
            <a:ext cx="83583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2200" dirty="0" smtClean="0"/>
              <a:t> </a:t>
            </a:r>
            <a:r>
              <a:rPr lang="ko-KR" altLang="en-US" sz="2400" dirty="0"/>
              <a:t>손가락운동을 통해 뇌 </a:t>
            </a:r>
            <a:r>
              <a:rPr lang="ko-KR" altLang="en-US" sz="2400" dirty="0" err="1"/>
              <a:t>혈류량이</a:t>
            </a:r>
            <a:r>
              <a:rPr lang="ko-KR" altLang="en-US" sz="2400" dirty="0"/>
              <a:t> 증가</a:t>
            </a:r>
            <a:endParaRPr lang="en-US" altLang="ko-KR" sz="2400" b="1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2200" dirty="0" smtClean="0"/>
              <a:t>치매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뇌졸중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각종 뇌혈관 질병예방에 효과적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200" dirty="0" smtClean="0"/>
              <a:t> 뇌의 운동피질 중 </a:t>
            </a:r>
            <a:r>
              <a:rPr lang="en-US" altLang="ko-KR" sz="2200" dirty="0" smtClean="0"/>
              <a:t>20~30%</a:t>
            </a:r>
            <a:r>
              <a:rPr lang="ko-KR" altLang="en-US" sz="2200" dirty="0" smtClean="0"/>
              <a:t>는 손가락운동과 연관</a:t>
            </a:r>
            <a:endParaRPr lang="en-US" altLang="ko-KR" sz="22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2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 smtClean="0"/>
              <a:t>유아기 </a:t>
            </a:r>
            <a:r>
              <a:rPr lang="ko-KR" altLang="en-US" sz="2400" dirty="0"/>
              <a:t>손 운동으로 두뇌 활동을 촉진</a:t>
            </a:r>
            <a:endParaRPr lang="en-US" altLang="ko-KR" sz="2400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200" dirty="0" smtClean="0"/>
          </a:p>
          <a:p>
            <a:pPr marL="342900" indent="-342900">
              <a:buFont typeface="Wingdings" pitchFamily="2" charset="2"/>
              <a:buChar char="ü"/>
            </a:pPr>
            <a:endParaRPr lang="ko-KR" altLang="en-US" sz="2200" dirty="0" smtClean="0"/>
          </a:p>
          <a:p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4841" y="5086345"/>
            <a:ext cx="3568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KBS </a:t>
            </a:r>
            <a:r>
              <a:rPr lang="ko-KR" altLang="en-US" sz="1100" dirty="0" smtClean="0"/>
              <a:t>뉴스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치매를 예방하는 손가락 운동법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여성동아 </a:t>
            </a:r>
            <a:r>
              <a:rPr lang="en-US" altLang="ko-KR" sz="1100" dirty="0" smtClean="0"/>
              <a:t>– </a:t>
            </a:r>
            <a:r>
              <a:rPr lang="ko-KR" altLang="en-US" sz="1100" dirty="0"/>
              <a:t>손은 제</a:t>
            </a:r>
            <a:r>
              <a:rPr lang="en-US" altLang="ko-KR" sz="1100" dirty="0"/>
              <a:t>2</a:t>
            </a:r>
            <a:r>
              <a:rPr lang="ko-KR" altLang="en-US" sz="1100" dirty="0"/>
              <a:t>의 </a:t>
            </a:r>
            <a:r>
              <a:rPr lang="ko-KR" altLang="en-US" sz="1100" dirty="0" smtClean="0"/>
              <a:t>뇌</a:t>
            </a:r>
            <a:endParaRPr lang="en-US" altLang="ko-K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6445" y="6184159"/>
            <a:ext cx="3240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139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b="34516"/>
          <a:stretch/>
        </p:blipFill>
        <p:spPr>
          <a:xfrm>
            <a:off x="0" y="1627414"/>
            <a:ext cx="9144000" cy="3603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56176" y="212390"/>
            <a:ext cx="2987823" cy="336290"/>
          </a:xfrm>
          <a:prstGeom prst="rect">
            <a:avLst/>
          </a:prstGeom>
          <a:solidFill>
            <a:srgbClr val="05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21239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Korea Polytechnic University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4914676" y="4857284"/>
            <a:ext cx="4229323" cy="37330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3692" y="483954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PART2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제품활용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대상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제품활용 대상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alba0220110908182159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643050"/>
            <a:ext cx="2476500" cy="33051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520" y="5085184"/>
            <a:ext cx="387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치매예방을 위해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뇌운동이</a:t>
            </a:r>
            <a:r>
              <a:rPr lang="ko-KR" altLang="en-US" sz="1400" dirty="0"/>
              <a:t> 필요한 </a:t>
            </a:r>
            <a:r>
              <a:rPr lang="ko-KR" altLang="en-US" sz="1400" dirty="0" smtClean="0"/>
              <a:t>노인</a:t>
            </a:r>
            <a:r>
              <a:rPr lang="en-US" altLang="ko-KR" sz="1600" dirty="0" smtClean="0"/>
              <a:t>               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0694" y="4000504"/>
            <a:ext cx="344357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KBS </a:t>
            </a:r>
            <a:r>
              <a:rPr lang="ko-KR" altLang="en-US" sz="1100" dirty="0" smtClean="0"/>
              <a:t>뉴스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치매를 예방하는 손가락 운동법</a:t>
            </a:r>
            <a:endParaRPr lang="en-US" altLang="ko-KR" sz="1100" dirty="0" smtClean="0"/>
          </a:p>
        </p:txBody>
      </p:sp>
      <p:pic>
        <p:nvPicPr>
          <p:cNvPr id="18" name="그림 17" descr="치매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1500174"/>
            <a:ext cx="4376732" cy="2430621"/>
          </a:xfrm>
          <a:prstGeom prst="rect">
            <a:avLst/>
          </a:prstGeom>
        </p:spPr>
      </p:pic>
      <p:pic>
        <p:nvPicPr>
          <p:cNvPr id="25" name="그림 24" descr="치매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4026391"/>
            <a:ext cx="5072098" cy="7599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그림 25" descr="치매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496" y="4833620"/>
            <a:ext cx="5072034" cy="738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2" name="직선 연결선 31"/>
          <p:cNvCxnSpPr/>
          <p:nvPr/>
        </p:nvCxnSpPr>
        <p:spPr>
          <a:xfrm>
            <a:off x="8215338" y="4214818"/>
            <a:ext cx="7143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 flipH="1" flipV="1">
            <a:off x="4000496" y="4477794"/>
            <a:ext cx="5000660" cy="22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429388" y="5072074"/>
            <a:ext cx="250033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H="1">
            <a:off x="4000496" y="5284799"/>
            <a:ext cx="50720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071934" y="5500702"/>
            <a:ext cx="38576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1191" y="227501"/>
            <a:ext cx="2880319" cy="7044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00" y="4484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제품활용 대상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6156176" y="212390"/>
            <a:ext cx="3168352" cy="338554"/>
            <a:chOff x="6156176" y="212390"/>
            <a:chExt cx="3168352" cy="338554"/>
          </a:xfrm>
        </p:grpSpPr>
        <p:sp>
          <p:nvSpPr>
            <p:cNvPr id="22" name="직사각형 21"/>
            <p:cNvSpPr/>
            <p:nvPr/>
          </p:nvSpPr>
          <p:spPr>
            <a:xfrm>
              <a:off x="6156176" y="212390"/>
              <a:ext cx="2987823" cy="336290"/>
            </a:xfrm>
            <a:prstGeom prst="rect">
              <a:avLst/>
            </a:prstGeom>
            <a:solidFill>
              <a:srgbClr val="0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208" y="21239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Korea Polytechnic University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한국산업기술대학교 KOREA POLYTECHNIC UNIVERSIT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t="20629" r="23670" b="20629"/>
          <a:stretch/>
        </p:blipFill>
        <p:spPr bwMode="auto">
          <a:xfrm>
            <a:off x="75540" y="381000"/>
            <a:ext cx="896059" cy="4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B3FAC1B9C1DF_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785926"/>
            <a:ext cx="4305300" cy="2876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280" y="5078426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뇌졸중으로 인해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/>
              <a:t> 편 마비 증상과 인지기능 손상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5072074"/>
            <a:ext cx="38724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             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858148" y="1998652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29190" y="2214554"/>
            <a:ext cx="37147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29190" y="2428868"/>
            <a:ext cx="364333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 flipH="1" flipV="1">
            <a:off x="4786314" y="2709850"/>
            <a:ext cx="2143140" cy="4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9190" y="5429264"/>
            <a:ext cx="3802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b="1" dirty="0" smtClean="0"/>
              <a:t>출처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대한뇌졸중협회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뇌졸중 환자의 </a:t>
            </a:r>
            <a:r>
              <a:rPr lang="ko-KR" altLang="en-US" sz="1000" b="1" dirty="0" err="1" smtClean="0"/>
              <a:t>상지운동기능</a:t>
            </a:r>
            <a:r>
              <a:rPr lang="ko-KR" altLang="en-US" sz="1000" b="1" dirty="0" smtClean="0"/>
              <a:t> 회복양상</a:t>
            </a:r>
            <a:endParaRPr lang="ko-KR" altLang="en-US" sz="1000" b="1" dirty="0"/>
          </a:p>
        </p:txBody>
      </p:sp>
      <p:pic>
        <p:nvPicPr>
          <p:cNvPr id="25" name="그림 24" descr="뇌졸중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3071810"/>
            <a:ext cx="4246556" cy="2000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6" name="그림 25" descr="뇌졸중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1785926"/>
            <a:ext cx="4171950" cy="108585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7858148" y="2000240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929190" y="2285992"/>
            <a:ext cx="37147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857752" y="2500306"/>
            <a:ext cx="37862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9190" y="2714620"/>
            <a:ext cx="192882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694</Words>
  <Application>Microsoft Office PowerPoint</Application>
  <PresentationFormat>화면 슬라이드 쇼(4:3)</PresentationFormat>
  <Paragraphs>309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-윤고딕350</vt:lpstr>
      <vt:lpstr>맑은 고딕</vt:lpstr>
      <vt:lpstr>Wingdings</vt:lpstr>
      <vt:lpstr>-윤고딕330</vt:lpstr>
      <vt:lpstr>-윤고딕320</vt:lpstr>
      <vt:lpstr>Office 테마</vt:lpstr>
      <vt:lpstr>악력계를 통한 보조 컨텐츠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LeeSSu</dc:creator>
  <cp:lastModifiedBy>KDY</cp:lastModifiedBy>
  <cp:revision>180</cp:revision>
  <dcterms:created xsi:type="dcterms:W3CDTF">2013-06-06T15:09:47Z</dcterms:created>
  <dcterms:modified xsi:type="dcterms:W3CDTF">2015-11-30T11:56:07Z</dcterms:modified>
</cp:coreProperties>
</file>