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9" r:id="rId21"/>
  </p:sldIdLst>
  <p:sldSz cx="9144000" cy="5143500" type="screen16x9"/>
  <p:notesSz cx="9144000" cy="51435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1"/>
  </p:normalViewPr>
  <p:slideViewPr>
    <p:cSldViewPr>
      <p:cViewPr varScale="1">
        <p:scale>
          <a:sx n="121" d="100"/>
          <a:sy n="121" d="100"/>
        </p:scale>
        <p:origin x="82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25" y="124857"/>
            <a:ext cx="897034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50" y="0"/>
            <a:ext cx="9140349" cy="7506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225" y="835905"/>
            <a:ext cx="8483549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8349" y="1635505"/>
            <a:ext cx="8027300" cy="1680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6125" y="4778067"/>
            <a:ext cx="2178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25" y="124857"/>
            <a:ext cx="2218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SQL</a:t>
            </a:r>
            <a:r>
              <a:rPr sz="2400" b="1" spc="-2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포트폴리오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25" y="835905"/>
            <a:ext cx="459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두개의</a:t>
            </a:r>
            <a:r>
              <a:rPr sz="1800" b="1" spc="-21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테이블을</a:t>
            </a:r>
            <a:r>
              <a:rPr sz="1800" b="1" spc="-204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활용하여</a:t>
            </a:r>
            <a:r>
              <a:rPr sz="1800" b="1" spc="-204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SQL</a:t>
            </a:r>
            <a:r>
              <a:rPr sz="1800" b="1" spc="-5" dirty="0">
                <a:latin typeface="Malgun Gothic"/>
                <a:cs typeface="Malgun Gothic"/>
              </a:rPr>
              <a:t>을</a:t>
            </a:r>
            <a:r>
              <a:rPr sz="1800" b="1" spc="-204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작성하시오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900" y="1878125"/>
            <a:ext cx="7696199" cy="2247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25" y="124857"/>
            <a:ext cx="8248015" cy="208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</a:pPr>
            <a:r>
              <a:rPr sz="1800" b="1" dirty="0">
                <a:latin typeface="Malgun Gothic"/>
                <a:cs typeface="Malgun Gothic"/>
              </a:rPr>
              <a:t>데이터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결합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Malgun Gothic"/>
              <a:cs typeface="Malgun Gothic"/>
            </a:endParaRPr>
          </a:p>
          <a:p>
            <a:pPr marL="850900" marR="5080" indent="-367030">
              <a:lnSpc>
                <a:spcPct val="100699"/>
              </a:lnSpc>
              <a:buFont typeface="Arial"/>
              <a:buChar char="●"/>
              <a:tabLst>
                <a:tab pos="850265" algn="l"/>
                <a:tab pos="850900" algn="l"/>
              </a:tabLst>
            </a:pPr>
            <a:r>
              <a:rPr sz="1800" b="1" spc="30" dirty="0">
                <a:latin typeface="Gulim"/>
                <a:cs typeface="Gulim"/>
              </a:rPr>
              <a:t>직원의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이름과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해당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직원의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상급자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이름을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다음과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같이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조회하도록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SQL</a:t>
            </a:r>
            <a:r>
              <a:rPr sz="1800" b="1" spc="-5" dirty="0">
                <a:latin typeface="Malgun Gothic"/>
                <a:cs typeface="Malgun Gothic"/>
              </a:rPr>
              <a:t>을  </a:t>
            </a:r>
            <a:r>
              <a:rPr sz="1800" b="1" dirty="0">
                <a:latin typeface="Malgun Gothic"/>
                <a:cs typeface="Malgun Gothic"/>
              </a:rPr>
              <a:t>작성하시오</a:t>
            </a:r>
            <a:endParaRPr sz="1800">
              <a:latin typeface="Malgun Gothic"/>
              <a:cs typeface="Malgun Gothic"/>
            </a:endParaRPr>
          </a:p>
          <a:p>
            <a:pPr marL="850900">
              <a:lnSpc>
                <a:spcPct val="100000"/>
              </a:lnSpc>
              <a:spcBef>
                <a:spcPts val="15"/>
              </a:spcBef>
            </a:pPr>
            <a:r>
              <a:rPr sz="1800" b="1" spc="10" dirty="0">
                <a:latin typeface="Arial"/>
                <a:cs typeface="Arial"/>
              </a:rPr>
              <a:t>(</a:t>
            </a:r>
            <a:r>
              <a:rPr sz="1800" b="1" spc="10" dirty="0">
                <a:latin typeface="Gulim"/>
                <a:cs typeface="Gulim"/>
              </a:rPr>
              <a:t>단</a:t>
            </a:r>
            <a:r>
              <a:rPr sz="1800" b="1" spc="10" dirty="0">
                <a:latin typeface="Arial"/>
                <a:cs typeface="Arial"/>
              </a:rPr>
              <a:t>,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30" dirty="0">
                <a:latin typeface="Gulim"/>
                <a:cs typeface="Gulim"/>
              </a:rPr>
              <a:t>상급자가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없는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경우</a:t>
            </a:r>
            <a:r>
              <a:rPr sz="1800" b="1" spc="-95" dirty="0">
                <a:latin typeface="Gulim"/>
                <a:cs typeface="Gulim"/>
              </a:rPr>
              <a:t> </a:t>
            </a:r>
            <a:r>
              <a:rPr sz="1800" b="1" dirty="0">
                <a:latin typeface="Arial"/>
                <a:cs typeface="Arial"/>
              </a:rPr>
              <a:t>null</a:t>
            </a:r>
            <a:r>
              <a:rPr sz="1800" b="1" dirty="0">
                <a:latin typeface="Gulim"/>
                <a:cs typeface="Gulim"/>
              </a:rPr>
              <a:t>이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나오도록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20" dirty="0">
                <a:latin typeface="Gulim"/>
                <a:cs typeface="Gulim"/>
              </a:rPr>
              <a:t>한다</a:t>
            </a:r>
            <a:r>
              <a:rPr sz="1800" b="1" spc="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21637" y="2081425"/>
          <a:ext cx="1798955" cy="294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ename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mgr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4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FORD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JONES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4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SCOTT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JONES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4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TURNER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BLAKE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4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ALLEN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BLAKE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4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15" dirty="0">
                          <a:latin typeface="Arial"/>
                          <a:cs typeface="Arial"/>
                        </a:rPr>
                        <a:t>WARD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BLAKE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4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JAMES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BLAKE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4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MARTIN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BLAKE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4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MILLER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CLARK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4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ADAMS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SCOTT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49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BLAKE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KING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49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30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JONES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KING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549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CLARK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KING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549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SMITH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FORD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549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KING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NULL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25" y="124857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25" y="835905"/>
            <a:ext cx="1900555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group </a:t>
            </a:r>
            <a:r>
              <a:rPr sz="1800" b="1" dirty="0"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607060" marR="5080" indent="-367030">
              <a:lnSpc>
                <a:spcPct val="100699"/>
              </a:lnSpc>
              <a:buFont typeface="Arial"/>
              <a:buChar char="●"/>
              <a:tabLst>
                <a:tab pos="607060" algn="l"/>
                <a:tab pos="607695" algn="l"/>
                <a:tab pos="1430020" algn="l"/>
              </a:tabLst>
            </a:pPr>
            <a:r>
              <a:rPr sz="1800" b="1" dirty="0">
                <a:latin typeface="Malgun Gothic"/>
                <a:cs typeface="Malgun Gothic"/>
              </a:rPr>
              <a:t>직원의	입사  작성하시오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2389" y="1359280"/>
            <a:ext cx="5695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3625" algn="l"/>
                <a:tab pos="1886585" algn="l"/>
                <a:tab pos="2710180" algn="l"/>
                <a:tab pos="3990340" algn="l"/>
                <a:tab pos="5041900" algn="l"/>
              </a:tabLst>
            </a:pPr>
            <a:r>
              <a:rPr sz="1800" b="1" dirty="0">
                <a:latin typeface="Malgun Gothic"/>
                <a:cs typeface="Malgun Gothic"/>
              </a:rPr>
              <a:t>년월별로	몇명의	직원이	입사했는지	조회하는	</a:t>
            </a:r>
            <a:r>
              <a:rPr sz="1800" b="1" spc="-5" dirty="0">
                <a:latin typeface="Courier New"/>
                <a:cs typeface="Courier New"/>
              </a:rPr>
              <a:t>SQ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Malgun Gothic"/>
                <a:cs typeface="Malgun Gothic"/>
              </a:rPr>
              <a:t>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34775" y="2352999"/>
            <a:ext cx="1874449" cy="2552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25" y="124857"/>
            <a:ext cx="8408035" cy="208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</a:pPr>
            <a:r>
              <a:rPr sz="1800" b="1" dirty="0">
                <a:latin typeface="Malgun Gothic"/>
                <a:cs typeface="Malgun Gothic"/>
              </a:rPr>
              <a:t>서브쿼리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Malgun Gothic"/>
              <a:cs typeface="Malgun Gothic"/>
            </a:endParaRPr>
          </a:p>
          <a:p>
            <a:pPr marL="850900" marR="5080" indent="-367030">
              <a:lnSpc>
                <a:spcPct val="100699"/>
              </a:lnSpc>
              <a:buFont typeface="Arial"/>
              <a:buChar char="●"/>
              <a:tabLst>
                <a:tab pos="850265" algn="l"/>
                <a:tab pos="850900" algn="l"/>
                <a:tab pos="1902460" algn="l"/>
                <a:tab pos="3274060" algn="l"/>
                <a:tab pos="3868420" algn="l"/>
                <a:tab pos="4691380" algn="l"/>
                <a:tab pos="5285740" algn="l"/>
                <a:tab pos="5880100" algn="l"/>
                <a:tab pos="6703059" algn="l"/>
                <a:tab pos="7754620" algn="l"/>
              </a:tabLst>
            </a:pPr>
            <a:r>
              <a:rPr sz="1800" b="1" spc="-5" dirty="0">
                <a:latin typeface="Courier New"/>
                <a:cs typeface="Courier New"/>
              </a:rPr>
              <a:t>SMIT</a:t>
            </a:r>
            <a:r>
              <a:rPr sz="1800" b="1" dirty="0">
                <a:latin typeface="Courier New"/>
                <a:cs typeface="Courier New"/>
              </a:rPr>
              <a:t>H</a:t>
            </a:r>
            <a:r>
              <a:rPr sz="1800" b="1" dirty="0">
                <a:latin typeface="Malgun Gothic"/>
                <a:cs typeface="Malgun Gothic"/>
              </a:rPr>
              <a:t>와	</a:t>
            </a:r>
            <a:r>
              <a:rPr sz="1800" b="1" spc="-5" dirty="0">
                <a:latin typeface="Courier New"/>
                <a:cs typeface="Courier New"/>
              </a:rPr>
              <a:t>WAR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dirty="0">
                <a:latin typeface="Malgun Gothic"/>
                <a:cs typeface="Malgun Gothic"/>
              </a:rPr>
              <a:t>사원이	속한	부서의	모든	사원	정보를	조회하는	</a:t>
            </a:r>
            <a:r>
              <a:rPr sz="1800" b="1" spc="-5" dirty="0">
                <a:latin typeface="Courier New"/>
                <a:cs typeface="Courier New"/>
              </a:rPr>
              <a:t>SQ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Malgun Gothic"/>
                <a:cs typeface="Malgun Gothic"/>
              </a:rPr>
              <a:t>을  작성하시오</a:t>
            </a:r>
            <a:endParaRPr sz="1800">
              <a:latin typeface="Malgun Gothic"/>
              <a:cs typeface="Malgun Gothic"/>
            </a:endParaRPr>
          </a:p>
          <a:p>
            <a:pPr marL="850900">
              <a:lnSpc>
                <a:spcPct val="100000"/>
              </a:lnSpc>
              <a:spcBef>
                <a:spcPts val="15"/>
              </a:spcBef>
              <a:tabLst>
                <a:tab pos="1353185" algn="l"/>
                <a:tab pos="2633980" algn="l"/>
              </a:tabLst>
            </a:pP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dirty="0">
                <a:latin typeface="Malgun Gothic"/>
                <a:cs typeface="Malgun Gothic"/>
              </a:rPr>
              <a:t>단	서브쿼리를	활용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3525" y="2442900"/>
            <a:ext cx="6076949" cy="2343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25" y="124857"/>
            <a:ext cx="8270875" cy="208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</a:pPr>
            <a:r>
              <a:rPr sz="1800" b="1" dirty="0">
                <a:latin typeface="Malgun Gothic"/>
                <a:cs typeface="Malgun Gothic"/>
              </a:rPr>
              <a:t>서브쿼리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Malgun Gothic"/>
              <a:cs typeface="Malgun Gothic"/>
            </a:endParaRPr>
          </a:p>
          <a:p>
            <a:pPr marL="850900" indent="-367030">
              <a:lnSpc>
                <a:spcPct val="100000"/>
              </a:lnSpc>
              <a:buFont typeface="Arial"/>
              <a:buChar char="●"/>
              <a:tabLst>
                <a:tab pos="850265" algn="l"/>
                <a:tab pos="850900" algn="l"/>
                <a:tab pos="1444625" algn="l"/>
                <a:tab pos="2038985" algn="l"/>
                <a:tab pos="2633980" algn="l"/>
                <a:tab pos="3685540" algn="l"/>
                <a:tab pos="4279900" algn="l"/>
                <a:tab pos="5102860" algn="l"/>
                <a:tab pos="5697220" algn="l"/>
                <a:tab pos="6520180" algn="l"/>
                <a:tab pos="7343140" algn="l"/>
              </a:tabLst>
            </a:pPr>
            <a:r>
              <a:rPr sz="1800" b="1" dirty="0">
                <a:latin typeface="Malgun Gothic"/>
                <a:cs typeface="Malgun Gothic"/>
              </a:rPr>
              <a:t>직원	전체	평균	급여보다	높은	급여를	받는	직원의	정보를	조회하는</a:t>
            </a:r>
            <a:endParaRPr sz="1800">
              <a:latin typeface="Malgun Gothic"/>
              <a:cs typeface="Malgun Gothic"/>
            </a:endParaRPr>
          </a:p>
          <a:p>
            <a:pPr marL="850900">
              <a:lnSpc>
                <a:spcPct val="100000"/>
              </a:lnSpc>
              <a:spcBef>
                <a:spcPts val="15"/>
              </a:spcBef>
              <a:tabLst>
                <a:tab pos="1628139" algn="l"/>
              </a:tabLst>
            </a:pPr>
            <a:r>
              <a:rPr sz="1800" b="1" spc="-5" dirty="0">
                <a:latin typeface="Courier New"/>
                <a:cs typeface="Courier New"/>
              </a:rPr>
              <a:t>SQL</a:t>
            </a:r>
            <a:r>
              <a:rPr sz="1800" b="1" spc="-5" dirty="0">
                <a:latin typeface="Malgun Gothic"/>
                <a:cs typeface="Malgun Gothic"/>
              </a:rPr>
              <a:t>을	</a:t>
            </a:r>
            <a:r>
              <a:rPr sz="1800" b="1" dirty="0">
                <a:latin typeface="Malgun Gothic"/>
                <a:cs typeface="Malgun Gothic"/>
              </a:rPr>
              <a:t>작성하시오</a:t>
            </a:r>
            <a:endParaRPr sz="1800">
              <a:latin typeface="Malgun Gothic"/>
              <a:cs typeface="Malgun Gothic"/>
            </a:endParaRPr>
          </a:p>
          <a:p>
            <a:pPr marL="850900">
              <a:lnSpc>
                <a:spcPct val="100000"/>
              </a:lnSpc>
              <a:spcBef>
                <a:spcPts val="15"/>
              </a:spcBef>
              <a:tabLst>
                <a:tab pos="1581785" algn="l"/>
                <a:tab pos="2405380" algn="l"/>
                <a:tab pos="2999740" algn="l"/>
              </a:tabLst>
            </a:pP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dirty="0">
                <a:latin typeface="Malgun Gothic"/>
                <a:cs typeface="Malgun Gothic"/>
              </a:rPr>
              <a:t>조회	순서는	관계	없음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6887" y="2346000"/>
            <a:ext cx="5610224" cy="1343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25" y="124857"/>
            <a:ext cx="8636635" cy="263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</a:pPr>
            <a:r>
              <a:rPr sz="1800" b="1" dirty="0">
                <a:latin typeface="Malgun Gothic"/>
                <a:cs typeface="Malgun Gothic"/>
              </a:rPr>
              <a:t>신규입력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Malgun Gothic"/>
              <a:cs typeface="Malgun Gothic"/>
            </a:endParaRPr>
          </a:p>
          <a:p>
            <a:pPr marL="850900" indent="-367030">
              <a:lnSpc>
                <a:spcPct val="100000"/>
              </a:lnSpc>
              <a:buFont typeface="Arial"/>
              <a:buChar char="●"/>
              <a:tabLst>
                <a:tab pos="850265" algn="l"/>
                <a:tab pos="850900" algn="l"/>
                <a:tab pos="2588260" algn="l"/>
                <a:tab pos="3411220" algn="l"/>
                <a:tab pos="4005579" algn="l"/>
                <a:tab pos="4599940" algn="l"/>
                <a:tab pos="5651500" algn="l"/>
                <a:tab pos="6703059" algn="l"/>
                <a:tab pos="7480300" algn="l"/>
              </a:tabLst>
            </a:pPr>
            <a:r>
              <a:rPr sz="1800" b="1" spc="-5" dirty="0">
                <a:latin typeface="Courier New"/>
                <a:cs typeface="Courier New"/>
              </a:rPr>
              <a:t>dep</a:t>
            </a:r>
            <a:r>
              <a:rPr sz="1800" b="1" dirty="0">
                <a:latin typeface="Courier New"/>
                <a:cs typeface="Courier New"/>
              </a:rPr>
              <a:t>t </a:t>
            </a:r>
            <a:r>
              <a:rPr sz="1800" b="1" dirty="0">
                <a:latin typeface="Malgun Gothic"/>
                <a:cs typeface="Malgun Gothic"/>
              </a:rPr>
              <a:t>테이블에	다음과	같은	신규	데이터를	입력하는	</a:t>
            </a:r>
            <a:r>
              <a:rPr sz="1800" b="1" spc="-5" dirty="0">
                <a:latin typeface="Courier New"/>
                <a:cs typeface="Courier New"/>
              </a:rPr>
              <a:t>SQ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Malgun Gothic"/>
                <a:cs typeface="Malgun Gothic"/>
              </a:rPr>
              <a:t>을	작성하시오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200">
              <a:latin typeface="Malgun Gothic"/>
              <a:cs typeface="Malgun Gothic"/>
            </a:endParaRPr>
          </a:p>
          <a:p>
            <a:pPr marL="1308100" lvl="1" indent="-367030">
              <a:lnSpc>
                <a:spcPct val="100000"/>
              </a:lnSpc>
              <a:buFont typeface="Arial"/>
              <a:buChar char="○"/>
              <a:tabLst>
                <a:tab pos="1307465" algn="l"/>
                <a:tab pos="1308100" algn="l"/>
              </a:tabLst>
            </a:pPr>
            <a:r>
              <a:rPr sz="1800" b="1" spc="-5" dirty="0">
                <a:latin typeface="Courier New"/>
                <a:cs typeface="Courier New"/>
              </a:rPr>
              <a:t>deptno 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99</a:t>
            </a:r>
            <a:endParaRPr sz="1800">
              <a:latin typeface="Courier New"/>
              <a:cs typeface="Courier New"/>
            </a:endParaRPr>
          </a:p>
          <a:p>
            <a:pPr marL="1308100" lvl="1" indent="-367030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1307465" algn="l"/>
                <a:tab pos="1308100" algn="l"/>
              </a:tabLst>
            </a:pPr>
            <a:r>
              <a:rPr sz="1800" b="1" spc="-5" dirty="0">
                <a:latin typeface="Courier New"/>
                <a:cs typeface="Courier New"/>
              </a:rPr>
              <a:t>dname 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ddit</a:t>
            </a:r>
            <a:endParaRPr sz="1800">
              <a:latin typeface="Courier New"/>
              <a:cs typeface="Courier New"/>
            </a:endParaRPr>
          </a:p>
          <a:p>
            <a:pPr marL="1308100" lvl="1" indent="-367030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1307465" algn="l"/>
                <a:tab pos="1308100" algn="l"/>
              </a:tabLst>
            </a:pPr>
            <a:r>
              <a:rPr sz="1800" b="1" spc="-5" dirty="0">
                <a:latin typeface="Courier New"/>
                <a:cs typeface="Courier New"/>
              </a:rPr>
              <a:t>loc 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대전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25" y="124857"/>
            <a:ext cx="8499475" cy="263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</a:pPr>
            <a:r>
              <a:rPr sz="1800" b="1" dirty="0">
                <a:latin typeface="Malgun Gothic"/>
                <a:cs typeface="Malgun Gothic"/>
              </a:rPr>
              <a:t>수정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Malgun Gothic"/>
              <a:cs typeface="Malgun Gothic"/>
            </a:endParaRPr>
          </a:p>
          <a:p>
            <a:pPr marL="850900" indent="-367030">
              <a:lnSpc>
                <a:spcPct val="100000"/>
              </a:lnSpc>
              <a:buFont typeface="Arial"/>
              <a:buChar char="●"/>
              <a:tabLst>
                <a:tab pos="850265" algn="l"/>
                <a:tab pos="850900" algn="l"/>
                <a:tab pos="2588260" algn="l"/>
                <a:tab pos="3228340" algn="l"/>
                <a:tab pos="4508500" algn="l"/>
                <a:tab pos="5102860" algn="l"/>
                <a:tab pos="6154420" algn="l"/>
                <a:tab pos="6977380" algn="l"/>
                <a:tab pos="7571740" algn="l"/>
              </a:tabLst>
            </a:pPr>
            <a:r>
              <a:rPr sz="1800" b="1" spc="-5" dirty="0">
                <a:latin typeface="Courier New"/>
                <a:cs typeface="Courier New"/>
              </a:rPr>
              <a:t>dep</a:t>
            </a:r>
            <a:r>
              <a:rPr sz="1800" b="1" dirty="0">
                <a:latin typeface="Courier New"/>
                <a:cs typeface="Courier New"/>
              </a:rPr>
              <a:t>t </a:t>
            </a:r>
            <a:r>
              <a:rPr sz="1800" b="1" dirty="0">
                <a:latin typeface="Malgun Gothic"/>
                <a:cs typeface="Malgun Gothic"/>
              </a:rPr>
              <a:t>테이블의	</a:t>
            </a:r>
            <a:r>
              <a:rPr sz="1800" b="1" spc="-5" dirty="0">
                <a:latin typeface="Courier New"/>
                <a:cs typeface="Courier New"/>
              </a:rPr>
              <a:t>9</a:t>
            </a:r>
            <a:r>
              <a:rPr sz="1800" b="1" dirty="0">
                <a:latin typeface="Courier New"/>
                <a:cs typeface="Courier New"/>
              </a:rPr>
              <a:t>9</a:t>
            </a:r>
            <a:r>
              <a:rPr sz="1800" b="1" dirty="0">
                <a:latin typeface="Malgun Gothic"/>
                <a:cs typeface="Malgun Gothic"/>
              </a:rPr>
              <a:t>번	부서번호를	갖는	데이터를	다음과	같이	수정하는</a:t>
            </a:r>
            <a:endParaRPr sz="1800">
              <a:latin typeface="Malgun Gothic"/>
              <a:cs typeface="Malgun Gothic"/>
            </a:endParaRPr>
          </a:p>
          <a:p>
            <a:pPr marL="850900">
              <a:lnSpc>
                <a:spcPct val="100000"/>
              </a:lnSpc>
              <a:spcBef>
                <a:spcPts val="15"/>
              </a:spcBef>
              <a:tabLst>
                <a:tab pos="1628139" algn="l"/>
              </a:tabLst>
            </a:pPr>
            <a:r>
              <a:rPr sz="1800" b="1" spc="-5" dirty="0">
                <a:latin typeface="Courier New"/>
                <a:cs typeface="Courier New"/>
              </a:rPr>
              <a:t>SQL</a:t>
            </a:r>
            <a:r>
              <a:rPr sz="1800" b="1" spc="-5" dirty="0">
                <a:latin typeface="Malgun Gothic"/>
                <a:cs typeface="Malgun Gothic"/>
              </a:rPr>
              <a:t>을	</a:t>
            </a:r>
            <a:r>
              <a:rPr sz="1800" b="1" dirty="0">
                <a:latin typeface="Malgun Gothic"/>
                <a:cs typeface="Malgun Gothic"/>
              </a:rPr>
              <a:t>작성하시오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Malgun Gothic"/>
              <a:cs typeface="Malgun Gothic"/>
            </a:endParaRPr>
          </a:p>
          <a:p>
            <a:pPr marL="1308100" lvl="1" indent="-367030">
              <a:lnSpc>
                <a:spcPct val="100000"/>
              </a:lnSpc>
              <a:buFont typeface="Arial"/>
              <a:buChar char="○"/>
              <a:tabLst>
                <a:tab pos="1307465" algn="l"/>
                <a:tab pos="1308100" algn="l"/>
              </a:tabLst>
            </a:pPr>
            <a:r>
              <a:rPr sz="1800" b="1" spc="-5" dirty="0">
                <a:latin typeface="Courier New"/>
                <a:cs typeface="Courier New"/>
              </a:rPr>
              <a:t>dname 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ddit_modi</a:t>
            </a:r>
            <a:endParaRPr sz="1800">
              <a:latin typeface="Courier New"/>
              <a:cs typeface="Courier New"/>
            </a:endParaRPr>
          </a:p>
          <a:p>
            <a:pPr marL="1308100" lvl="1" indent="-367030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1307465" algn="l"/>
                <a:tab pos="1308100" algn="l"/>
              </a:tabLst>
            </a:pPr>
            <a:r>
              <a:rPr sz="1800" b="1" spc="-5" dirty="0">
                <a:latin typeface="Courier New"/>
                <a:cs typeface="Courier New"/>
              </a:rPr>
              <a:t>loc 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Malgun Gothic"/>
                <a:cs typeface="Malgun Gothic"/>
              </a:rPr>
              <a:t>대전</a:t>
            </a:r>
            <a:r>
              <a:rPr sz="1800" b="1" spc="-5" dirty="0">
                <a:latin typeface="Courier New"/>
                <a:cs typeface="Courier New"/>
              </a:rPr>
              <a:t>_modi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25" y="124857"/>
            <a:ext cx="7859395" cy="181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</a:pPr>
            <a:r>
              <a:rPr sz="1800" b="1" dirty="0">
                <a:latin typeface="Malgun Gothic"/>
                <a:cs typeface="Malgun Gothic"/>
              </a:rPr>
              <a:t>삭제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Malgun Gothic"/>
              <a:cs typeface="Malgun Gothic"/>
            </a:endParaRPr>
          </a:p>
          <a:p>
            <a:pPr marL="850900" marR="5080" indent="-367030">
              <a:lnSpc>
                <a:spcPct val="100699"/>
              </a:lnSpc>
              <a:buFont typeface="Arial"/>
              <a:buChar char="●"/>
              <a:tabLst>
                <a:tab pos="850265" algn="l"/>
                <a:tab pos="850900" algn="l"/>
                <a:tab pos="2588260" algn="l"/>
                <a:tab pos="3228340" algn="l"/>
                <a:tab pos="4508500" algn="l"/>
                <a:tab pos="5102860" algn="l"/>
                <a:tab pos="6154420" algn="l"/>
                <a:tab pos="7205980" algn="l"/>
              </a:tabLst>
            </a:pPr>
            <a:r>
              <a:rPr sz="1800" b="1" spc="-5" dirty="0">
                <a:latin typeface="Courier New"/>
                <a:cs typeface="Courier New"/>
              </a:rPr>
              <a:t>dep</a:t>
            </a:r>
            <a:r>
              <a:rPr sz="1800" b="1" dirty="0">
                <a:latin typeface="Courier New"/>
                <a:cs typeface="Courier New"/>
              </a:rPr>
              <a:t>t </a:t>
            </a:r>
            <a:r>
              <a:rPr sz="1800" b="1" dirty="0">
                <a:latin typeface="Malgun Gothic"/>
                <a:cs typeface="Malgun Gothic"/>
              </a:rPr>
              <a:t>테이블의	</a:t>
            </a:r>
            <a:r>
              <a:rPr sz="1800" b="1" spc="-5" dirty="0">
                <a:latin typeface="Courier New"/>
                <a:cs typeface="Courier New"/>
              </a:rPr>
              <a:t>9</a:t>
            </a:r>
            <a:r>
              <a:rPr sz="1800" b="1" dirty="0">
                <a:latin typeface="Courier New"/>
                <a:cs typeface="Courier New"/>
              </a:rPr>
              <a:t>9</a:t>
            </a:r>
            <a:r>
              <a:rPr sz="1800" b="1" dirty="0">
                <a:latin typeface="Malgun Gothic"/>
                <a:cs typeface="Malgun Gothic"/>
              </a:rPr>
              <a:t>번	부서번호를	갖는	데이터를	삭제하는	</a:t>
            </a:r>
            <a:r>
              <a:rPr sz="1800" b="1" spc="-5" dirty="0">
                <a:latin typeface="Courier New"/>
                <a:cs typeface="Courier New"/>
              </a:rPr>
              <a:t>SQ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Malgun Gothic"/>
                <a:cs typeface="Malgun Gothic"/>
              </a:rPr>
              <a:t>을  작성하시오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25" y="124857"/>
            <a:ext cx="8179434" cy="181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</a:pPr>
            <a:r>
              <a:rPr sz="1800" b="1" dirty="0">
                <a:latin typeface="Malgun Gothic"/>
                <a:cs typeface="Malgun Gothic"/>
              </a:rPr>
              <a:t>객체생성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Malgun Gothic"/>
              <a:cs typeface="Malgun Gothic"/>
            </a:endParaRPr>
          </a:p>
          <a:p>
            <a:pPr marL="850900" marR="5080" indent="-367030">
              <a:lnSpc>
                <a:spcPct val="100699"/>
              </a:lnSpc>
              <a:buFont typeface="Arial"/>
              <a:buChar char="●"/>
              <a:tabLst>
                <a:tab pos="850265" algn="l"/>
                <a:tab pos="850900" algn="l"/>
                <a:tab pos="1444625" algn="l"/>
                <a:tab pos="1901825" algn="l"/>
                <a:tab pos="2496185" algn="l"/>
                <a:tab pos="2679700" algn="l"/>
                <a:tab pos="3548379" algn="l"/>
                <a:tab pos="4828540" algn="l"/>
                <a:tab pos="5880100" algn="l"/>
              </a:tabLst>
            </a:pPr>
            <a:r>
              <a:rPr sz="1800" b="1" dirty="0">
                <a:latin typeface="Malgun Gothic"/>
                <a:cs typeface="Malgun Gothic"/>
              </a:rPr>
              <a:t>물리	설계서를	참고하여	제약조건을	포함하여	</a:t>
            </a:r>
            <a:r>
              <a:rPr sz="1800" b="1" spc="-5" dirty="0">
                <a:latin typeface="Courier New"/>
                <a:cs typeface="Courier New"/>
              </a:rPr>
              <a:t>emp, dept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테이블을  생성하는	</a:t>
            </a:r>
            <a:r>
              <a:rPr sz="1800" b="1" spc="-5" dirty="0">
                <a:latin typeface="Courier New"/>
                <a:cs typeface="Courier New"/>
              </a:rPr>
              <a:t>DDL</a:t>
            </a:r>
            <a:r>
              <a:rPr sz="1800" b="1" spc="-5" dirty="0">
                <a:latin typeface="Malgun Gothic"/>
                <a:cs typeface="Malgun Gothic"/>
              </a:rPr>
              <a:t>을	</a:t>
            </a:r>
            <a:r>
              <a:rPr sz="1800" b="1" dirty="0">
                <a:latin typeface="Malgun Gothic"/>
                <a:cs typeface="Malgun Gothic"/>
              </a:rPr>
              <a:t>작성하시오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25" y="124857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225" y="835905"/>
            <a:ext cx="2148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report group</a:t>
            </a:r>
            <a:r>
              <a:rPr spc="-70" dirty="0"/>
              <a:t> </a:t>
            </a:r>
            <a:r>
              <a:rPr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349" y="1359280"/>
            <a:ext cx="622173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30" dirty="0">
                <a:latin typeface="Gulim"/>
                <a:cs typeface="Gulim"/>
              </a:rPr>
              <a:t>부서별</a:t>
            </a:r>
            <a:r>
              <a:rPr sz="1800" b="1" spc="-95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급여</a:t>
            </a:r>
            <a:r>
              <a:rPr sz="1800" b="1" spc="-95" dirty="0">
                <a:latin typeface="Gulim"/>
                <a:cs typeface="Gulim"/>
              </a:rPr>
              <a:t> </a:t>
            </a:r>
            <a:r>
              <a:rPr sz="1800" b="1" spc="25" dirty="0">
                <a:latin typeface="Gulim"/>
                <a:cs typeface="Gulim"/>
              </a:rPr>
              <a:t>합계와</a:t>
            </a:r>
            <a:r>
              <a:rPr sz="1800" b="1" spc="25" dirty="0">
                <a:latin typeface="Arial"/>
                <a:cs typeface="Arial"/>
              </a:rPr>
              <a:t>,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30" dirty="0">
                <a:latin typeface="Gulim"/>
                <a:cs typeface="Gulim"/>
              </a:rPr>
              <a:t>전체</a:t>
            </a:r>
            <a:r>
              <a:rPr sz="1800" b="1" spc="-95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급여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합계를</a:t>
            </a:r>
            <a:r>
              <a:rPr sz="1800" b="1" spc="-95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다음과</a:t>
            </a:r>
            <a:r>
              <a:rPr sz="1800" b="1" spc="-95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같이</a:t>
            </a:r>
            <a:r>
              <a:rPr sz="1800" b="1" spc="-95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구하는</a:t>
            </a:r>
            <a:endParaRPr sz="1800">
              <a:latin typeface="Gulim"/>
              <a:cs typeface="Gulim"/>
            </a:endParaRPr>
          </a:p>
          <a:p>
            <a:pPr marL="37909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Malgun Gothic"/>
                <a:cs typeface="Malgun Gothic"/>
              </a:rPr>
              <a:t>작성하시오</a:t>
            </a:r>
            <a:endParaRPr sz="1800">
              <a:latin typeface="Malgun Gothic"/>
              <a:cs typeface="Malgun Gothic"/>
            </a:endParaRPr>
          </a:p>
          <a:p>
            <a:pPr marL="37909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Arial"/>
                <a:cs typeface="Arial"/>
              </a:rPr>
              <a:t>(ROLLUP </a:t>
            </a:r>
            <a:r>
              <a:rPr sz="1800" b="1" spc="30" dirty="0">
                <a:latin typeface="Gulim"/>
                <a:cs typeface="Gulim"/>
              </a:rPr>
              <a:t>혹은 </a:t>
            </a:r>
            <a:r>
              <a:rPr sz="1800" b="1" spc="-5" dirty="0">
                <a:latin typeface="Arial"/>
                <a:cs typeface="Arial"/>
              </a:rPr>
              <a:t>GROUPING SETS </a:t>
            </a:r>
            <a:r>
              <a:rPr sz="1800" b="1" spc="30" dirty="0">
                <a:latin typeface="Gulim"/>
                <a:cs typeface="Gulim"/>
              </a:rPr>
              <a:t>절을</a:t>
            </a:r>
            <a:r>
              <a:rPr sz="1800" b="1" spc="-350" dirty="0">
                <a:latin typeface="Gulim"/>
                <a:cs typeface="Gulim"/>
              </a:rPr>
              <a:t> </a:t>
            </a:r>
            <a:r>
              <a:rPr sz="1800" b="1" spc="20" dirty="0">
                <a:latin typeface="Gulim"/>
                <a:cs typeface="Gulim"/>
              </a:rPr>
              <a:t>이용</a:t>
            </a:r>
            <a:r>
              <a:rPr sz="1800" b="1" spc="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1596" y="1359280"/>
            <a:ext cx="666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SQ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Malgun Gothic"/>
                <a:cs typeface="Malgun Gothic"/>
              </a:rPr>
              <a:t>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5487" y="2671800"/>
            <a:ext cx="2153024" cy="1372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25" y="124857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225" y="835905"/>
            <a:ext cx="83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PL/SQL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349" y="1359280"/>
            <a:ext cx="7650480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latin typeface="Malgun Gothic"/>
                <a:cs typeface="Malgun Gothic"/>
              </a:rPr>
              <a:t>다음의</a:t>
            </a:r>
            <a:r>
              <a:rPr sz="1800" b="1" spc="-20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요구사항을</a:t>
            </a:r>
            <a:r>
              <a:rPr sz="1800" b="1" spc="-20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만족시키는</a:t>
            </a:r>
            <a:r>
              <a:rPr sz="1800" b="1" spc="-20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발효유</a:t>
            </a:r>
            <a:r>
              <a:rPr sz="1800" b="1" spc="-19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일실적</a:t>
            </a:r>
            <a:r>
              <a:rPr sz="1800" b="1" spc="-20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생성</a:t>
            </a:r>
            <a:r>
              <a:rPr sz="1800" b="1" spc="-20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프로시져를</a:t>
            </a:r>
            <a:r>
              <a:rPr sz="1800" b="1" spc="-20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만드시오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Arial"/>
              <a:buChar char="●"/>
            </a:pPr>
            <a:endParaRPr sz="1150">
              <a:latin typeface="Malgun Gothic"/>
              <a:cs typeface="Malgun Gothic"/>
            </a:endParaRPr>
          </a:p>
          <a:p>
            <a:pPr marL="379095" marR="233679" indent="-367030">
              <a:lnSpc>
                <a:spcPct val="100699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latin typeface="Malgun Gothic"/>
                <a:cs typeface="Malgun Gothic"/>
              </a:rPr>
              <a:t>모델은</a:t>
            </a:r>
            <a:r>
              <a:rPr sz="1800" b="1" spc="-20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아래를</a:t>
            </a:r>
            <a:r>
              <a:rPr sz="1800" b="1" spc="-20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참고하고</a:t>
            </a:r>
            <a:r>
              <a:rPr sz="1800" b="1" spc="-20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테이블은</a:t>
            </a:r>
            <a:r>
              <a:rPr sz="1800" b="1" spc="-20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제공된</a:t>
            </a:r>
            <a:r>
              <a:rPr sz="1800" b="1" spc="-20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테이블</a:t>
            </a:r>
            <a:r>
              <a:rPr sz="1800" b="1" spc="-19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스크립트를</a:t>
            </a:r>
            <a:r>
              <a:rPr sz="1800" b="1" spc="-20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이용하여  데이터를 생성후</a:t>
            </a:r>
            <a:r>
              <a:rPr sz="1800" b="1" spc="-37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진행하시오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3025" y="2782500"/>
            <a:ext cx="7697949" cy="2360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25" y="124857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225" y="835905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algun Gothic"/>
                <a:cs typeface="Malgun Gothic"/>
              </a:rPr>
              <a:t>논리연산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349" y="1359280"/>
            <a:ext cx="7068184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  <a:tab pos="379730" algn="l"/>
                <a:tab pos="1293495" algn="l"/>
                <a:tab pos="1430655" algn="l"/>
                <a:tab pos="1796414" algn="l"/>
                <a:tab pos="2207895" algn="l"/>
                <a:tab pos="2299335" algn="l"/>
                <a:tab pos="2802255" algn="l"/>
                <a:tab pos="3122295" algn="l"/>
                <a:tab pos="3625215" algn="l"/>
                <a:tab pos="3945254" algn="l"/>
                <a:tab pos="4539615" algn="l"/>
                <a:tab pos="5042535" algn="l"/>
                <a:tab pos="5545455" algn="l"/>
              </a:tabLst>
            </a:pPr>
            <a:r>
              <a:rPr sz="1800" b="1" spc="-5" dirty="0">
                <a:latin typeface="Courier New"/>
                <a:cs typeface="Courier New"/>
              </a:rPr>
              <a:t>emp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테이블에서	입사	일자가	</a:t>
            </a:r>
            <a:r>
              <a:rPr sz="1800" b="1" spc="-5" dirty="0">
                <a:latin typeface="Courier New"/>
                <a:cs typeface="Courier New"/>
              </a:rPr>
              <a:t>1982</a:t>
            </a:r>
            <a:r>
              <a:rPr sz="1800" b="1" spc="-5" dirty="0">
                <a:latin typeface="Malgun Gothic"/>
                <a:cs typeface="Malgun Gothic"/>
              </a:rPr>
              <a:t>년	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dirty="0">
                <a:latin typeface="Malgun Gothic"/>
                <a:cs typeface="Malgun Gothic"/>
              </a:rPr>
              <a:t>월	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dirty="0">
                <a:latin typeface="Malgun Gothic"/>
                <a:cs typeface="Malgun Gothic"/>
              </a:rPr>
              <a:t>일	이후부터  </a:t>
            </a:r>
            <a:r>
              <a:rPr sz="1800" b="1" spc="-5" dirty="0">
                <a:latin typeface="Courier New"/>
                <a:cs typeface="Courier New"/>
              </a:rPr>
              <a:t>1983</a:t>
            </a:r>
            <a:r>
              <a:rPr sz="1800" b="1" spc="-5" dirty="0">
                <a:latin typeface="Malgun Gothic"/>
                <a:cs typeface="Malgun Gothic"/>
              </a:rPr>
              <a:t>년	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dirty="0">
                <a:latin typeface="Malgun Gothic"/>
                <a:cs typeface="Malgun Gothic"/>
              </a:rPr>
              <a:t>월	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dirty="0">
                <a:latin typeface="Malgun Gothic"/>
                <a:cs typeface="Malgun Gothic"/>
              </a:rPr>
              <a:t>일		이전인	사원의	</a:t>
            </a:r>
            <a:r>
              <a:rPr sz="1800" b="1" spc="-5" dirty="0">
                <a:latin typeface="Courier New"/>
                <a:cs typeface="Courier New"/>
              </a:rPr>
              <a:t>ename, hiredate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데이터를  조회하는		</a:t>
            </a:r>
            <a:r>
              <a:rPr sz="1800" b="1" spc="-5" dirty="0">
                <a:latin typeface="Courier New"/>
                <a:cs typeface="Courier New"/>
              </a:rPr>
              <a:t>SQL</a:t>
            </a:r>
            <a:r>
              <a:rPr sz="1800" b="1" spc="-5" dirty="0">
                <a:latin typeface="Malgun Gothic"/>
                <a:cs typeface="Malgun Gothic"/>
              </a:rPr>
              <a:t>을	</a:t>
            </a:r>
            <a:r>
              <a:rPr sz="1800" b="1" dirty="0">
                <a:latin typeface="Malgun Gothic"/>
                <a:cs typeface="Malgun Gothic"/>
              </a:rPr>
              <a:t>작성하시오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Malgun Gothic"/>
              <a:cs typeface="Malgun Gothic"/>
            </a:endParaRPr>
          </a:p>
          <a:p>
            <a:pPr marL="379095">
              <a:lnSpc>
                <a:spcPct val="100000"/>
              </a:lnSpc>
              <a:tabLst>
                <a:tab pos="744855" algn="l"/>
                <a:tab pos="1796414" algn="l"/>
                <a:tab pos="5225415" algn="l"/>
              </a:tabLst>
            </a:pPr>
            <a:r>
              <a:rPr sz="1800" b="1" dirty="0">
                <a:latin typeface="Malgun Gothic"/>
                <a:cs typeface="Malgun Gothic"/>
              </a:rPr>
              <a:t>단	연산자는	</a:t>
            </a:r>
            <a:r>
              <a:rPr sz="1800" b="1" spc="-5" dirty="0">
                <a:latin typeface="Malgun Gothic"/>
                <a:cs typeface="Malgun Gothic"/>
              </a:rPr>
              <a:t>비교연산자</a:t>
            </a:r>
            <a:r>
              <a:rPr sz="1800" b="1" spc="-5" dirty="0">
                <a:latin typeface="Courier New"/>
                <a:cs typeface="Courier New"/>
              </a:rPr>
              <a:t>(&gt;, &gt;=,</a:t>
            </a:r>
            <a:r>
              <a:rPr sz="1800" b="1" spc="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&lt;=,</a:t>
            </a:r>
            <a:r>
              <a:rPr sz="1800" b="1" spc="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&lt;)</a:t>
            </a:r>
            <a:r>
              <a:rPr sz="1800" b="1" spc="-5" dirty="0">
                <a:latin typeface="Malgun Gothic"/>
                <a:cs typeface="Malgun Gothic"/>
              </a:rPr>
              <a:t>를	</a:t>
            </a:r>
            <a:r>
              <a:rPr sz="1800" b="1" dirty="0">
                <a:latin typeface="Malgun Gothic"/>
                <a:cs typeface="Malgun Gothic"/>
              </a:rPr>
              <a:t>사용한다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86175" y="3067800"/>
            <a:ext cx="1771649" cy="590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25" y="124857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225" y="835905"/>
            <a:ext cx="83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PL/SQL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349" y="1635505"/>
            <a:ext cx="7845425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latin typeface="Malgun Gothic"/>
                <a:cs typeface="Malgun Gothic"/>
              </a:rPr>
              <a:t>해당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요일을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이용하여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인자로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들어온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년월의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일자를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계산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하여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daily</a:t>
            </a:r>
            <a:endParaRPr sz="1800">
              <a:latin typeface="Times New Roman"/>
              <a:cs typeface="Times New Roman"/>
            </a:endParaRPr>
          </a:p>
          <a:p>
            <a:pPr marL="37909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Malgun Gothic"/>
                <a:cs typeface="Malgun Gothic"/>
              </a:rPr>
              <a:t>테이블에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데이터</a:t>
            </a:r>
            <a:r>
              <a:rPr sz="1800" b="1" spc="-18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신규</a:t>
            </a:r>
            <a:r>
              <a:rPr sz="1800" b="1" spc="-18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생성</a:t>
            </a:r>
            <a:endParaRPr sz="1800">
              <a:latin typeface="Malgun Gothic"/>
              <a:cs typeface="Malgun Gothic"/>
            </a:endParaRPr>
          </a:p>
          <a:p>
            <a:pPr marL="836294" lvl="1" indent="-367030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ex) </a:t>
            </a:r>
            <a:r>
              <a:rPr sz="1800" b="1" spc="-5" dirty="0">
                <a:solidFill>
                  <a:srgbClr val="800000"/>
                </a:solidFill>
                <a:latin typeface="Courier New"/>
                <a:cs typeface="Courier New"/>
              </a:rPr>
              <a:t>exec</a:t>
            </a:r>
            <a:r>
              <a:rPr sz="1800" b="1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800000"/>
                </a:solidFill>
                <a:latin typeface="Courier New"/>
                <a:cs typeface="Courier New"/>
              </a:rPr>
              <a:t>create_daily_sales(‘201908’)</a:t>
            </a:r>
            <a:r>
              <a:rPr sz="1800" b="1" spc="-5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836294" lvl="1" indent="-367030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  <a:tab pos="836930" algn="l"/>
                <a:tab pos="1339215" algn="l"/>
                <a:tab pos="2162175" algn="l"/>
                <a:tab pos="3625215" algn="l"/>
                <a:tab pos="5088255" algn="l"/>
                <a:tab pos="5682615" algn="l"/>
              </a:tabLst>
            </a:pP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dirty="0">
                <a:latin typeface="Malgun Gothic"/>
                <a:cs typeface="Malgun Gothic"/>
              </a:rPr>
              <a:t>번	고객은	</a:t>
            </a:r>
            <a:r>
              <a:rPr sz="1800" b="1" spc="-5" dirty="0">
                <a:latin typeface="Malgun Gothic"/>
                <a:cs typeface="Malgun Gothic"/>
              </a:rPr>
              <a:t>월요일</a:t>
            </a:r>
            <a:r>
              <a:rPr sz="1800" b="1" spc="-5" dirty="0">
                <a:latin typeface="Courier New"/>
                <a:cs typeface="Courier New"/>
              </a:rPr>
              <a:t>(2)</a:t>
            </a:r>
            <a:r>
              <a:rPr sz="1800" b="1" spc="-5" dirty="0">
                <a:latin typeface="Malgun Gothic"/>
                <a:cs typeface="Malgun Gothic"/>
              </a:rPr>
              <a:t>에	</a:t>
            </a:r>
            <a:r>
              <a:rPr sz="1800" b="1" spc="-5" dirty="0">
                <a:latin typeface="Courier New"/>
                <a:cs typeface="Courier New"/>
              </a:rPr>
              <a:t>100</a:t>
            </a:r>
            <a:r>
              <a:rPr sz="1800" b="1" spc="-5" dirty="0">
                <a:latin typeface="Malgun Gothic"/>
                <a:cs typeface="Malgun Gothic"/>
              </a:rPr>
              <a:t>번제품을	</a:t>
            </a:r>
            <a:r>
              <a:rPr sz="1800" b="1" dirty="0">
                <a:latin typeface="Malgun Gothic"/>
                <a:cs typeface="Malgun Gothic"/>
              </a:rPr>
              <a:t>애음	하고</a:t>
            </a:r>
            <a:endParaRPr sz="1800">
              <a:latin typeface="Malgun Gothic"/>
              <a:cs typeface="Malgun Gothic"/>
            </a:endParaRPr>
          </a:p>
          <a:p>
            <a:pPr marL="836294" marR="5080" lvl="1" indent="-367030">
              <a:lnSpc>
                <a:spcPct val="100699"/>
              </a:lnSpc>
              <a:buFont typeface="Arial"/>
              <a:buChar char="○"/>
              <a:tabLst>
                <a:tab pos="836294" algn="l"/>
                <a:tab pos="836930" algn="l"/>
                <a:tab pos="1659255" algn="l"/>
                <a:tab pos="1750695" algn="l"/>
                <a:tab pos="2253615" algn="l"/>
                <a:tab pos="2482215" algn="l"/>
                <a:tab pos="3305175" algn="l"/>
                <a:tab pos="3533775" algn="l"/>
                <a:tab pos="3899535" algn="l"/>
                <a:tab pos="4585335" algn="l"/>
                <a:tab pos="6689090" algn="l"/>
              </a:tabLst>
            </a:pPr>
            <a:r>
              <a:rPr sz="1800" b="1" spc="-5" dirty="0">
                <a:latin typeface="Courier New"/>
                <a:cs typeface="Courier New"/>
              </a:rPr>
              <a:t>201</a:t>
            </a:r>
            <a:r>
              <a:rPr sz="1800" b="1" dirty="0">
                <a:latin typeface="Courier New"/>
                <a:cs typeface="Courier New"/>
              </a:rPr>
              <a:t>9</a:t>
            </a:r>
            <a:r>
              <a:rPr sz="1800" b="1" dirty="0">
                <a:latin typeface="Malgun Gothic"/>
                <a:cs typeface="Malgun Gothic"/>
              </a:rPr>
              <a:t>년		</a:t>
            </a:r>
            <a:r>
              <a:rPr sz="1800" b="1" dirty="0">
                <a:latin typeface="Courier New"/>
                <a:cs typeface="Courier New"/>
              </a:rPr>
              <a:t>8</a:t>
            </a:r>
            <a:r>
              <a:rPr sz="1800" b="1" dirty="0">
                <a:latin typeface="Malgun Gothic"/>
                <a:cs typeface="Malgun Gothic"/>
              </a:rPr>
              <a:t>월에	월요일은	총	</a:t>
            </a:r>
            <a:r>
              <a:rPr sz="1800" b="1" dirty="0">
                <a:latin typeface="Courier New"/>
                <a:cs typeface="Courier New"/>
              </a:rPr>
              <a:t>4</a:t>
            </a:r>
            <a:r>
              <a:rPr sz="1800" b="1" dirty="0">
                <a:latin typeface="Malgun Gothic"/>
                <a:cs typeface="Malgun Gothic"/>
              </a:rPr>
              <a:t>일</a:t>
            </a:r>
            <a:r>
              <a:rPr sz="1800" b="1" spc="-5" dirty="0">
                <a:latin typeface="Courier New"/>
                <a:cs typeface="Courier New"/>
              </a:rPr>
              <a:t>(5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5" dirty="0">
                <a:latin typeface="Courier New"/>
                <a:cs typeface="Courier New"/>
              </a:rPr>
              <a:t> 12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5" dirty="0">
                <a:latin typeface="Courier New"/>
                <a:cs typeface="Courier New"/>
              </a:rPr>
              <a:t> 19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5" dirty="0">
                <a:latin typeface="Courier New"/>
                <a:cs typeface="Courier New"/>
              </a:rPr>
              <a:t> 26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Malgun Gothic"/>
                <a:cs typeface="Malgun Gothic"/>
              </a:rPr>
              <a:t>이	존재하므로  다음과	같이	데이터가	생성되어야	한다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09431" y="3986712"/>
            <a:ext cx="1515574" cy="338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85843" y="3707100"/>
            <a:ext cx="1848724" cy="788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25" y="124857"/>
            <a:ext cx="8362315" cy="181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</a:pPr>
            <a:r>
              <a:rPr sz="1800" b="1" dirty="0">
                <a:latin typeface="Malgun Gothic"/>
                <a:cs typeface="Malgun Gothic"/>
              </a:rPr>
              <a:t>논리연산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Malgun Gothic"/>
              <a:cs typeface="Malgun Gothic"/>
            </a:endParaRPr>
          </a:p>
          <a:p>
            <a:pPr marL="850900" marR="5080" indent="-367030">
              <a:lnSpc>
                <a:spcPct val="100699"/>
              </a:lnSpc>
              <a:buFont typeface="Arial"/>
              <a:buChar char="●"/>
              <a:tabLst>
                <a:tab pos="850265" algn="l"/>
                <a:tab pos="850900" algn="l"/>
                <a:tab pos="1673225" algn="l"/>
                <a:tab pos="2496185" algn="l"/>
                <a:tab pos="2679700" algn="l"/>
                <a:tab pos="3319779" algn="l"/>
                <a:tab pos="3456940" algn="l"/>
                <a:tab pos="4142740" algn="l"/>
                <a:tab pos="4737100" algn="l"/>
                <a:tab pos="5285740" algn="l"/>
                <a:tab pos="5788660" algn="l"/>
                <a:tab pos="6565900" algn="l"/>
                <a:tab pos="7480300" algn="l"/>
                <a:tab pos="7983220" algn="l"/>
              </a:tabLst>
            </a:pPr>
            <a:r>
              <a:rPr sz="1800" b="1" spc="-5" dirty="0">
                <a:latin typeface="Courier New"/>
                <a:cs typeface="Courier New"/>
              </a:rPr>
              <a:t>em</a:t>
            </a:r>
            <a:r>
              <a:rPr sz="1800" b="1" dirty="0">
                <a:latin typeface="Courier New"/>
                <a:cs typeface="Courier New"/>
              </a:rPr>
              <a:t>p </a:t>
            </a:r>
            <a:r>
              <a:rPr sz="1800" b="1" dirty="0">
                <a:latin typeface="Malgun Gothic"/>
                <a:cs typeface="Malgun Gothic"/>
              </a:rPr>
              <a:t>테이블에서	</a:t>
            </a:r>
            <a:r>
              <a:rPr sz="1800" b="1" spc="-5" dirty="0">
                <a:latin typeface="Courier New"/>
                <a:cs typeface="Courier New"/>
              </a:rPr>
              <a:t>jo</a:t>
            </a:r>
            <a:r>
              <a:rPr sz="1800" b="1" dirty="0">
                <a:latin typeface="Courier New"/>
                <a:cs typeface="Courier New"/>
              </a:rPr>
              <a:t>b</a:t>
            </a:r>
            <a:r>
              <a:rPr sz="1800" b="1" dirty="0">
                <a:latin typeface="Malgun Gothic"/>
                <a:cs typeface="Malgun Gothic"/>
              </a:rPr>
              <a:t>이	</a:t>
            </a:r>
            <a:r>
              <a:rPr sz="1800" b="1" spc="-5" dirty="0">
                <a:latin typeface="Courier New"/>
                <a:cs typeface="Courier New"/>
              </a:rPr>
              <a:t>SALESMA</a:t>
            </a:r>
            <a:r>
              <a:rPr sz="1800" b="1" dirty="0">
                <a:latin typeface="Courier New"/>
                <a:cs typeface="Courier New"/>
              </a:rPr>
              <a:t>N </a:t>
            </a:r>
            <a:r>
              <a:rPr sz="1800" b="1" dirty="0">
                <a:latin typeface="Malgun Gothic"/>
                <a:cs typeface="Malgun Gothic"/>
              </a:rPr>
              <a:t>이고	입사일자가	</a:t>
            </a:r>
            <a:r>
              <a:rPr sz="1800" b="1" spc="-5" dirty="0">
                <a:latin typeface="Courier New"/>
                <a:cs typeface="Courier New"/>
              </a:rPr>
              <a:t>198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dirty="0">
                <a:latin typeface="Malgun Gothic"/>
                <a:cs typeface="Malgun Gothic"/>
              </a:rPr>
              <a:t>년	</a:t>
            </a:r>
            <a:r>
              <a:rPr sz="1800" b="1" dirty="0">
                <a:latin typeface="Courier New"/>
                <a:cs typeface="Courier New"/>
              </a:rPr>
              <a:t>6</a:t>
            </a:r>
            <a:r>
              <a:rPr sz="1800" b="1" dirty="0">
                <a:latin typeface="Malgun Gothic"/>
                <a:cs typeface="Malgun Gothic"/>
              </a:rPr>
              <a:t>월	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dirty="0">
                <a:latin typeface="Malgun Gothic"/>
                <a:cs typeface="Malgun Gothic"/>
              </a:rPr>
              <a:t>일  이후인	직원의	정보를	다음과	같이	조회하는	</a:t>
            </a:r>
            <a:r>
              <a:rPr sz="1800" b="1" spc="-5" dirty="0">
                <a:latin typeface="Courier New"/>
                <a:cs typeface="Courier New"/>
              </a:rPr>
              <a:t>SQL</a:t>
            </a:r>
            <a:r>
              <a:rPr sz="1800" b="1" spc="-5" dirty="0">
                <a:latin typeface="Malgun Gothic"/>
                <a:cs typeface="Malgun Gothic"/>
              </a:rPr>
              <a:t>을	</a:t>
            </a:r>
            <a:r>
              <a:rPr sz="1800" b="1" dirty="0">
                <a:latin typeface="Malgun Gothic"/>
                <a:cs typeface="Malgun Gothic"/>
              </a:rPr>
              <a:t>작성하시오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47850" y="3057000"/>
            <a:ext cx="5448299" cy="571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25" y="124857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225" y="835905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algun Gothic"/>
                <a:cs typeface="Malgun Gothic"/>
              </a:rPr>
              <a:t>논리연산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349" y="1359280"/>
            <a:ext cx="7753984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 algn="just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730" algn="l"/>
              </a:tabLst>
            </a:pPr>
            <a:r>
              <a:rPr sz="1800" b="1" spc="-5" dirty="0">
                <a:latin typeface="Courier New"/>
                <a:cs typeface="Courier New"/>
              </a:rPr>
              <a:t>emp </a:t>
            </a:r>
            <a:r>
              <a:rPr sz="1800" b="1" dirty="0">
                <a:latin typeface="Malgun Gothic"/>
                <a:cs typeface="Malgun Gothic"/>
              </a:rPr>
              <a:t>테이블에서 부서번호가 </a:t>
            </a:r>
            <a:r>
              <a:rPr sz="1800" b="1" spc="-5" dirty="0">
                <a:latin typeface="Courier New"/>
                <a:cs typeface="Courier New"/>
              </a:rPr>
              <a:t>10</a:t>
            </a:r>
            <a:r>
              <a:rPr sz="1800" b="1" spc="-5" dirty="0">
                <a:latin typeface="Malgun Gothic"/>
                <a:cs typeface="Malgun Gothic"/>
              </a:rPr>
              <a:t>번이 </a:t>
            </a:r>
            <a:r>
              <a:rPr sz="1800" b="1" dirty="0">
                <a:latin typeface="Malgun Gothic"/>
                <a:cs typeface="Malgun Gothic"/>
              </a:rPr>
              <a:t>아니고 입사일자가 </a:t>
            </a:r>
            <a:r>
              <a:rPr sz="1800" b="1" spc="-5" dirty="0">
                <a:latin typeface="Courier New"/>
                <a:cs typeface="Courier New"/>
              </a:rPr>
              <a:t>1981</a:t>
            </a:r>
            <a:r>
              <a:rPr sz="1800" b="1" spc="-5" dirty="0">
                <a:latin typeface="Malgun Gothic"/>
                <a:cs typeface="Malgun Gothic"/>
              </a:rPr>
              <a:t>년 </a:t>
            </a:r>
            <a:r>
              <a:rPr sz="1800" b="1" dirty="0">
                <a:latin typeface="Courier New"/>
                <a:cs typeface="Courier New"/>
              </a:rPr>
              <a:t>6</a:t>
            </a:r>
            <a:r>
              <a:rPr sz="1800" b="1" dirty="0">
                <a:latin typeface="Malgun Gothic"/>
                <a:cs typeface="Malgun Gothic"/>
              </a:rPr>
              <a:t>월  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dirty="0">
                <a:latin typeface="Malgun Gothic"/>
                <a:cs typeface="Malgun Gothic"/>
              </a:rPr>
              <a:t>일 이후인 직원의 정보를 다음과 같이 조회하는 </a:t>
            </a:r>
            <a:r>
              <a:rPr sz="1800" b="1" spc="-5" dirty="0">
                <a:latin typeface="Courier New"/>
                <a:cs typeface="Courier New"/>
              </a:rPr>
              <a:t>SQL</a:t>
            </a:r>
            <a:r>
              <a:rPr sz="1800" b="1" spc="-5" dirty="0">
                <a:latin typeface="Malgun Gothic"/>
                <a:cs typeface="Malgun Gothic"/>
              </a:rPr>
              <a:t>을 </a:t>
            </a:r>
            <a:r>
              <a:rPr sz="1800" b="1" dirty="0">
                <a:latin typeface="Malgun Gothic"/>
                <a:cs typeface="Malgun Gothic"/>
              </a:rPr>
              <a:t>작성하시오  </a:t>
            </a: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dirty="0">
                <a:latin typeface="Malgun Gothic"/>
                <a:cs typeface="Malgun Gothic"/>
              </a:rPr>
              <a:t>단 </a:t>
            </a:r>
            <a:r>
              <a:rPr sz="1800" b="1" spc="-5" dirty="0">
                <a:latin typeface="Courier New"/>
                <a:cs typeface="Courier New"/>
              </a:rPr>
              <a:t>NOT IN </a:t>
            </a:r>
            <a:r>
              <a:rPr sz="1800" b="1" dirty="0">
                <a:latin typeface="Malgun Gothic"/>
                <a:cs typeface="Malgun Gothic"/>
              </a:rPr>
              <a:t>연산자</a:t>
            </a:r>
            <a:r>
              <a:rPr sz="1800" b="1" spc="24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사용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0700" y="2676000"/>
            <a:ext cx="5562599" cy="1352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25" y="124857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25" y="835905"/>
            <a:ext cx="2357755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데이터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정렬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Malgun Gothic"/>
              <a:cs typeface="Malgun Gothic"/>
            </a:endParaRPr>
          </a:p>
          <a:p>
            <a:pPr marL="607060" marR="5080" indent="-367030">
              <a:lnSpc>
                <a:spcPct val="100699"/>
              </a:lnSpc>
              <a:buFont typeface="Arial"/>
              <a:buChar char="●"/>
              <a:tabLst>
                <a:tab pos="607060" algn="l"/>
                <a:tab pos="607695" algn="l"/>
                <a:tab pos="1658620" algn="l"/>
              </a:tabLst>
            </a:pPr>
            <a:r>
              <a:rPr sz="1800" b="1" spc="-5" dirty="0">
                <a:latin typeface="Courier New"/>
                <a:cs typeface="Courier New"/>
              </a:rPr>
              <a:t>emp </a:t>
            </a:r>
            <a:r>
              <a:rPr sz="1800" b="1" dirty="0">
                <a:latin typeface="Malgun Gothic"/>
                <a:cs typeface="Malgun Gothic"/>
              </a:rPr>
              <a:t>테이블에서  시작하는	번호를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914" y="1359280"/>
            <a:ext cx="496379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7785" marR="5080" indent="-45720">
              <a:lnSpc>
                <a:spcPct val="100699"/>
              </a:lnSpc>
              <a:spcBef>
                <a:spcPts val="85"/>
              </a:spcBef>
              <a:tabLst>
                <a:tab pos="1337945" algn="l"/>
                <a:tab pos="1658620" algn="l"/>
                <a:tab pos="2389505" algn="l"/>
                <a:tab pos="2710180" algn="l"/>
                <a:tab pos="3167380" algn="l"/>
                <a:tab pos="3533140" algn="l"/>
                <a:tab pos="4356100" algn="l"/>
              </a:tabLst>
            </a:pPr>
            <a:r>
              <a:rPr sz="1800" b="1" spc="-5" dirty="0">
                <a:latin typeface="Courier New"/>
                <a:cs typeface="Courier New"/>
              </a:rPr>
              <a:t>empn</a:t>
            </a:r>
            <a:r>
              <a:rPr sz="1800" b="1" dirty="0">
                <a:latin typeface="Courier New"/>
                <a:cs typeface="Courier New"/>
              </a:rPr>
              <a:t>o </a:t>
            </a:r>
            <a:r>
              <a:rPr sz="1800" b="1" dirty="0">
                <a:latin typeface="Malgun Gothic"/>
                <a:cs typeface="Malgun Gothic"/>
              </a:rPr>
              <a:t>컬럼을	기준으로	정렬한	결과에	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dirty="0">
                <a:latin typeface="Malgun Gothic"/>
                <a:cs typeface="Malgun Gothic"/>
              </a:rPr>
              <a:t>부터  순차적으로	부여하는	</a:t>
            </a:r>
            <a:r>
              <a:rPr sz="1800" b="1" spc="-5" dirty="0">
                <a:latin typeface="Courier New"/>
                <a:cs typeface="Courier New"/>
              </a:rPr>
              <a:t>SQL</a:t>
            </a:r>
            <a:r>
              <a:rPr sz="1800" b="1" spc="-5" dirty="0">
                <a:latin typeface="Malgun Gothic"/>
                <a:cs typeface="Malgun Gothic"/>
              </a:rPr>
              <a:t>을	</a:t>
            </a:r>
            <a:r>
              <a:rPr sz="1800" b="1" dirty="0">
                <a:latin typeface="Malgun Gothic"/>
                <a:cs typeface="Malgun Gothic"/>
              </a:rPr>
              <a:t>작성하시오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2825" y="2205037"/>
            <a:ext cx="2038349" cy="2867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25" y="124857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225" y="835905"/>
            <a:ext cx="1225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algun Gothic"/>
                <a:cs typeface="Malgun Gothic"/>
              </a:rPr>
              <a:t>데이터</a:t>
            </a:r>
            <a:r>
              <a:rPr spc="-270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정렬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349" y="1359280"/>
            <a:ext cx="788606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379730" algn="l"/>
                <a:tab pos="1156335" algn="l"/>
              </a:tabLst>
            </a:pPr>
            <a:r>
              <a:rPr sz="1800" b="1" spc="-5" dirty="0">
                <a:latin typeface="Arial"/>
                <a:cs typeface="Arial"/>
              </a:rPr>
              <a:t>emp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30" dirty="0">
                <a:latin typeface="Gulim"/>
                <a:cs typeface="Gulim"/>
              </a:rPr>
              <a:t>테이블에서</a:t>
            </a:r>
            <a:r>
              <a:rPr sz="1800" b="1" spc="-95" dirty="0">
                <a:latin typeface="Gulim"/>
                <a:cs typeface="Gulim"/>
              </a:rPr>
              <a:t> </a:t>
            </a:r>
            <a:r>
              <a:rPr sz="1800" b="1" spc="5" dirty="0">
                <a:latin typeface="Arial"/>
                <a:cs typeface="Arial"/>
              </a:rPr>
              <a:t>10</a:t>
            </a:r>
            <a:r>
              <a:rPr sz="1800" b="1" spc="5" dirty="0">
                <a:latin typeface="Gulim"/>
                <a:cs typeface="Gulim"/>
              </a:rPr>
              <a:t>번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5" dirty="0">
                <a:latin typeface="Gulim"/>
                <a:cs typeface="Gulim"/>
              </a:rPr>
              <a:t>부서</a:t>
            </a:r>
            <a:r>
              <a:rPr sz="1800" b="1" spc="5" dirty="0">
                <a:latin typeface="Arial"/>
                <a:cs typeface="Arial"/>
              </a:rPr>
              <a:t>(deptno)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30" dirty="0">
                <a:latin typeface="Gulim"/>
                <a:cs typeface="Gulim"/>
              </a:rPr>
              <a:t>혹은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5" dirty="0">
                <a:latin typeface="Arial"/>
                <a:cs typeface="Arial"/>
              </a:rPr>
              <a:t>30</a:t>
            </a:r>
            <a:r>
              <a:rPr sz="1800" b="1" spc="5" dirty="0">
                <a:latin typeface="Gulim"/>
                <a:cs typeface="Gulim"/>
              </a:rPr>
              <a:t>번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부서에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속하는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사람중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급여  </a:t>
            </a:r>
            <a:r>
              <a:rPr sz="1800" b="1" spc="5" dirty="0">
                <a:latin typeface="Arial"/>
                <a:cs typeface="Arial"/>
              </a:rPr>
              <a:t>(sal)</a:t>
            </a:r>
            <a:r>
              <a:rPr sz="1800" b="1" spc="5" dirty="0">
                <a:latin typeface="Gulim"/>
                <a:cs typeface="Gulim"/>
              </a:rPr>
              <a:t>가 </a:t>
            </a:r>
            <a:r>
              <a:rPr sz="1800" b="1" dirty="0">
                <a:latin typeface="Arial"/>
                <a:cs typeface="Arial"/>
              </a:rPr>
              <a:t>1500</a:t>
            </a:r>
            <a:r>
              <a:rPr sz="1800" b="1" dirty="0">
                <a:latin typeface="Gulim"/>
                <a:cs typeface="Gulim"/>
              </a:rPr>
              <a:t>이 </a:t>
            </a:r>
            <a:r>
              <a:rPr sz="1800" b="1" spc="30" dirty="0">
                <a:latin typeface="Gulim"/>
                <a:cs typeface="Gulim"/>
              </a:rPr>
              <a:t>넘는 사람들만 조회하고 이름으로 내림차순 정렬되도록  </a:t>
            </a:r>
            <a:r>
              <a:rPr sz="1800" b="1" spc="-5" dirty="0">
                <a:latin typeface="Courier New"/>
                <a:cs typeface="Courier New"/>
              </a:rPr>
              <a:t>SQL</a:t>
            </a:r>
            <a:r>
              <a:rPr sz="1800" b="1" spc="-5" dirty="0">
                <a:latin typeface="Malgun Gothic"/>
                <a:cs typeface="Malgun Gothic"/>
              </a:rPr>
              <a:t>을	</a:t>
            </a:r>
            <a:r>
              <a:rPr sz="1800" b="1" dirty="0">
                <a:latin typeface="Malgun Gothic"/>
                <a:cs typeface="Malgun Gothic"/>
              </a:rPr>
              <a:t>작성하시오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7862" y="2913900"/>
            <a:ext cx="5248274" cy="96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25" y="124857"/>
            <a:ext cx="7950834" cy="181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850900" marR="5080" indent="-367030">
              <a:lnSpc>
                <a:spcPct val="100699"/>
              </a:lnSpc>
              <a:buFont typeface="Arial"/>
              <a:buChar char="●"/>
              <a:tabLst>
                <a:tab pos="850265" algn="l"/>
                <a:tab pos="850900" algn="l"/>
                <a:tab pos="1444625" algn="l"/>
                <a:tab pos="1673225" algn="l"/>
                <a:tab pos="2267585" algn="l"/>
                <a:tab pos="2862580" algn="l"/>
                <a:tab pos="3091180" algn="l"/>
                <a:tab pos="3594100" algn="l"/>
                <a:tab pos="3685540" algn="l"/>
                <a:tab pos="4188460" algn="l"/>
                <a:tab pos="4737100" algn="l"/>
                <a:tab pos="4782820" algn="l"/>
                <a:tab pos="5514340" algn="l"/>
                <a:tab pos="6017260" algn="l"/>
                <a:tab pos="6108700" algn="l"/>
                <a:tab pos="6794500" algn="l"/>
                <a:tab pos="6931659" algn="l"/>
              </a:tabLst>
            </a:pPr>
            <a:r>
              <a:rPr sz="1800" b="1" dirty="0">
                <a:latin typeface="Malgun Gothic"/>
                <a:cs typeface="Malgun Gothic"/>
              </a:rPr>
              <a:t>부서별	가장	낮은	급여</a:t>
            </a:r>
            <a:r>
              <a:rPr sz="1800" b="1" dirty="0">
                <a:latin typeface="Courier New"/>
                <a:cs typeface="Courier New"/>
              </a:rPr>
              <a:t>,	</a:t>
            </a:r>
            <a:r>
              <a:rPr sz="1800" b="1" dirty="0">
                <a:latin typeface="Malgun Gothic"/>
                <a:cs typeface="Malgun Gothic"/>
              </a:rPr>
              <a:t>가장	높은		급여</a:t>
            </a:r>
            <a:r>
              <a:rPr sz="1800" b="1" dirty="0">
                <a:latin typeface="Courier New"/>
                <a:cs typeface="Courier New"/>
              </a:rPr>
              <a:t>,	</a:t>
            </a:r>
            <a:r>
              <a:rPr sz="1800" b="1" dirty="0">
                <a:latin typeface="Malgun Gothic"/>
                <a:cs typeface="Malgun Gothic"/>
              </a:rPr>
              <a:t>급여		평균을		구하세요  급여	평균은	소수점	셋째		자리에서	반올림하는	</a:t>
            </a:r>
            <a:r>
              <a:rPr sz="1800" b="1" spc="-5" dirty="0">
                <a:latin typeface="Courier New"/>
                <a:cs typeface="Courier New"/>
              </a:rPr>
              <a:t>SQ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Malgun Gothic"/>
                <a:cs typeface="Malgun Gothic"/>
              </a:rPr>
              <a:t>을	작성하시오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1374" y="2642749"/>
          <a:ext cx="3586479" cy="153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deptno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MAX_SAL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MIN_SAL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15" dirty="0">
                          <a:latin typeface="Arial"/>
                          <a:cs typeface="Arial"/>
                        </a:rPr>
                        <a:t>AVG_SAL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2850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950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1566.67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3000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800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2175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5000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1300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2916.67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25" y="124857"/>
            <a:ext cx="8434705" cy="181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</a:pPr>
            <a:r>
              <a:rPr sz="1800" b="1" dirty="0">
                <a:latin typeface="Malgun Gothic"/>
                <a:cs typeface="Malgun Gothic"/>
              </a:rPr>
              <a:t>데이터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결합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Malgun Gothic"/>
              <a:cs typeface="Malgun Gothic"/>
            </a:endParaRPr>
          </a:p>
          <a:p>
            <a:pPr marL="850900" marR="5080" indent="-367030">
              <a:lnSpc>
                <a:spcPct val="100699"/>
              </a:lnSpc>
              <a:buFont typeface="Arial"/>
              <a:buChar char="●"/>
              <a:tabLst>
                <a:tab pos="850265" algn="l"/>
                <a:tab pos="850900" algn="l"/>
                <a:tab pos="3876040" algn="l"/>
              </a:tabLst>
            </a:pPr>
            <a:r>
              <a:rPr sz="1800" b="1" spc="30" dirty="0">
                <a:latin typeface="Gulim"/>
                <a:cs typeface="Gulim"/>
              </a:rPr>
              <a:t>급여</a:t>
            </a:r>
            <a:r>
              <a:rPr sz="1800" b="1" spc="-100" dirty="0">
                <a:latin typeface="Gulim"/>
                <a:cs typeface="Gulim"/>
              </a:rPr>
              <a:t> </a:t>
            </a:r>
            <a:r>
              <a:rPr sz="1800" b="1" spc="-5" dirty="0">
                <a:latin typeface="Arial"/>
                <a:cs typeface="Arial"/>
              </a:rPr>
              <a:t>2500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20" dirty="0">
                <a:latin typeface="Gulim"/>
                <a:cs typeface="Gulim"/>
              </a:rPr>
              <a:t>초과</a:t>
            </a:r>
            <a:r>
              <a:rPr sz="1800" b="1" spc="20" dirty="0">
                <a:latin typeface="Arial"/>
                <a:cs typeface="Arial"/>
              </a:rPr>
              <a:t>,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30" dirty="0">
                <a:latin typeface="Gulim"/>
                <a:cs typeface="Gulim"/>
              </a:rPr>
              <a:t>사번이</a:t>
            </a:r>
            <a:r>
              <a:rPr sz="1800" b="1" spc="-95" dirty="0">
                <a:latin typeface="Gulim"/>
                <a:cs typeface="Gulim"/>
              </a:rPr>
              <a:t> </a:t>
            </a:r>
            <a:r>
              <a:rPr sz="1800" b="1" spc="5" dirty="0">
                <a:latin typeface="Arial"/>
                <a:cs typeface="Arial"/>
              </a:rPr>
              <a:t>7600</a:t>
            </a:r>
            <a:r>
              <a:rPr sz="1800" b="1" spc="5" dirty="0">
                <a:latin typeface="Gulim"/>
                <a:cs typeface="Gulim"/>
              </a:rPr>
              <a:t>보다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20" dirty="0">
                <a:latin typeface="Gulim"/>
                <a:cs typeface="Gulim"/>
              </a:rPr>
              <a:t>크고</a:t>
            </a:r>
            <a:r>
              <a:rPr sz="1800" b="1" spc="20" dirty="0">
                <a:latin typeface="Arial"/>
                <a:cs typeface="Arial"/>
              </a:rPr>
              <a:t>,</a:t>
            </a:r>
            <a:r>
              <a:rPr sz="1800" b="1" spc="-5" dirty="0">
                <a:latin typeface="Arial"/>
                <a:cs typeface="Arial"/>
              </a:rPr>
              <a:t> RESEARCH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30" dirty="0">
                <a:latin typeface="Gulim"/>
                <a:cs typeface="Gulim"/>
              </a:rPr>
              <a:t>부서에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속하는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직원을  다음과 같이</a:t>
            </a:r>
            <a:r>
              <a:rPr sz="1800" b="1" spc="-195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조회하는</a:t>
            </a:r>
            <a:r>
              <a:rPr sz="1800" b="1" spc="-85" dirty="0">
                <a:latin typeface="Gulim"/>
                <a:cs typeface="Gulim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SQL</a:t>
            </a:r>
            <a:r>
              <a:rPr sz="1800" b="1" spc="-5" dirty="0">
                <a:latin typeface="Malgun Gothic"/>
                <a:cs typeface="Malgun Gothic"/>
              </a:rPr>
              <a:t>을	</a:t>
            </a:r>
            <a:r>
              <a:rPr sz="1800" b="1" dirty="0">
                <a:latin typeface="Malgun Gothic"/>
                <a:cs typeface="Malgun Gothic"/>
              </a:rPr>
              <a:t>작성하시오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33687" y="2898600"/>
            <a:ext cx="3476624" cy="600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25" y="124857"/>
            <a:ext cx="8218170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SQL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</a:pPr>
            <a:r>
              <a:rPr sz="1800" b="1" dirty="0">
                <a:latin typeface="Malgun Gothic"/>
                <a:cs typeface="Malgun Gothic"/>
              </a:rPr>
              <a:t>데이터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결합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Malgun Gothic"/>
              <a:cs typeface="Malgun Gothic"/>
            </a:endParaRPr>
          </a:p>
          <a:p>
            <a:pPr marL="850900" indent="-367030">
              <a:lnSpc>
                <a:spcPct val="100000"/>
              </a:lnSpc>
              <a:buFont typeface="Arial"/>
              <a:buChar char="●"/>
              <a:tabLst>
                <a:tab pos="850265" algn="l"/>
                <a:tab pos="850900" algn="l"/>
                <a:tab pos="6283960" algn="l"/>
                <a:tab pos="7061834" algn="l"/>
              </a:tabLst>
            </a:pPr>
            <a:r>
              <a:rPr sz="1800" b="1" spc="30" dirty="0">
                <a:latin typeface="Gulim"/>
                <a:cs typeface="Gulim"/>
              </a:rPr>
              <a:t>부서번호가</a:t>
            </a:r>
            <a:r>
              <a:rPr sz="1800" b="1" spc="-95" dirty="0">
                <a:latin typeface="Gulim"/>
                <a:cs typeface="Gulim"/>
              </a:rPr>
              <a:t> </a:t>
            </a:r>
            <a:r>
              <a:rPr sz="1800" b="1" spc="-5" dirty="0">
                <a:latin typeface="Arial"/>
                <a:cs typeface="Arial"/>
              </a:rPr>
              <a:t>10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5" dirty="0">
                <a:latin typeface="Arial"/>
                <a:cs typeface="Arial"/>
              </a:rPr>
              <a:t> 3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30" dirty="0">
                <a:latin typeface="Gulim"/>
                <a:cs typeface="Gulim"/>
              </a:rPr>
              <a:t>인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데이터를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다음과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같이</a:t>
            </a:r>
            <a:r>
              <a:rPr sz="1800" b="1" spc="-90" dirty="0">
                <a:latin typeface="Gulim"/>
                <a:cs typeface="Gulim"/>
              </a:rPr>
              <a:t> </a:t>
            </a:r>
            <a:r>
              <a:rPr sz="1800" b="1" spc="30" dirty="0">
                <a:latin typeface="Gulim"/>
                <a:cs typeface="Gulim"/>
              </a:rPr>
              <a:t>조회하는</a:t>
            </a:r>
            <a:r>
              <a:rPr sz="1800" b="1" dirty="0">
                <a:latin typeface="Gulim"/>
                <a:cs typeface="Gulim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SQ</a:t>
            </a:r>
            <a:r>
              <a:rPr sz="1800" b="1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Malgun Gothic"/>
                <a:cs typeface="Malgun Gothic"/>
              </a:rPr>
              <a:t>을	작성하시오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43225" y="2659800"/>
            <a:ext cx="3257549" cy="1952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701</Words>
  <Application>Microsoft Macintosh PowerPoint</Application>
  <PresentationFormat>화면 슬라이드 쇼(16:9)</PresentationFormat>
  <Paragraphs>188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Gulim</vt:lpstr>
      <vt:lpstr>Malgun Gothic</vt:lpstr>
      <vt:lpstr>Arial</vt:lpstr>
      <vt:lpstr>Calibri</vt:lpstr>
      <vt:lpstr>Courier New</vt:lpstr>
      <vt:lpstr>Times New Roman</vt:lpstr>
      <vt:lpstr>Office Theme</vt:lpstr>
      <vt:lpstr>PowerPoint 프레젠테이션</vt:lpstr>
      <vt:lpstr>논리연산</vt:lpstr>
      <vt:lpstr>PowerPoint 프레젠테이션</vt:lpstr>
      <vt:lpstr>논리연산</vt:lpstr>
      <vt:lpstr>PowerPoint 프레젠테이션</vt:lpstr>
      <vt:lpstr>데이터 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report group function</vt:lpstr>
      <vt:lpstr>PL/SQL</vt:lpstr>
      <vt:lpstr>PL/SQL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Ha Jaegwan</cp:lastModifiedBy>
  <cp:revision>1</cp:revision>
  <dcterms:created xsi:type="dcterms:W3CDTF">2020-09-11T06:59:22Z</dcterms:created>
  <dcterms:modified xsi:type="dcterms:W3CDTF">2020-09-11T07:01:20Z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