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9" r:id="rId2"/>
    <p:sldId id="277" r:id="rId3"/>
    <p:sldId id="265" r:id="rId4"/>
    <p:sldId id="280" r:id="rId5"/>
    <p:sldId id="260" r:id="rId6"/>
    <p:sldId id="274" r:id="rId7"/>
    <p:sldId id="275" r:id="rId8"/>
    <p:sldId id="271" r:id="rId9"/>
    <p:sldId id="270" r:id="rId10"/>
    <p:sldId id="278" r:id="rId11"/>
    <p:sldId id="281" r:id="rId12"/>
    <p:sldId id="282" r:id="rId13"/>
    <p:sldId id="283" r:id="rId14"/>
    <p:sldId id="285" r:id="rId15"/>
    <p:sldId id="284" r:id="rId16"/>
    <p:sldId id="273" r:id="rId17"/>
    <p:sldId id="256" r:id="rId18"/>
    <p:sldId id="257" r:id="rId19"/>
    <p:sldId id="258" r:id="rId20"/>
  </p:sldIdLst>
  <p:sldSz cx="12192000" cy="6858000"/>
  <p:notesSz cx="6858000" cy="9144000"/>
  <p:embeddedFontLst>
    <p:embeddedFont>
      <p:font typeface="Arial Black" panose="020B0A04020102020204" pitchFamily="34" charset="0"/>
      <p:bold r:id="rId22"/>
    </p:embeddedFont>
    <p:embeddedFont>
      <p:font typeface="HY견고딕" panose="02030600000101010101" pitchFamily="18" charset="-127"/>
      <p:regular r:id="rId23"/>
    </p:embeddedFont>
    <p:embeddedFont>
      <p:font typeface="Segoe UI Black" panose="020B0A02040204020203" pitchFamily="34" charset="0"/>
      <p:bold r:id="rId24"/>
      <p:boldItalic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C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5373F-635A-4CC4-BCA1-FEE242491056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55A6E-55F5-4939-96B4-629E0F02E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0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7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46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8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16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31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0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51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16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97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9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448C-F872-498F-B0D2-176B05CFC83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90D18-DCE6-4F39-BD29-180F7FE96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2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ssicon.space/#/animate/bookmark/to/refresh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thewlein.com/tools/ceaser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easing-function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ulbinim.github.io/MobileWeb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834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6375" y="-1388551"/>
            <a:ext cx="4876800" cy="48768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rot="2436410">
            <a:off x="4697283" y="-2103232"/>
            <a:ext cx="1224792" cy="11182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92628" y="2378540"/>
            <a:ext cx="5430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류동우</a:t>
            </a: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윤유비</a:t>
            </a: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강주현</a:t>
            </a:r>
            <a:endParaRPr lang="en-US" altLang="ko-KR" sz="2800" dirty="0">
              <a:solidFill>
                <a:schemeClr val="accent4">
                  <a:lumMod val="60000"/>
                  <a:lumOff val="4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2126" y="1692799"/>
            <a:ext cx="3020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effectLst>
                  <a:glow rad="228600">
                    <a:srgbClr val="C2C99D">
                      <a:alpha val="40000"/>
                    </a:srgbClr>
                  </a:glow>
                </a:effectLst>
                <a:latin typeface="+mj-lt"/>
              </a:rPr>
              <a:t>Developer</a:t>
            </a:r>
            <a:endParaRPr lang="ko-KR" altLang="en-US" sz="4000" b="1" dirty="0">
              <a:solidFill>
                <a:schemeClr val="bg1"/>
              </a:solidFill>
              <a:effectLst>
                <a:glow rad="228600">
                  <a:srgbClr val="C2C99D">
                    <a:alpha val="40000"/>
                  </a:srgbClr>
                </a:glow>
              </a:effectLst>
              <a:latin typeface="+mj-lt"/>
            </a:endParaRPr>
          </a:p>
        </p:txBody>
      </p:sp>
      <p:sp>
        <p:nvSpPr>
          <p:cNvPr id="13" name="직사각형 12"/>
          <p:cNvSpPr/>
          <p:nvPr/>
        </p:nvSpPr>
        <p:spPr>
          <a:xfrm flipV="1">
            <a:off x="5986942" y="3083503"/>
            <a:ext cx="588348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flipV="1">
            <a:off x="3698145" y="4577022"/>
            <a:ext cx="588348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EDIYA COFF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58" y="3007591"/>
            <a:ext cx="3124200" cy="31242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2" name="Picture 8" descr="EDIYA COFF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141" y="597244"/>
            <a:ext cx="3124200" cy="31242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6" name="TextBox 15"/>
          <p:cNvSpPr txBox="1"/>
          <p:nvPr/>
        </p:nvSpPr>
        <p:spPr>
          <a:xfrm>
            <a:off x="5625028" y="3953550"/>
            <a:ext cx="5209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Segoe UI Black" panose="020B0A02040204020203" pitchFamily="34" charset="0"/>
                <a:ea typeface="Segoe UI Black" panose="020B0A02040204020203" pitchFamily="34" charset="0"/>
              </a:rPr>
              <a:t>EDIYA </a:t>
            </a:r>
            <a:r>
              <a:rPr lang="en-US" altLang="ko-KR" sz="3600" dirty="0">
                <a:gradFill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atin typeface="Segoe UI Black" panose="020B0A02040204020203" pitchFamily="34" charset="0"/>
                <a:ea typeface="Segoe UI Black" panose="020B0A02040204020203" pitchFamily="34" charset="0"/>
              </a:rPr>
              <a:t>COFFEE </a:t>
            </a:r>
            <a:r>
              <a:rPr lang="en-US" altLang="ko-KR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CLONE</a:t>
            </a:r>
            <a:endParaRPr lang="ko-KR" altLang="en-US" sz="3600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16670" y="4569692"/>
            <a:ext cx="5209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WEB</a:t>
            </a:r>
            <a:r>
              <a:rPr lang="en-US" altLang="ko-KR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altLang="ko-KR" sz="3600" dirty="0">
                <a:gradFill flip="none" rotWithShape="1">
                  <a:gsLst>
                    <a:gs pos="0">
                      <a:schemeClr val="accent6">
                        <a:lumMod val="67000"/>
                      </a:schemeClr>
                    </a:gs>
                    <a:gs pos="48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Segoe UI Black" panose="020B0A02040204020203" pitchFamily="34" charset="0"/>
                <a:ea typeface="Segoe UI Black" panose="020B0A02040204020203" pitchFamily="34" charset="0"/>
              </a:rPr>
              <a:t>DESIGN</a:t>
            </a:r>
            <a:endParaRPr lang="ko-KR" altLang="en-US" sz="3600" dirty="0"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91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6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1" grpId="0"/>
      <p:bldP spid="13" grpId="0" animBg="1"/>
      <p:bldP spid="14" grpId="0" animBg="1"/>
      <p:bldP spid="16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9A510E2-D9D5-4D5A-A304-57829E4DA548}"/>
              </a:ext>
            </a:extLst>
          </p:cNvPr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5A6768-C509-40A1-8F38-868F5189A211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3D646951-F794-4A1A-A846-4AE70C9462AB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976487-C200-4E85-A920-C27A40CEEABD}"/>
              </a:ext>
            </a:extLst>
          </p:cNvPr>
          <p:cNvSpPr txBox="1"/>
          <p:nvPr/>
        </p:nvSpPr>
        <p:spPr>
          <a:xfrm>
            <a:off x="637383" y="318996"/>
            <a:ext cx="348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</a:rPr>
              <a:t>웹접근성 체크리스트 </a:t>
            </a:r>
            <a:r>
              <a:rPr lang="en-US" altLang="ko-KR" b="1" dirty="0">
                <a:latin typeface="+mj-lt"/>
              </a:rPr>
              <a:t>1</a:t>
            </a:r>
            <a:endParaRPr lang="ko-KR" altLang="en-US" b="1" dirty="0">
              <a:latin typeface="+mj-lt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8F33CB-56E7-4879-8DB1-7DFF1DDE3F7A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E5B807-59A1-4004-BB80-D4650CA4E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368" y="366807"/>
            <a:ext cx="6045640" cy="64973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5632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95087A4-3F15-456C-9C64-EDA56DA34F9E}"/>
              </a:ext>
            </a:extLst>
          </p:cNvPr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0D7768-DD57-4F31-A37F-CAA802ADCDA7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8F9CF721-3D63-4C6D-8242-F5F707B1397D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FD814-F7EF-4774-9C92-DB0C2CB68553}"/>
              </a:ext>
            </a:extLst>
          </p:cNvPr>
          <p:cNvSpPr txBox="1"/>
          <p:nvPr/>
        </p:nvSpPr>
        <p:spPr>
          <a:xfrm>
            <a:off x="637383" y="318996"/>
            <a:ext cx="43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웹접근성 체크리스트 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0424A4-D977-4C57-B6EB-62C47BC19EEC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F258291-B1F8-4EB2-B0D6-D84FEA58E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776" y="366807"/>
            <a:ext cx="6197481" cy="64111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2318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95087A4-3F15-456C-9C64-EDA56DA34F9E}"/>
              </a:ext>
            </a:extLst>
          </p:cNvPr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0D7768-DD57-4F31-A37F-CAA802ADCDA7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8F9CF721-3D63-4C6D-8242-F5F707B1397D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FD814-F7EF-4774-9C92-DB0C2CB68553}"/>
              </a:ext>
            </a:extLst>
          </p:cNvPr>
          <p:cNvSpPr txBox="1"/>
          <p:nvPr/>
        </p:nvSpPr>
        <p:spPr>
          <a:xfrm>
            <a:off x="637383" y="318996"/>
            <a:ext cx="43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검색엔진 최적화 </a:t>
            </a:r>
            <a:r>
              <a:rPr lang="en-US" altLang="ko-KR" b="1" dirty="0"/>
              <a:t>(SEO)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0424A4-D977-4C57-B6EB-62C47BC19EEC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08C939-00FC-48CC-B3CC-F877B3BC9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75" y="366807"/>
            <a:ext cx="6577197" cy="62369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0565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95087A4-3F15-456C-9C64-EDA56DA34F9E}"/>
              </a:ext>
            </a:extLst>
          </p:cNvPr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0D7768-DD57-4F31-A37F-CAA802ADCDA7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8F9CF721-3D63-4C6D-8242-F5F707B1397D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FD814-F7EF-4774-9C92-DB0C2CB68553}"/>
              </a:ext>
            </a:extLst>
          </p:cNvPr>
          <p:cNvSpPr txBox="1"/>
          <p:nvPr/>
        </p:nvSpPr>
        <p:spPr>
          <a:xfrm>
            <a:off x="637383" y="318996"/>
            <a:ext cx="43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메타 태그 및 </a:t>
            </a:r>
            <a:r>
              <a:rPr lang="en-US" altLang="ko-KR" b="1" dirty="0"/>
              <a:t>robots.txt &amp; sitemap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0424A4-D977-4C57-B6EB-62C47BC19EEC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734EAA8-350A-4CAD-8E4E-556204B69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506" y="362483"/>
            <a:ext cx="6306364" cy="63205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3823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95087A4-3F15-456C-9C64-EDA56DA34F9E}"/>
              </a:ext>
            </a:extLst>
          </p:cNvPr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0D7768-DD57-4F31-A37F-CAA802ADCDA7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8F9CF721-3D63-4C6D-8242-F5F707B1397D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FD814-F7EF-4774-9C92-DB0C2CB68553}"/>
              </a:ext>
            </a:extLst>
          </p:cNvPr>
          <p:cNvSpPr txBox="1"/>
          <p:nvPr/>
        </p:nvSpPr>
        <p:spPr>
          <a:xfrm>
            <a:off x="637383" y="318996"/>
            <a:ext cx="43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구글 </a:t>
            </a:r>
            <a:r>
              <a:rPr lang="en-US" altLang="ko-KR" b="1" dirty="0"/>
              <a:t>SEO </a:t>
            </a:r>
            <a:r>
              <a:rPr lang="ko-KR" altLang="en-US" b="1" dirty="0"/>
              <a:t>랭킹 요소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0424A4-D977-4C57-B6EB-62C47BC19EEC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76EA6DC-F914-4D38-A521-DB177A047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147" y="1376224"/>
            <a:ext cx="8286750" cy="3714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4674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95087A4-3F15-456C-9C64-EDA56DA34F9E}"/>
              </a:ext>
            </a:extLst>
          </p:cNvPr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0D7768-DD57-4F31-A37F-CAA802ADCDA7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8F9CF721-3D63-4C6D-8242-F5F707B1397D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FD814-F7EF-4774-9C92-DB0C2CB68553}"/>
              </a:ext>
            </a:extLst>
          </p:cNvPr>
          <p:cNvSpPr txBox="1"/>
          <p:nvPr/>
        </p:nvSpPr>
        <p:spPr>
          <a:xfrm>
            <a:off x="637383" y="318996"/>
            <a:ext cx="43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문제 발견</a:t>
            </a:r>
            <a:r>
              <a:rPr lang="en-US" altLang="ko-KR" b="1" dirty="0"/>
              <a:t> / </a:t>
            </a:r>
            <a:r>
              <a:rPr lang="ko-KR" altLang="en-US" b="1" dirty="0"/>
              <a:t>해결 토론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0424A4-D977-4C57-B6EB-62C47BC19EEC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F3C8B2-C21D-4B3A-9DF3-DC34064E7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073" y="489989"/>
            <a:ext cx="7740588" cy="62013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0474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25492"/>
            <a:ext cx="12192000" cy="68834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05950" y="-1593201"/>
            <a:ext cx="4876800" cy="4876800"/>
          </a:xfrm>
          <a:prstGeom prst="rect">
            <a:avLst/>
          </a:prstGeom>
        </p:spPr>
      </p:pic>
      <p:pic>
        <p:nvPicPr>
          <p:cNvPr id="7" name="Picture 6" descr="EDIYA COFF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65" y="624706"/>
            <a:ext cx="3124200" cy="31242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8" name="Picture 8" descr="EDIYA COFF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837" y="3416254"/>
            <a:ext cx="3124200" cy="31242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2801006" y="2594675"/>
            <a:ext cx="5766831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effectLst>
                  <a:glow rad="63500">
                    <a:schemeClr val="accent5">
                      <a:lumMod val="20000"/>
                      <a:lumOff val="80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윤유비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BDD7D8-41B5-4C81-91AC-7068E08DD1E8}"/>
              </a:ext>
            </a:extLst>
          </p:cNvPr>
          <p:cNvSpPr txBox="1"/>
          <p:nvPr/>
        </p:nvSpPr>
        <p:spPr>
          <a:xfrm>
            <a:off x="4168560" y="1727183"/>
            <a:ext cx="5650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UI Black" panose="020B0A02040204020203" pitchFamily="34" charset="0"/>
              </a:rPr>
              <a:t>FASTCAMPS</a:t>
            </a:r>
            <a:endParaRPr lang="ko-KR" altLang="en-US" sz="6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Segoe UI Black" panose="020B0A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D194D1-FCD8-4547-9570-EDC4AC3462B9}"/>
              </a:ext>
            </a:extLst>
          </p:cNvPr>
          <p:cNvSpPr txBox="1"/>
          <p:nvPr/>
        </p:nvSpPr>
        <p:spPr>
          <a:xfrm>
            <a:off x="1502013" y="4287790"/>
            <a:ext cx="5650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UI Black" panose="020B0A02040204020203" pitchFamily="34" charset="0"/>
              </a:rPr>
              <a:t>Animation</a:t>
            </a:r>
            <a:endParaRPr lang="ko-KR" altLang="en-US" sz="6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99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714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직사각형 4"/>
          <p:cNvSpPr/>
          <p:nvPr/>
        </p:nvSpPr>
        <p:spPr>
          <a:xfrm>
            <a:off x="3340608" y="6218193"/>
            <a:ext cx="5741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https://cssicon.space/#/animate/bookmark/to/refresh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94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997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직사각형 5"/>
          <p:cNvSpPr/>
          <p:nvPr/>
        </p:nvSpPr>
        <p:spPr>
          <a:xfrm>
            <a:off x="4056178" y="6242907"/>
            <a:ext cx="4079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https://matthewlein.com/tools/ceaser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62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723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직사각형 4"/>
          <p:cNvSpPr/>
          <p:nvPr/>
        </p:nvSpPr>
        <p:spPr>
          <a:xfrm>
            <a:off x="1931773" y="6260927"/>
            <a:ext cx="8328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https://developer.mozilla.org/en-US/docs/Web/CSS/easing-function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24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EA09AD-8448-4FEB-9132-C27593BC4451}"/>
              </a:ext>
            </a:extLst>
          </p:cNvPr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B8C114-7CC6-4A03-A3F9-8346B69DBAE3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81AAEB55-CCCC-4E59-B882-3905865808D9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8BC1B1-E1C2-445B-A1D4-499CB13B74A7}"/>
              </a:ext>
            </a:extLst>
          </p:cNvPr>
          <p:cNvSpPr txBox="1"/>
          <p:nvPr/>
        </p:nvSpPr>
        <p:spPr>
          <a:xfrm>
            <a:off x="616410" y="187535"/>
            <a:ext cx="3481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j-lt"/>
              </a:rPr>
              <a:t>목차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C96C1D-28C5-40B6-896E-02DD639971D3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D4DA461-473C-45A5-AED1-729C135163C5}"/>
              </a:ext>
            </a:extLst>
          </p:cNvPr>
          <p:cNvCxnSpPr>
            <a:cxnSpLocks/>
          </p:cNvCxnSpPr>
          <p:nvPr/>
        </p:nvCxnSpPr>
        <p:spPr>
          <a:xfrm>
            <a:off x="-957130" y="1398651"/>
            <a:ext cx="5682615" cy="1477556"/>
          </a:xfrm>
          <a:prstGeom prst="bentConnector3">
            <a:avLst>
              <a:gd name="adj1" fmla="val 369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9A8AF12-E09C-4A02-B2DF-B98213415EE1}"/>
              </a:ext>
            </a:extLst>
          </p:cNvPr>
          <p:cNvSpPr txBox="1"/>
          <p:nvPr/>
        </p:nvSpPr>
        <p:spPr>
          <a:xfrm>
            <a:off x="4891551" y="2514653"/>
            <a:ext cx="46577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rial Black" panose="020B0A04020102020204" pitchFamily="34" charset="0"/>
              </a:rPr>
              <a:t>Part1. </a:t>
            </a:r>
            <a:r>
              <a:rPr lang="en-US" altLang="ko-KR" sz="3200" dirty="0" err="1">
                <a:latin typeface="Arial Black" panose="020B0A04020102020204" pitchFamily="34" charset="0"/>
              </a:rPr>
              <a:t>MarkUp</a:t>
            </a:r>
            <a:endParaRPr lang="en-US" altLang="ko-KR" sz="3200" dirty="0">
              <a:latin typeface="Arial Black" panose="020B0A04020102020204" pitchFamily="34" charset="0"/>
            </a:endParaRPr>
          </a:p>
          <a:p>
            <a:endParaRPr lang="en-US" altLang="ko-KR" sz="3200" dirty="0">
              <a:latin typeface="Arial Black" panose="020B0A04020102020204" pitchFamily="34" charset="0"/>
            </a:endParaRPr>
          </a:p>
          <a:p>
            <a:r>
              <a:rPr lang="en-US" altLang="ko-KR" sz="3200" dirty="0">
                <a:latin typeface="Arial Black" panose="020B0A04020102020204" pitchFamily="34" charset="0"/>
              </a:rPr>
              <a:t>Part2. W3C WCAG</a:t>
            </a:r>
          </a:p>
          <a:p>
            <a:endParaRPr lang="en-US" altLang="ko-KR" sz="3200" dirty="0">
              <a:latin typeface="Arial Black" panose="020B0A04020102020204" pitchFamily="34" charset="0"/>
            </a:endParaRPr>
          </a:p>
          <a:p>
            <a:r>
              <a:rPr lang="en-US" altLang="ko-KR" sz="3200" dirty="0">
                <a:latin typeface="Arial Black" panose="020B0A04020102020204" pitchFamily="34" charset="0"/>
              </a:rPr>
              <a:t>Part3.</a:t>
            </a:r>
            <a:r>
              <a:rPr lang="ko-KR" altLang="en-US" sz="3200" dirty="0">
                <a:latin typeface="Arial Black" panose="020B0A04020102020204" pitchFamily="34" charset="0"/>
              </a:rPr>
              <a:t> </a:t>
            </a:r>
            <a:r>
              <a:rPr lang="en-US" altLang="ko-KR" sz="3200" dirty="0">
                <a:latin typeface="Arial Black" panose="020B0A04020102020204" pitchFamily="34" charset="0"/>
              </a:rPr>
              <a:t>Animation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46DA0D2-5210-4C1A-8CC0-500D2FAA07D1}"/>
              </a:ext>
            </a:extLst>
          </p:cNvPr>
          <p:cNvCxnSpPr>
            <a:cxnSpLocks/>
          </p:cNvCxnSpPr>
          <p:nvPr/>
        </p:nvCxnSpPr>
        <p:spPr>
          <a:xfrm>
            <a:off x="-1123196" y="2425545"/>
            <a:ext cx="5883951" cy="1366380"/>
          </a:xfrm>
          <a:prstGeom prst="bentConnector3">
            <a:avLst>
              <a:gd name="adj1" fmla="val 433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3F8B6295-B269-4BBA-9500-D68A424D953E}"/>
              </a:ext>
            </a:extLst>
          </p:cNvPr>
          <p:cNvCxnSpPr>
            <a:cxnSpLocks/>
          </p:cNvCxnSpPr>
          <p:nvPr/>
        </p:nvCxnSpPr>
        <p:spPr>
          <a:xfrm>
            <a:off x="-1266052" y="3354957"/>
            <a:ext cx="6026807" cy="14218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4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25492"/>
            <a:ext cx="12192000" cy="68834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05950" y="-1593201"/>
            <a:ext cx="4876800" cy="4876800"/>
          </a:xfrm>
          <a:prstGeom prst="rect">
            <a:avLst/>
          </a:prstGeom>
        </p:spPr>
      </p:pic>
      <p:pic>
        <p:nvPicPr>
          <p:cNvPr id="7" name="Picture 6" descr="EDIYA COFF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65" y="624706"/>
            <a:ext cx="3124200" cy="31242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8" name="Picture 8" descr="EDIYA COFF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837" y="3416254"/>
            <a:ext cx="3124200" cy="31242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2801006" y="2594675"/>
            <a:ext cx="5766831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effectLst>
                  <a:glow rad="63500">
                    <a:schemeClr val="accent5">
                      <a:lumMod val="20000"/>
                      <a:lumOff val="80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강주현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68560" y="1727183"/>
            <a:ext cx="5650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UI Black" panose="020B0A02040204020203" pitchFamily="34" charset="0"/>
              </a:rPr>
              <a:t>FASTCAMPS</a:t>
            </a:r>
            <a:endParaRPr lang="ko-KR" altLang="en-US" sz="6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Segoe UI Black" panose="020B0A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2FD864-D7FD-450D-B714-FB9DE1204AA1}"/>
              </a:ext>
            </a:extLst>
          </p:cNvPr>
          <p:cNvSpPr txBox="1"/>
          <p:nvPr/>
        </p:nvSpPr>
        <p:spPr>
          <a:xfrm>
            <a:off x="1502013" y="4287790"/>
            <a:ext cx="5650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err="1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UI Black" panose="020B0A02040204020203" pitchFamily="34" charset="0"/>
              </a:rPr>
              <a:t>MarkUp</a:t>
            </a:r>
            <a:endParaRPr lang="ko-KR" altLang="en-US" sz="6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16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8EA09AD-8448-4FEB-9132-C27593BC4451}"/>
              </a:ext>
            </a:extLst>
          </p:cNvPr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B8C114-7CC6-4A03-A3F9-8346B69DBAE3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81AAEB55-CCCC-4E59-B882-3905865808D9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8BC1B1-E1C2-445B-A1D4-499CB13B74A7}"/>
              </a:ext>
            </a:extLst>
          </p:cNvPr>
          <p:cNvSpPr txBox="1"/>
          <p:nvPr/>
        </p:nvSpPr>
        <p:spPr>
          <a:xfrm>
            <a:off x="616410" y="187535"/>
            <a:ext cx="3481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j-lt"/>
              </a:rPr>
              <a:t>프로젝트 구성 요약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C96C1D-28C5-40B6-896E-02DD639971D3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50E1F78-7CD1-4D6B-857C-1E02FF0A9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779" y="366807"/>
            <a:ext cx="6601494" cy="6282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E3768D6-5F27-4C5C-BED4-F683CACEE9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67" r="80014"/>
          <a:stretch/>
        </p:blipFill>
        <p:spPr>
          <a:xfrm>
            <a:off x="616410" y="1054704"/>
            <a:ext cx="3396552" cy="53312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8" name="직사각형 17">
            <a:hlinkClick r:id="rId4"/>
            <a:extLst>
              <a:ext uri="{FF2B5EF4-FFF2-40B4-BE49-F238E27FC236}">
                <a16:creationId xmlns:a16="http://schemas.microsoft.com/office/drawing/2014/main" id="{DB2F42D4-7E95-4A2D-9E65-D745869EBD5D}"/>
              </a:ext>
            </a:extLst>
          </p:cNvPr>
          <p:cNvSpPr/>
          <p:nvPr/>
        </p:nvSpPr>
        <p:spPr>
          <a:xfrm>
            <a:off x="11220628" y="6491193"/>
            <a:ext cx="294242" cy="236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96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12"/>
          <a:stretch/>
        </p:blipFill>
        <p:spPr>
          <a:xfrm>
            <a:off x="6409584" y="265903"/>
            <a:ext cx="58166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B5446D2-C87E-4BC2-A17E-F3CF496E3C04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996FD705-ECFB-46C2-9F8B-119CA31B449E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A137DB-5455-4F20-9D36-B79BCC9A11B3}"/>
              </a:ext>
            </a:extLst>
          </p:cNvPr>
          <p:cNvSpPr txBox="1"/>
          <p:nvPr/>
        </p:nvSpPr>
        <p:spPr>
          <a:xfrm>
            <a:off x="637383" y="318996"/>
            <a:ext cx="348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</a:rPr>
              <a:t>헤더 구조 및 </a:t>
            </a:r>
            <a:r>
              <a:rPr lang="ko-KR" altLang="en-US" b="1" dirty="0" err="1">
                <a:latin typeface="+mj-lt"/>
              </a:rPr>
              <a:t>네비</a:t>
            </a:r>
            <a:r>
              <a:rPr lang="ko-KR" altLang="en-US" b="1" dirty="0">
                <a:latin typeface="+mj-lt"/>
              </a:rPr>
              <a:t> 구조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A1B930-B924-4D86-8709-AF6EE2CDB5D0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576E14-EB4F-4626-814B-D22369297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4" y="890514"/>
            <a:ext cx="6093152" cy="58311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7644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5446D2-C87E-4BC2-A17E-F3CF496E3C04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996FD705-ECFB-46C2-9F8B-119CA31B449E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1C34EC-940A-4FBE-AB3A-010C216C9D9B}"/>
              </a:ext>
            </a:extLst>
          </p:cNvPr>
          <p:cNvSpPr txBox="1"/>
          <p:nvPr/>
        </p:nvSpPr>
        <p:spPr>
          <a:xfrm>
            <a:off x="637383" y="318996"/>
            <a:ext cx="348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</a:rPr>
              <a:t>메인 및 커피 리스트 구조</a:t>
            </a:r>
            <a:r>
              <a:rPr lang="en-US" altLang="ko-KR" b="1" dirty="0">
                <a:latin typeface="+mj-lt"/>
              </a:rPr>
              <a:t>(</a:t>
            </a:r>
            <a:r>
              <a:rPr lang="ko-KR" altLang="en-US" b="1" dirty="0">
                <a:latin typeface="+mj-lt"/>
              </a:rPr>
              <a:t>앞면</a:t>
            </a:r>
            <a:r>
              <a:rPr lang="en-US" altLang="ko-KR" b="1" dirty="0">
                <a:latin typeface="+mj-lt"/>
              </a:rPr>
              <a:t>)</a:t>
            </a:r>
            <a:endParaRPr lang="ko-KR" altLang="en-US" b="1" dirty="0"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0597EA-77FC-4240-9129-422BB1270AAD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AE332CB-A1E1-4EDA-BB3E-666536EFD8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12"/>
          <a:stretch/>
        </p:blipFill>
        <p:spPr>
          <a:xfrm>
            <a:off x="6410670" y="252486"/>
            <a:ext cx="58166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16A58F-3363-43E2-8EB8-E605FB904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1" y="998466"/>
            <a:ext cx="6228814" cy="53660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5619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12"/>
          <a:stretch/>
        </p:blipFill>
        <p:spPr>
          <a:xfrm>
            <a:off x="6410670" y="252486"/>
            <a:ext cx="58166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B5446D2-C87E-4BC2-A17E-F3CF496E3C04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996FD705-ECFB-46C2-9F8B-119CA31B449E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022972C-71B9-4CA8-A896-D42E787F5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64" y="1509145"/>
            <a:ext cx="5945936" cy="31933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ABC962D-CE36-41D3-9A8F-AAA7203DEC3A}"/>
              </a:ext>
            </a:extLst>
          </p:cNvPr>
          <p:cNvSpPr txBox="1"/>
          <p:nvPr/>
        </p:nvSpPr>
        <p:spPr>
          <a:xfrm>
            <a:off x="637383" y="318996"/>
            <a:ext cx="348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j-lt"/>
              </a:rPr>
              <a:t>뒷면 구조</a:t>
            </a:r>
            <a:endParaRPr lang="ko-KR" altLang="en-US" b="1" dirty="0">
              <a:latin typeface="+mj-l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BDA4BD-E14E-4B54-B1C9-F04DA59B0468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10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25492"/>
            <a:ext cx="12192000" cy="68834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05950" y="-1593201"/>
            <a:ext cx="4876800" cy="4876800"/>
          </a:xfrm>
          <a:prstGeom prst="rect">
            <a:avLst/>
          </a:prstGeom>
        </p:spPr>
      </p:pic>
      <p:pic>
        <p:nvPicPr>
          <p:cNvPr id="7" name="Picture 6" descr="EDIYA COFF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65" y="624706"/>
            <a:ext cx="3124200" cy="31242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8" name="Picture 8" descr="EDIYA COFF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837" y="3416254"/>
            <a:ext cx="3124200" cy="31242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2801006" y="2594675"/>
            <a:ext cx="5766831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effectLst>
                  <a:glow rad="63500">
                    <a:schemeClr val="accent5">
                      <a:lumMod val="20000"/>
                      <a:lumOff val="80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류동우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0D9E20-8CDF-46A8-A7C4-1FD7742967F4}"/>
              </a:ext>
            </a:extLst>
          </p:cNvPr>
          <p:cNvSpPr txBox="1"/>
          <p:nvPr/>
        </p:nvSpPr>
        <p:spPr>
          <a:xfrm>
            <a:off x="4168560" y="1727183"/>
            <a:ext cx="5650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UI Black" panose="020B0A02040204020203" pitchFamily="34" charset="0"/>
              </a:rPr>
              <a:t>FASTCAMPS</a:t>
            </a:r>
            <a:endParaRPr lang="ko-KR" altLang="en-US" sz="6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Segoe UI Black" panose="020B0A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FC747-4E04-4BC0-A361-D40F02BD18C0}"/>
              </a:ext>
            </a:extLst>
          </p:cNvPr>
          <p:cNvSpPr txBox="1"/>
          <p:nvPr/>
        </p:nvSpPr>
        <p:spPr>
          <a:xfrm>
            <a:off x="1502013" y="4287790"/>
            <a:ext cx="5650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UI Black" panose="020B0A02040204020203" pitchFamily="34" charset="0"/>
              </a:rPr>
              <a:t>W3C WCAG</a:t>
            </a:r>
            <a:endParaRPr lang="ko-KR" altLang="en-US" sz="6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446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9A510E2-D9D5-4D5A-A304-57829E4DA548}"/>
              </a:ext>
            </a:extLst>
          </p:cNvPr>
          <p:cNvSpPr/>
          <p:nvPr/>
        </p:nvSpPr>
        <p:spPr>
          <a:xfrm>
            <a:off x="-4555" y="0"/>
            <a:ext cx="1219655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5A6768-C509-40A1-8F38-868F5189A211}"/>
              </a:ext>
            </a:extLst>
          </p:cNvPr>
          <p:cNvSpPr/>
          <p:nvPr/>
        </p:nvSpPr>
        <p:spPr>
          <a:xfrm flipV="1">
            <a:off x="-205891" y="687896"/>
            <a:ext cx="530639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3D646951-F794-4A1A-A846-4AE70C9462AB}"/>
              </a:ext>
            </a:extLst>
          </p:cNvPr>
          <p:cNvSpPr/>
          <p:nvPr/>
        </p:nvSpPr>
        <p:spPr>
          <a:xfrm>
            <a:off x="-646493" y="0"/>
            <a:ext cx="1283876" cy="73361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E605E2-AEEC-499B-AFC5-D65ACDFD62AA}"/>
              </a:ext>
            </a:extLst>
          </p:cNvPr>
          <p:cNvSpPr txBox="1"/>
          <p:nvPr/>
        </p:nvSpPr>
        <p:spPr>
          <a:xfrm>
            <a:off x="637383" y="318996"/>
            <a:ext cx="43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j-lt"/>
              </a:rPr>
              <a:t>웹접근성 및 웹 콘텐츠 접근성 지침</a:t>
            </a:r>
            <a:endParaRPr lang="ko-KR" altLang="en-US" b="1" dirty="0"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95A518-53D0-42C5-A0D6-7783705D54B1}"/>
              </a:ext>
            </a:extLst>
          </p:cNvPr>
          <p:cNvSpPr/>
          <p:nvPr/>
        </p:nvSpPr>
        <p:spPr>
          <a:xfrm flipV="1">
            <a:off x="-39825" y="-78370"/>
            <a:ext cx="12757535" cy="26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D1455E1-3119-48B3-8B58-EA8751265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952" y="893020"/>
            <a:ext cx="8286750" cy="571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1515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124</Words>
  <Application>Microsoft Office PowerPoint</Application>
  <PresentationFormat>와이드스크린</PresentationFormat>
  <Paragraphs>34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Segoe UI Black</vt:lpstr>
      <vt:lpstr>Arial Black</vt:lpstr>
      <vt:lpstr>HY견고딕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YUBI</dc:creator>
  <cp:lastModifiedBy>ub_note</cp:lastModifiedBy>
  <cp:revision>37</cp:revision>
  <dcterms:created xsi:type="dcterms:W3CDTF">2020-04-09T16:34:44Z</dcterms:created>
  <dcterms:modified xsi:type="dcterms:W3CDTF">2020-04-10T05:17:45Z</dcterms:modified>
</cp:coreProperties>
</file>