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9" r:id="rId2"/>
    <p:sldId id="277" r:id="rId3"/>
    <p:sldId id="280" r:id="rId4"/>
    <p:sldId id="265" r:id="rId5"/>
    <p:sldId id="260" r:id="rId6"/>
    <p:sldId id="274" r:id="rId7"/>
    <p:sldId id="275" r:id="rId8"/>
    <p:sldId id="271" r:id="rId9"/>
    <p:sldId id="270" r:id="rId10"/>
    <p:sldId id="278" r:id="rId11"/>
    <p:sldId id="281" r:id="rId12"/>
    <p:sldId id="282" r:id="rId13"/>
    <p:sldId id="283" r:id="rId14"/>
    <p:sldId id="285" r:id="rId15"/>
    <p:sldId id="284" r:id="rId16"/>
    <p:sldId id="273" r:id="rId17"/>
    <p:sldId id="256" r:id="rId18"/>
    <p:sldId id="257" r:id="rId19"/>
    <p:sldId id="258" r:id="rId20"/>
  </p:sldIdLst>
  <p:sldSz cx="12192000" cy="6858000"/>
  <p:notesSz cx="6858000" cy="9144000"/>
  <p:embeddedFontLst>
    <p:embeddedFont>
      <p:font typeface="HY헤드라인M" panose="02030600000101010101" pitchFamily="18" charset="-127"/>
      <p:regular r:id="rId22"/>
    </p:embeddedFont>
    <p:embeddedFont>
      <p:font typeface="Arial Black" panose="020B0A04020102020204" pitchFamily="34" charset="0"/>
      <p:bold r:id="rId23"/>
    </p:embeddedFont>
    <p:embeddedFont>
      <p:font typeface="HY견고딕" panose="02030600000101010101" pitchFamily="18" charset="-127"/>
      <p:regular r:id="rId24"/>
    </p:embeddedFont>
    <p:embeddedFont>
      <p:font typeface="Segoe UI Black" panose="020B0A02040204020203" pitchFamily="34" charset="0"/>
      <p:bold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5373F-635A-4CC4-BCA1-FEE24249105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55A6E-55F5-4939-96B4-629E0F02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6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1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9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icon.space/#/animate/bookmark/to/refresh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hewlein.com/tools/ceaser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easing-functio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ulbinim.github.io/MobileWe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6375" y="-1388551"/>
            <a:ext cx="4876800" cy="4876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rot="2436410">
            <a:off x="4697283" y="-2103232"/>
            <a:ext cx="1224792" cy="1118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92628" y="2378540"/>
            <a:ext cx="543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  <a:endParaRPr lang="en-US" altLang="ko-KR" sz="2800" dirty="0">
              <a:solidFill>
                <a:schemeClr val="accent4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2126" y="1692799"/>
            <a:ext cx="3020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glow rad="228600">
                    <a:srgbClr val="C2C99D">
                      <a:alpha val="40000"/>
                    </a:srgbClr>
                  </a:glow>
                </a:effectLst>
                <a:latin typeface="+mj-lt"/>
              </a:rPr>
              <a:t>Developer</a:t>
            </a:r>
            <a:endParaRPr lang="ko-KR" altLang="en-US" sz="4000" b="1" dirty="0">
              <a:solidFill>
                <a:schemeClr val="bg1"/>
              </a:solidFill>
              <a:effectLst>
                <a:glow rad="228600">
                  <a:srgbClr val="C2C99D">
                    <a:alpha val="40000"/>
                  </a:srgbClr>
                </a:glow>
              </a:effectLst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5986942" y="3083503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V="1">
            <a:off x="3698145" y="4577022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8" y="3007591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41" y="597244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5625028" y="3953550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EDIYA </a:t>
            </a:r>
            <a:r>
              <a:rPr lang="en-US" altLang="ko-KR" sz="3600" dirty="0">
                <a:gradFill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COFFEE </a:t>
            </a:r>
            <a:r>
              <a:rPr lang="en-US" altLang="ko-KR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CLONE</a:t>
            </a:r>
            <a:endParaRPr lang="ko-KR" altLang="en-US" sz="36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6670" y="4569692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WEB</a:t>
            </a:r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altLang="ko-KR" sz="3600" dirty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DESIGN</a:t>
            </a:r>
            <a:endParaRPr lang="ko-KR" altLang="en-US" sz="3600" dirty="0"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1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1" grpId="0"/>
      <p:bldP spid="13" grpId="0" animBg="1"/>
      <p:bldP spid="14" grpId="0" animBg="1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9A510E2-D9D5-4D5A-A304-57829E4DA548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5A6768-C509-40A1-8F38-868F5189A211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D646951-F794-4A1A-A846-4AE70C9462AB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76487-C200-4E85-A920-C27A40CEEABD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웹접근성 체크리스트 </a:t>
            </a:r>
            <a:r>
              <a:rPr lang="en-US" altLang="ko-KR" b="1" dirty="0">
                <a:latin typeface="+mj-lt"/>
              </a:rPr>
              <a:t>1</a:t>
            </a:r>
            <a:endParaRPr lang="ko-KR" altLang="en-US" b="1" dirty="0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F33CB-56E7-4879-8DB1-7DFF1DDE3F7A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E5B807-59A1-4004-BB80-D4650CA4E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68" y="366807"/>
            <a:ext cx="6045640" cy="6497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63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웹접근성 체크리스트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258291-B1F8-4EB2-B0D6-D84FEA58E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6" y="366807"/>
            <a:ext cx="6197481" cy="6411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318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검색엔진 최적화 </a:t>
            </a:r>
            <a:r>
              <a:rPr lang="en-US" altLang="ko-KR" b="1" dirty="0"/>
              <a:t>(SEO)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08C939-00FC-48CC-B3CC-F877B3BC9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75" y="366807"/>
            <a:ext cx="6577197" cy="6236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565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메타 태그 및 </a:t>
            </a:r>
            <a:r>
              <a:rPr lang="en-US" altLang="ko-KR" b="1" dirty="0"/>
              <a:t>robots.txt &amp; sitemap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34EAA8-350A-4CAD-8E4E-556204B69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06" y="362483"/>
            <a:ext cx="6306364" cy="6320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82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구글 </a:t>
            </a:r>
            <a:r>
              <a:rPr lang="en-US" altLang="ko-KR" b="1" dirty="0"/>
              <a:t>SEO </a:t>
            </a:r>
            <a:r>
              <a:rPr lang="ko-KR" altLang="en-US" b="1" dirty="0"/>
              <a:t>랭킹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6EA6DC-F914-4D38-A521-DB177A047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47" y="1376224"/>
            <a:ext cx="8286750" cy="371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674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 발견</a:t>
            </a:r>
            <a:r>
              <a:rPr lang="en-US" altLang="ko-KR" b="1" dirty="0"/>
              <a:t> / </a:t>
            </a:r>
            <a:r>
              <a:rPr lang="ko-KR" altLang="en-US" b="1" dirty="0"/>
              <a:t>해결 토론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F3C8B2-C21D-4B3A-9DF3-DC34064E7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3" y="489989"/>
            <a:ext cx="7740588" cy="6201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474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DD7D8-41B5-4C81-91AC-7068E08DD1E8}"/>
              </a:ext>
            </a:extLst>
          </p:cNvPr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194D1-FCD8-4547-9570-EDC4AC3462B9}"/>
              </a:ext>
            </a:extLst>
          </p:cNvPr>
          <p:cNvSpPr txBox="1"/>
          <p:nvPr/>
        </p:nvSpPr>
        <p:spPr>
          <a:xfrm>
            <a:off x="1502013" y="4287790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Animation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71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/>
          <p:cNvSpPr/>
          <p:nvPr/>
        </p:nvSpPr>
        <p:spPr>
          <a:xfrm>
            <a:off x="3340608" y="6218193"/>
            <a:ext cx="574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https://cssicon.space/#/animate/bookmark/to/refresh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9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99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/>
          <p:cNvSpPr/>
          <p:nvPr/>
        </p:nvSpPr>
        <p:spPr>
          <a:xfrm>
            <a:off x="4056178" y="6242907"/>
            <a:ext cx="4079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https://matthewlein.com/tools/ceaser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6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72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/>
          <p:cNvSpPr/>
          <p:nvPr/>
        </p:nvSpPr>
        <p:spPr>
          <a:xfrm>
            <a:off x="1931773" y="6260927"/>
            <a:ext cx="8328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https://developer.mozilla.org/en-US/docs/Web/CSS/easing-function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2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EA09AD-8448-4FEB-9132-C27593BC4451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B8C114-7CC6-4A03-A3F9-8346B69DBAE3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1AAEB55-CCCC-4E59-B882-3905865808D9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BC1B1-E1C2-445B-A1D4-499CB13B74A7}"/>
              </a:ext>
            </a:extLst>
          </p:cNvPr>
          <p:cNvSpPr txBox="1"/>
          <p:nvPr/>
        </p:nvSpPr>
        <p:spPr>
          <a:xfrm>
            <a:off x="616410" y="187535"/>
            <a:ext cx="348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</a:rPr>
              <a:t>목차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C96C1D-28C5-40B6-896E-02DD639971D3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B888FED-4E20-4922-BEB4-7F0049B4D3A8}"/>
              </a:ext>
            </a:extLst>
          </p:cNvPr>
          <p:cNvCxnSpPr>
            <a:cxnSpLocks/>
          </p:cNvCxnSpPr>
          <p:nvPr/>
        </p:nvCxnSpPr>
        <p:spPr>
          <a:xfrm>
            <a:off x="-957130" y="904493"/>
            <a:ext cx="4658603" cy="759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D4DA461-473C-45A5-AED1-729C135163C5}"/>
              </a:ext>
            </a:extLst>
          </p:cNvPr>
          <p:cNvCxnSpPr>
            <a:cxnSpLocks/>
          </p:cNvCxnSpPr>
          <p:nvPr/>
        </p:nvCxnSpPr>
        <p:spPr>
          <a:xfrm>
            <a:off x="-957130" y="1398651"/>
            <a:ext cx="5682615" cy="1477556"/>
          </a:xfrm>
          <a:prstGeom prst="bentConnector3">
            <a:avLst>
              <a:gd name="adj1" fmla="val 369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DCC94F-14EF-4148-81AE-BE28F894040C}"/>
              </a:ext>
            </a:extLst>
          </p:cNvPr>
          <p:cNvSpPr txBox="1"/>
          <p:nvPr/>
        </p:nvSpPr>
        <p:spPr>
          <a:xfrm>
            <a:off x="3701473" y="1219262"/>
            <a:ext cx="613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구성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A8AF12-E09C-4A02-B2DF-B98213415EE1}"/>
              </a:ext>
            </a:extLst>
          </p:cNvPr>
          <p:cNvSpPr txBox="1"/>
          <p:nvPr/>
        </p:nvSpPr>
        <p:spPr>
          <a:xfrm>
            <a:off x="4891551" y="2514653"/>
            <a:ext cx="46577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Part1. </a:t>
            </a:r>
            <a:r>
              <a:rPr lang="en-US" altLang="ko-KR" sz="3200" dirty="0" err="1">
                <a:latin typeface="Arial Black" panose="020B0A04020102020204" pitchFamily="34" charset="0"/>
              </a:rPr>
              <a:t>MarkUp</a:t>
            </a:r>
            <a:endParaRPr lang="en-US" altLang="ko-KR" sz="3200" dirty="0">
              <a:latin typeface="Arial Black" panose="020B0A04020102020204" pitchFamily="34" charset="0"/>
            </a:endParaRPr>
          </a:p>
          <a:p>
            <a:endParaRPr lang="en-US" altLang="ko-KR" sz="3200" dirty="0">
              <a:latin typeface="Arial Black" panose="020B0A04020102020204" pitchFamily="34" charset="0"/>
            </a:endParaRPr>
          </a:p>
          <a:p>
            <a:r>
              <a:rPr lang="en-US" altLang="ko-KR" sz="3200" dirty="0">
                <a:latin typeface="Arial Black" panose="020B0A04020102020204" pitchFamily="34" charset="0"/>
              </a:rPr>
              <a:t>Part2. W3C WCAG</a:t>
            </a:r>
          </a:p>
          <a:p>
            <a:endParaRPr lang="en-US" altLang="ko-KR" sz="3200" dirty="0">
              <a:latin typeface="Arial Black" panose="020B0A04020102020204" pitchFamily="34" charset="0"/>
            </a:endParaRPr>
          </a:p>
          <a:p>
            <a:r>
              <a:rPr lang="en-US" altLang="ko-KR" sz="3200" dirty="0">
                <a:latin typeface="Arial Black" panose="020B0A04020102020204" pitchFamily="34" charset="0"/>
              </a:rPr>
              <a:t>Part3.</a:t>
            </a:r>
            <a:r>
              <a:rPr lang="ko-KR" altLang="en-US" sz="3200" dirty="0">
                <a:latin typeface="Arial Black" panose="020B0A04020102020204" pitchFamily="34" charset="0"/>
              </a:rPr>
              <a:t> </a:t>
            </a:r>
            <a:r>
              <a:rPr lang="en-US" altLang="ko-KR" sz="3200" dirty="0">
                <a:latin typeface="Arial Black" panose="020B0A04020102020204" pitchFamily="34" charset="0"/>
              </a:rPr>
              <a:t>Animation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46DA0D2-5210-4C1A-8CC0-500D2FAA07D1}"/>
              </a:ext>
            </a:extLst>
          </p:cNvPr>
          <p:cNvCxnSpPr>
            <a:cxnSpLocks/>
          </p:cNvCxnSpPr>
          <p:nvPr/>
        </p:nvCxnSpPr>
        <p:spPr>
          <a:xfrm>
            <a:off x="-1123196" y="2425545"/>
            <a:ext cx="5883951" cy="1366380"/>
          </a:xfrm>
          <a:prstGeom prst="bentConnector3">
            <a:avLst>
              <a:gd name="adj1" fmla="val 433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F8B6295-B269-4BBA-9500-D68A424D953E}"/>
              </a:ext>
            </a:extLst>
          </p:cNvPr>
          <p:cNvCxnSpPr>
            <a:cxnSpLocks/>
          </p:cNvCxnSpPr>
          <p:nvPr/>
        </p:nvCxnSpPr>
        <p:spPr>
          <a:xfrm>
            <a:off x="-1266052" y="3354957"/>
            <a:ext cx="6026807" cy="1421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EA09AD-8448-4FEB-9132-C27593BC4451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B8C114-7CC6-4A03-A3F9-8346B69DBAE3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1AAEB55-CCCC-4E59-B882-3905865808D9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BC1B1-E1C2-445B-A1D4-499CB13B74A7}"/>
              </a:ext>
            </a:extLst>
          </p:cNvPr>
          <p:cNvSpPr txBox="1"/>
          <p:nvPr/>
        </p:nvSpPr>
        <p:spPr>
          <a:xfrm>
            <a:off x="616410" y="187535"/>
            <a:ext cx="348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</a:rPr>
              <a:t>프로젝트 구성 요약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C96C1D-28C5-40B6-896E-02DD639971D3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0E1F78-7CD1-4D6B-857C-1E02FF0A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79" y="366807"/>
            <a:ext cx="6601494" cy="628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E3768D6-5F27-4C5C-BED4-F683CACEE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7" r="80014"/>
          <a:stretch/>
        </p:blipFill>
        <p:spPr>
          <a:xfrm>
            <a:off x="616410" y="1054704"/>
            <a:ext cx="3396552" cy="53312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8" name="직사각형 17">
            <a:hlinkClick r:id="rId4"/>
            <a:extLst>
              <a:ext uri="{FF2B5EF4-FFF2-40B4-BE49-F238E27FC236}">
                <a16:creationId xmlns:a16="http://schemas.microsoft.com/office/drawing/2014/main" id="{DB2F42D4-7E95-4A2D-9E65-D745869EBD5D}"/>
              </a:ext>
            </a:extLst>
          </p:cNvPr>
          <p:cNvSpPr/>
          <p:nvPr/>
        </p:nvSpPr>
        <p:spPr>
          <a:xfrm>
            <a:off x="11220628" y="6491193"/>
            <a:ext cx="294242" cy="236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9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FD864-D7FD-450D-B714-FB9DE1204AA1}"/>
              </a:ext>
            </a:extLst>
          </p:cNvPr>
          <p:cNvSpPr txBox="1"/>
          <p:nvPr/>
        </p:nvSpPr>
        <p:spPr>
          <a:xfrm>
            <a:off x="1502013" y="4287790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err="1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MarkUp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6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409584" y="265903"/>
            <a:ext cx="58166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137DB-5455-4F20-9D36-B79BCC9A11B3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헤더 구조 및 </a:t>
            </a:r>
            <a:r>
              <a:rPr lang="ko-KR" altLang="en-US" b="1" dirty="0" err="1">
                <a:latin typeface="+mj-lt"/>
              </a:rPr>
              <a:t>네비</a:t>
            </a:r>
            <a:r>
              <a:rPr lang="ko-KR" altLang="en-US" b="1" dirty="0">
                <a:latin typeface="+mj-lt"/>
              </a:rPr>
              <a:t>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A1B930-B924-4D86-8709-AF6EE2CDB5D0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576E14-EB4F-4626-814B-D22369297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4" y="890514"/>
            <a:ext cx="6093152" cy="5831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64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C34EC-940A-4FBE-AB3A-010C216C9D9B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메인 및 커피 리스트 구조</a:t>
            </a:r>
            <a:r>
              <a:rPr lang="en-US" altLang="ko-KR" b="1" dirty="0">
                <a:latin typeface="+mj-lt"/>
              </a:rPr>
              <a:t>(</a:t>
            </a:r>
            <a:r>
              <a:rPr lang="ko-KR" altLang="en-US" b="1" dirty="0">
                <a:latin typeface="+mj-lt"/>
              </a:rPr>
              <a:t>앞면</a:t>
            </a:r>
            <a:r>
              <a:rPr lang="en-US" altLang="ko-KR" b="1" dirty="0">
                <a:latin typeface="+mj-lt"/>
              </a:rPr>
              <a:t>)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0597EA-77FC-4240-9129-422BB1270AAD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E332CB-A1E1-4EDA-BB3E-666536EFD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410670" y="252486"/>
            <a:ext cx="58166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16A58F-3363-43E2-8EB8-E605FB904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" y="998466"/>
            <a:ext cx="6228814" cy="5366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5619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410670" y="252486"/>
            <a:ext cx="58166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22972C-71B9-4CA8-A896-D42E787F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4" y="1509145"/>
            <a:ext cx="5945936" cy="3193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BC962D-CE36-41D3-9A8F-AAA7203DEC3A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lt"/>
              </a:rPr>
              <a:t>뒷면 구조</a:t>
            </a:r>
            <a:endParaRPr lang="ko-KR" altLang="en-US" b="1" dirty="0"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BDA4BD-E14E-4B54-B1C9-F04DA59B0468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0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D9E20-8CDF-46A8-A7C4-1FD7742967F4}"/>
              </a:ext>
            </a:extLst>
          </p:cNvPr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FC747-4E04-4BC0-A361-D40F02BD18C0}"/>
              </a:ext>
            </a:extLst>
          </p:cNvPr>
          <p:cNvSpPr txBox="1"/>
          <p:nvPr/>
        </p:nvSpPr>
        <p:spPr>
          <a:xfrm>
            <a:off x="1502013" y="4287790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W3C WCAG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4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9A510E2-D9D5-4D5A-A304-57829E4DA548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5A6768-C509-40A1-8F38-868F5189A211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D646951-F794-4A1A-A846-4AE70C9462AB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605E2-AEEC-499B-AFC5-D65ACDFD62AA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lt"/>
              </a:rPr>
              <a:t>웹접근성 및 웹 콘텐츠 접근성 지침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95A518-53D0-42C5-A0D6-7783705D54B1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1455E1-3119-48B3-8B58-EA8751265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52" y="893020"/>
            <a:ext cx="8286750" cy="571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51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127</Words>
  <Application>Microsoft Office PowerPoint</Application>
  <PresentationFormat>와이드스크린</PresentationFormat>
  <Paragraphs>35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Segoe UI Black</vt:lpstr>
      <vt:lpstr>Arial Black</vt:lpstr>
      <vt:lpstr>HY견고딕</vt:lpstr>
      <vt:lpstr>HY헤드라인M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YUBI</dc:creator>
  <cp:lastModifiedBy>ub_note</cp:lastModifiedBy>
  <cp:revision>36</cp:revision>
  <dcterms:created xsi:type="dcterms:W3CDTF">2020-04-09T16:34:44Z</dcterms:created>
  <dcterms:modified xsi:type="dcterms:W3CDTF">2020-04-10T04:45:23Z</dcterms:modified>
</cp:coreProperties>
</file>