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5" r:id="rId2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35E93-9955-43AA-8A57-80947735D031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ADD9B-1431-4E4C-80A9-78E56474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929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CD8DA-4726-46F8-BBBE-B9FB8826931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590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1.png"/><Relationship Id="rId9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7"/>
          <p:cNvGraphicFramePr>
            <a:graphicFrameLocks noChangeAspect="1"/>
          </p:cNvGraphicFramePr>
          <p:nvPr userDrawn="1"/>
        </p:nvGraphicFramePr>
        <p:xfrm>
          <a:off x="0" y="2349500"/>
          <a:ext cx="12192000" cy="370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Image" r:id="rId3" imgW="10692063" imgH="4330159" progId="">
                  <p:embed/>
                </p:oleObj>
              </mc:Choice>
              <mc:Fallback>
                <p:oleObj name="Image" r:id="rId3" imgW="10692063" imgH="4330159" progId="">
                  <p:embed/>
                  <p:pic>
                    <p:nvPicPr>
                      <p:cNvPr id="4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349500"/>
                        <a:ext cx="12192000" cy="370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bg1"/>
                                </a:gs>
                                <a:gs pos="50000">
                                  <a:schemeClr val="accent1"/>
                                </a:gs>
                                <a:gs pos="100000">
                                  <a:schemeClr val="bg1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76475" y="2571744"/>
            <a:ext cx="6667547" cy="92869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8501" y="6291881"/>
            <a:ext cx="1249768" cy="439575"/>
          </a:xfrm>
          <a:prstGeom prst="rect">
            <a:avLst/>
          </a:prstGeom>
        </p:spPr>
      </p:pic>
      <p:pic>
        <p:nvPicPr>
          <p:cNvPr id="8" name="Picture 4" descr="로고혼용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213" y="6155433"/>
            <a:ext cx="2669256" cy="646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961" y="6301295"/>
            <a:ext cx="472504" cy="35437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210" y="6299541"/>
            <a:ext cx="477185" cy="35788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444" y="6251149"/>
            <a:ext cx="572113" cy="45467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692" y="6317725"/>
            <a:ext cx="523725" cy="32152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623" y="6270263"/>
            <a:ext cx="414307" cy="41644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410" y="6315003"/>
            <a:ext cx="440335" cy="32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106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7"/>
          <p:cNvGraphicFramePr>
            <a:graphicFrameLocks noChangeAspect="1"/>
          </p:cNvGraphicFramePr>
          <p:nvPr userDrawn="1"/>
        </p:nvGraphicFramePr>
        <p:xfrm>
          <a:off x="0" y="2349500"/>
          <a:ext cx="12192000" cy="370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Image" r:id="rId3" imgW="10692063" imgH="4330159" progId="">
                  <p:embed/>
                </p:oleObj>
              </mc:Choice>
              <mc:Fallback>
                <p:oleObj name="Image" r:id="rId3" imgW="10692063" imgH="4330159" progId="">
                  <p:embed/>
                  <p:pic>
                    <p:nvPicPr>
                      <p:cNvPr id="4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349500"/>
                        <a:ext cx="12192000" cy="370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bg1"/>
                                </a:gs>
                                <a:gs pos="50000">
                                  <a:schemeClr val="accent1"/>
                                </a:gs>
                                <a:gs pos="100000">
                                  <a:schemeClr val="bg1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47715" y="857233"/>
            <a:ext cx="10363200" cy="1470025"/>
          </a:xfrm>
        </p:spPr>
        <p:txBody>
          <a:bodyPr/>
          <a:lstStyle>
            <a:lvl1pPr algn="r">
              <a:defRPr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76475" y="2571744"/>
            <a:ext cx="6667547" cy="92869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79C8347-07CE-4506-82C3-2FEE3A006C5A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027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226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600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227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154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146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562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397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1677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92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70E5617-622A-47C9-AE45-1C0CABBA139B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8501" y="6291881"/>
            <a:ext cx="1249768" cy="439575"/>
          </a:xfrm>
          <a:prstGeom prst="rect">
            <a:avLst/>
          </a:prstGeom>
        </p:spPr>
      </p:pic>
      <p:pic>
        <p:nvPicPr>
          <p:cNvPr id="6" name="Picture 4" descr="로고혼용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213" y="6155433"/>
            <a:ext cx="2669256" cy="646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961" y="6301295"/>
            <a:ext cx="472504" cy="35437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210" y="6299541"/>
            <a:ext cx="477185" cy="35788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444" y="6251149"/>
            <a:ext cx="572113" cy="45467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692" y="6317725"/>
            <a:ext cx="523725" cy="3215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623" y="6270263"/>
            <a:ext cx="414307" cy="41644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410" y="6315003"/>
            <a:ext cx="440335" cy="32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608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587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90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5ABD202-B29A-4DCF-AB89-51A8BDC2527D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6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 userDrawn="1"/>
        </p:nvSpPr>
        <p:spPr>
          <a:xfrm>
            <a:off x="-12699" y="157163"/>
            <a:ext cx="12204700" cy="609600"/>
          </a:xfrm>
          <a:custGeom>
            <a:avLst/>
            <a:gdLst>
              <a:gd name="connsiteX0" fmla="*/ 17929 w 9152964"/>
              <a:gd name="connsiteY0" fmla="*/ 0 h 609600"/>
              <a:gd name="connsiteX1" fmla="*/ 9152964 w 9152964"/>
              <a:gd name="connsiteY1" fmla="*/ 0 h 609600"/>
              <a:gd name="connsiteX2" fmla="*/ 9152964 w 9152964"/>
              <a:gd name="connsiteY2" fmla="*/ 502024 h 609600"/>
              <a:gd name="connsiteX3" fmla="*/ 4580964 w 9152964"/>
              <a:gd name="connsiteY3" fmla="*/ 609600 h 609600"/>
              <a:gd name="connsiteX4" fmla="*/ 0 w 9152964"/>
              <a:gd name="connsiteY4" fmla="*/ 510988 h 609600"/>
              <a:gd name="connsiteX5" fmla="*/ 17929 w 9152964"/>
              <a:gd name="connsiteY5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2964" h="609600">
                <a:moveTo>
                  <a:pt x="17929" y="0"/>
                </a:moveTo>
                <a:lnTo>
                  <a:pt x="9152964" y="0"/>
                </a:lnTo>
                <a:lnTo>
                  <a:pt x="9152964" y="502024"/>
                </a:lnTo>
                <a:lnTo>
                  <a:pt x="4580964" y="609600"/>
                </a:lnTo>
                <a:lnTo>
                  <a:pt x="0" y="510988"/>
                </a:lnTo>
                <a:lnTo>
                  <a:pt x="17929" y="0"/>
                </a:lnTo>
                <a:close/>
              </a:path>
            </a:pathLst>
          </a:custGeom>
          <a:gradFill>
            <a:gsLst>
              <a:gs pos="5000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  <a:gs pos="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400">
              <a:solidFill>
                <a:srgbClr val="FFFFFF"/>
              </a:solidFill>
            </a:endParaRPr>
          </a:p>
        </p:txBody>
      </p:sp>
      <p:sp>
        <p:nvSpPr>
          <p:cNvPr id="3" name="자유형 2"/>
          <p:cNvSpPr>
            <a:spLocks/>
          </p:cNvSpPr>
          <p:nvPr userDrawn="1"/>
        </p:nvSpPr>
        <p:spPr bwMode="auto">
          <a:xfrm>
            <a:off x="-12699" y="100013"/>
            <a:ext cx="12204700" cy="609600"/>
          </a:xfrm>
          <a:custGeom>
            <a:avLst/>
            <a:gdLst>
              <a:gd name="T0" fmla="*/ 17930 w 9152964"/>
              <a:gd name="T1" fmla="*/ 0 h 609600"/>
              <a:gd name="T2" fmla="*/ 9153525 w 9152964"/>
              <a:gd name="T3" fmla="*/ 0 h 609600"/>
              <a:gd name="T4" fmla="*/ 9153525 w 9152964"/>
              <a:gd name="T5" fmla="*/ 502024 h 609600"/>
              <a:gd name="T6" fmla="*/ 4581245 w 9152964"/>
              <a:gd name="T7" fmla="*/ 609600 h 609600"/>
              <a:gd name="T8" fmla="*/ 0 w 9152964"/>
              <a:gd name="T9" fmla="*/ 510988 h 609600"/>
              <a:gd name="T10" fmla="*/ 17930 w 9152964"/>
              <a:gd name="T11" fmla="*/ 0 h 609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152964" h="609600">
                <a:moveTo>
                  <a:pt x="17929" y="0"/>
                </a:moveTo>
                <a:lnTo>
                  <a:pt x="9152964" y="0"/>
                </a:lnTo>
                <a:lnTo>
                  <a:pt x="9152964" y="502024"/>
                </a:lnTo>
                <a:lnTo>
                  <a:pt x="4580964" y="609600"/>
                </a:lnTo>
                <a:lnTo>
                  <a:pt x="0" y="510988"/>
                </a:lnTo>
                <a:lnTo>
                  <a:pt x="17929" y="0"/>
                </a:lnTo>
                <a:close/>
              </a:path>
            </a:pathLst>
          </a:custGeom>
          <a:gradFill rotWithShape="0">
            <a:gsLst>
              <a:gs pos="0">
                <a:srgbClr val="B4B4B8"/>
              </a:gs>
              <a:gs pos="50000">
                <a:srgbClr val="D9D9DB"/>
              </a:gs>
              <a:gs pos="100000">
                <a:srgbClr val="B4B4B8"/>
              </a:gs>
              <a:gs pos="100000">
                <a:srgbClr val="E7E7E8"/>
              </a:gs>
            </a:gsLst>
            <a:lin ang="2160000"/>
          </a:gradFill>
          <a:ln>
            <a:noFill/>
          </a:ln>
          <a:effectLst>
            <a:outerShdw blurRad="50800" dist="38100" dir="5400000" algn="t" rotWithShape="0">
              <a:srgbClr val="000000">
                <a:alpha val="20998"/>
              </a:srgbClr>
            </a:outerShdw>
          </a:effectLst>
          <a:ex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400">
              <a:solidFill>
                <a:srgbClr val="A7B789"/>
              </a:solidFill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4" name="자유형 3"/>
          <p:cNvSpPr>
            <a:spLocks/>
          </p:cNvSpPr>
          <p:nvPr userDrawn="1"/>
        </p:nvSpPr>
        <p:spPr bwMode="auto">
          <a:xfrm>
            <a:off x="-12699" y="0"/>
            <a:ext cx="12204700" cy="609600"/>
          </a:xfrm>
          <a:custGeom>
            <a:avLst/>
            <a:gdLst>
              <a:gd name="T0" fmla="*/ 17930 w 9152964"/>
              <a:gd name="T1" fmla="*/ 0 h 609600"/>
              <a:gd name="T2" fmla="*/ 9153525 w 9152964"/>
              <a:gd name="T3" fmla="*/ 0 h 609600"/>
              <a:gd name="T4" fmla="*/ 9153525 w 9152964"/>
              <a:gd name="T5" fmla="*/ 502024 h 609600"/>
              <a:gd name="T6" fmla="*/ 4581245 w 9152964"/>
              <a:gd name="T7" fmla="*/ 609600 h 609600"/>
              <a:gd name="T8" fmla="*/ 0 w 9152964"/>
              <a:gd name="T9" fmla="*/ 510988 h 609600"/>
              <a:gd name="T10" fmla="*/ 17930 w 9152964"/>
              <a:gd name="T11" fmla="*/ 0 h 609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152964" h="609600">
                <a:moveTo>
                  <a:pt x="17929" y="0"/>
                </a:moveTo>
                <a:lnTo>
                  <a:pt x="9152964" y="0"/>
                </a:lnTo>
                <a:lnTo>
                  <a:pt x="9152964" y="502024"/>
                </a:lnTo>
                <a:lnTo>
                  <a:pt x="4580964" y="609600"/>
                </a:lnTo>
                <a:lnTo>
                  <a:pt x="0" y="510988"/>
                </a:lnTo>
                <a:lnTo>
                  <a:pt x="17929" y="0"/>
                </a:lnTo>
                <a:close/>
              </a:path>
            </a:pathLst>
          </a:custGeom>
          <a:gradFill rotWithShape="0">
            <a:gsLst>
              <a:gs pos="0">
                <a:srgbClr val="B4B4B8"/>
              </a:gs>
              <a:gs pos="50000">
                <a:srgbClr val="8E8E94"/>
              </a:gs>
              <a:gs pos="100000">
                <a:srgbClr val="B4B4B8"/>
              </a:gs>
              <a:gs pos="100000">
                <a:srgbClr val="E7E7E8"/>
              </a:gs>
            </a:gsLst>
            <a:lin ang="2160000"/>
          </a:gradFill>
          <a:ln>
            <a:noFill/>
          </a:ln>
          <a:effectLst>
            <a:outerShdw blurRad="50800" dist="38100" dir="5400000" algn="t" rotWithShape="0">
              <a:srgbClr val="353537">
                <a:alpha val="56998"/>
              </a:srgbClr>
            </a:outerShdw>
          </a:effectLst>
          <a:ex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400">
              <a:solidFill>
                <a:srgbClr val="A7B789"/>
              </a:solidFill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667251" y="6497639"/>
            <a:ext cx="2844800" cy="365125"/>
          </a:xfrm>
        </p:spPr>
        <p:txBody>
          <a:bodyPr/>
          <a:lstStyle>
            <a:lvl1pPr>
              <a:defRPr sz="10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- </a:t>
            </a:r>
            <a:fld id="{9E148326-F362-494D-8B56-D7CFF092A844}" type="slidenum">
              <a:rPr lang="ko-KR" altLang="en-US"/>
              <a:pPr>
                <a:defRPr/>
              </a:pPr>
              <a:t>‹#›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5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 userDrawn="1"/>
        </p:nvSpPr>
        <p:spPr>
          <a:xfrm>
            <a:off x="-12699" y="157163"/>
            <a:ext cx="12204700" cy="609600"/>
          </a:xfrm>
          <a:custGeom>
            <a:avLst/>
            <a:gdLst>
              <a:gd name="connsiteX0" fmla="*/ 17929 w 9152964"/>
              <a:gd name="connsiteY0" fmla="*/ 0 h 609600"/>
              <a:gd name="connsiteX1" fmla="*/ 9152964 w 9152964"/>
              <a:gd name="connsiteY1" fmla="*/ 0 h 609600"/>
              <a:gd name="connsiteX2" fmla="*/ 9152964 w 9152964"/>
              <a:gd name="connsiteY2" fmla="*/ 502024 h 609600"/>
              <a:gd name="connsiteX3" fmla="*/ 4580964 w 9152964"/>
              <a:gd name="connsiteY3" fmla="*/ 609600 h 609600"/>
              <a:gd name="connsiteX4" fmla="*/ 0 w 9152964"/>
              <a:gd name="connsiteY4" fmla="*/ 510988 h 609600"/>
              <a:gd name="connsiteX5" fmla="*/ 17929 w 9152964"/>
              <a:gd name="connsiteY5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2964" h="609600">
                <a:moveTo>
                  <a:pt x="17929" y="0"/>
                </a:moveTo>
                <a:lnTo>
                  <a:pt x="9152964" y="0"/>
                </a:lnTo>
                <a:lnTo>
                  <a:pt x="9152964" y="502024"/>
                </a:lnTo>
                <a:lnTo>
                  <a:pt x="4580964" y="609600"/>
                </a:lnTo>
                <a:lnTo>
                  <a:pt x="0" y="510988"/>
                </a:lnTo>
                <a:lnTo>
                  <a:pt x="17929" y="0"/>
                </a:lnTo>
                <a:close/>
              </a:path>
            </a:pathLst>
          </a:custGeom>
          <a:gradFill>
            <a:gsLst>
              <a:gs pos="5000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  <a:gs pos="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400">
              <a:solidFill>
                <a:srgbClr val="FFFFFF"/>
              </a:solidFill>
            </a:endParaRPr>
          </a:p>
        </p:txBody>
      </p:sp>
      <p:sp>
        <p:nvSpPr>
          <p:cNvPr id="3" name="자유형 2"/>
          <p:cNvSpPr/>
          <p:nvPr userDrawn="1"/>
        </p:nvSpPr>
        <p:spPr>
          <a:xfrm>
            <a:off x="-12699" y="100013"/>
            <a:ext cx="12204700" cy="609600"/>
          </a:xfrm>
          <a:custGeom>
            <a:avLst/>
            <a:gdLst>
              <a:gd name="connsiteX0" fmla="*/ 17929 w 9152964"/>
              <a:gd name="connsiteY0" fmla="*/ 0 h 609600"/>
              <a:gd name="connsiteX1" fmla="*/ 9152964 w 9152964"/>
              <a:gd name="connsiteY1" fmla="*/ 0 h 609600"/>
              <a:gd name="connsiteX2" fmla="*/ 9152964 w 9152964"/>
              <a:gd name="connsiteY2" fmla="*/ 502024 h 609600"/>
              <a:gd name="connsiteX3" fmla="*/ 4580964 w 9152964"/>
              <a:gd name="connsiteY3" fmla="*/ 609600 h 609600"/>
              <a:gd name="connsiteX4" fmla="*/ 0 w 9152964"/>
              <a:gd name="connsiteY4" fmla="*/ 510988 h 609600"/>
              <a:gd name="connsiteX5" fmla="*/ 17929 w 9152964"/>
              <a:gd name="connsiteY5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2964" h="609600">
                <a:moveTo>
                  <a:pt x="17929" y="0"/>
                </a:moveTo>
                <a:lnTo>
                  <a:pt x="9152964" y="0"/>
                </a:lnTo>
                <a:lnTo>
                  <a:pt x="9152964" y="502024"/>
                </a:lnTo>
                <a:lnTo>
                  <a:pt x="4580964" y="609600"/>
                </a:lnTo>
                <a:lnTo>
                  <a:pt x="0" y="510988"/>
                </a:lnTo>
                <a:lnTo>
                  <a:pt x="17929" y="0"/>
                </a:lnTo>
                <a:close/>
              </a:path>
            </a:pathLst>
          </a:custGeom>
          <a:gradFill>
            <a:gsLst>
              <a:gs pos="5000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16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400">
              <a:solidFill>
                <a:srgbClr val="FFFFFF"/>
              </a:solidFill>
            </a:endParaRPr>
          </a:p>
        </p:txBody>
      </p:sp>
      <p:sp>
        <p:nvSpPr>
          <p:cNvPr id="4" name="자유형 3"/>
          <p:cNvSpPr/>
          <p:nvPr userDrawn="1"/>
        </p:nvSpPr>
        <p:spPr>
          <a:xfrm>
            <a:off x="-12699" y="0"/>
            <a:ext cx="12204700" cy="609600"/>
          </a:xfrm>
          <a:custGeom>
            <a:avLst/>
            <a:gdLst>
              <a:gd name="connsiteX0" fmla="*/ 17929 w 9152964"/>
              <a:gd name="connsiteY0" fmla="*/ 0 h 609600"/>
              <a:gd name="connsiteX1" fmla="*/ 9152964 w 9152964"/>
              <a:gd name="connsiteY1" fmla="*/ 0 h 609600"/>
              <a:gd name="connsiteX2" fmla="*/ 9152964 w 9152964"/>
              <a:gd name="connsiteY2" fmla="*/ 502024 h 609600"/>
              <a:gd name="connsiteX3" fmla="*/ 4580964 w 9152964"/>
              <a:gd name="connsiteY3" fmla="*/ 609600 h 609600"/>
              <a:gd name="connsiteX4" fmla="*/ 0 w 9152964"/>
              <a:gd name="connsiteY4" fmla="*/ 510988 h 609600"/>
              <a:gd name="connsiteX5" fmla="*/ 17929 w 9152964"/>
              <a:gd name="connsiteY5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2964" h="609600">
                <a:moveTo>
                  <a:pt x="17929" y="0"/>
                </a:moveTo>
                <a:lnTo>
                  <a:pt x="9152964" y="0"/>
                </a:lnTo>
                <a:lnTo>
                  <a:pt x="9152964" y="502024"/>
                </a:lnTo>
                <a:lnTo>
                  <a:pt x="4580964" y="609600"/>
                </a:lnTo>
                <a:lnTo>
                  <a:pt x="0" y="510988"/>
                </a:lnTo>
                <a:lnTo>
                  <a:pt x="17929" y="0"/>
                </a:lnTo>
                <a:close/>
              </a:path>
            </a:pathLst>
          </a:cu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160000" scaled="0"/>
          </a:gradFill>
          <a:ln>
            <a:noFill/>
          </a:ln>
          <a:effectLst>
            <a:outerShdw blurRad="50800" dist="38100" dir="5400000" algn="t" rotWithShape="0">
              <a:schemeClr val="tx2">
                <a:lumMod val="75000"/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400">
              <a:solidFill>
                <a:srgbClr val="FFFFFF"/>
              </a:solidFill>
            </a:endParaRPr>
          </a:p>
        </p:txBody>
      </p:sp>
      <p:sp>
        <p:nvSpPr>
          <p:cNvPr id="5" name="슬라이드 번호 개체 틀 5"/>
          <p:cNvSpPr txBox="1">
            <a:spLocks/>
          </p:cNvSpPr>
          <p:nvPr userDrawn="1"/>
        </p:nvSpPr>
        <p:spPr>
          <a:xfrm>
            <a:off x="4667251" y="6497639"/>
            <a:ext cx="2844800" cy="36512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smtClean="0">
                <a:solidFill>
                  <a:srgbClr val="000000">
                    <a:tint val="75000"/>
                  </a:srgbClr>
                </a:solidFill>
              </a:rPr>
              <a:t>- </a:t>
            </a:r>
            <a:fld id="{613D41B2-31AA-480C-B21F-F157EC3CD8BD}" type="slidenum">
              <a:rPr kumimoji="1" lang="ko-KR" altLang="en-US" sz="1000" smtClean="0">
                <a:solidFill>
                  <a:srgbClr val="000000">
                    <a:tint val="75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ko-KR" altLang="en-US" sz="1000" smtClean="0">
                <a:solidFill>
                  <a:srgbClr val="000000">
                    <a:tint val="75000"/>
                  </a:srgbClr>
                </a:solidFill>
              </a:rPr>
              <a:t> </a:t>
            </a:r>
            <a:r>
              <a:rPr kumimoji="1" lang="en-US" altLang="ko-KR" sz="1000" smtClean="0">
                <a:solidFill>
                  <a:srgbClr val="000000">
                    <a:tint val="75000"/>
                  </a:srgbClr>
                </a:solidFill>
              </a:rPr>
              <a:t>-</a:t>
            </a:r>
            <a:endParaRPr kumimoji="1" lang="ko-KR" altLang="en-US" sz="1000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7CDC5D-7480-4EC9-ADE5-9851BDB0417A}" type="datetimeFigureOut">
              <a:rPr kumimoji="1" lang="ko-KR" altLang="en-US" sz="2400">
                <a:solidFill>
                  <a:srgbClr val="A7B789"/>
                </a:solidFill>
                <a:latin typeface="Comic Sans MS" pitchFamily="66" charset="0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2017-11-21</a:t>
            </a:fld>
            <a:endParaRPr kumimoji="1" lang="ko-KR" altLang="en-US" sz="2400">
              <a:solidFill>
                <a:srgbClr val="A7B789"/>
              </a:solidFill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400">
              <a:solidFill>
                <a:srgbClr val="A7B789"/>
              </a:solidFill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16E0E-C5B7-48B4-818E-D5732349804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15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10"/>
          </p:nvPr>
        </p:nvSpPr>
        <p:spPr>
          <a:xfrm>
            <a:off x="4144434" y="6378575"/>
            <a:ext cx="3903133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sz="2400">
              <a:solidFill>
                <a:srgbClr val="000000">
                  <a:tint val="75000"/>
                </a:srgbClr>
              </a:solidFill>
              <a:latin typeface="Comic Sans MS" pitchFamily="66" charset="0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11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573EDA-16DC-41D7-8337-8730DAF79CB8}" type="datetimeFigureOut">
              <a:rPr kumimoji="1" lang="en-US" sz="2400">
                <a:solidFill>
                  <a:srgbClr val="000000">
                    <a:tint val="75000"/>
                  </a:srgbClr>
                </a:solidFill>
                <a:latin typeface="Comic Sans MS" pitchFamily="66" charset="0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11/21/2017</a:t>
            </a:fld>
            <a:endParaRPr kumimoji="1" lang="en-US" sz="2400">
              <a:solidFill>
                <a:srgbClr val="000000">
                  <a:tint val="75000"/>
                </a:srgbClr>
              </a:solidFill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C093F3-1289-436B-B5EC-310757C15E38}" type="slidenum">
              <a:rPr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86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6" descr="33.jpg"/>
          <p:cNvPicPr>
            <a:picLocks noChangeAspect="1"/>
          </p:cNvPicPr>
          <p:nvPr userDrawn="1"/>
        </p:nvPicPr>
        <p:blipFill rotWithShape="1">
          <a:blip r:embed="rId2" cstate="print"/>
          <a:srcRect b="88849"/>
          <a:stretch/>
        </p:blipFill>
        <p:spPr bwMode="auto">
          <a:xfrm>
            <a:off x="0" y="0"/>
            <a:ext cx="12192000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9448800" y="64928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rgbClr val="002060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19D0C963-BF99-45D7-B16C-F7C1D5FC45CD}" type="slidenum">
              <a:rPr lang="en-US" altLang="ko-KR" smtClean="0"/>
              <a:pPr/>
              <a:t>‹#›</a:t>
            </a:fld>
            <a:r>
              <a:rPr lang="en-US" altLang="ko-KR" dirty="0" smtClean="0"/>
              <a:t>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65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1800" y="1412876"/>
            <a:ext cx="556260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412876"/>
            <a:ext cx="556260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239184" y="982664"/>
            <a:ext cx="3352800" cy="287337"/>
          </a:xfrm>
          <a:prstGeom prst="rect">
            <a:avLst/>
          </a:prstGeom>
        </p:spPr>
        <p:txBody>
          <a:bodyPr/>
          <a:lstStyle>
            <a:lvl1pPr>
              <a:defRPr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2400">
              <a:solidFill>
                <a:srgbClr val="A7B789"/>
              </a:solidFill>
              <a:latin typeface="Comic Sans MS" pitchFamily="66" charset="0"/>
            </a:endParaRPr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727951" y="6477000"/>
            <a:ext cx="38608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>
                <a:solidFill>
                  <a:srgbClr val="A7B789"/>
                </a:solidFill>
                <a:latin typeface="Comic Sans MS" pitchFamily="66" charset="0"/>
              </a:rPr>
              <a:t>yhchoi 2013</a:t>
            </a:r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97F9A-272B-4B47-B2A9-CC87C85E280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525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" type="fourObj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en-US"/>
            </a:pPr>
            <a:r>
              <a:rPr lang="ko-KR" alt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en-US"/>
            </a:pPr>
            <a:r>
              <a:rPr lang="ko-KR" altLang="en-US"/>
              <a:t>Click to edit Master text styles</a:t>
            </a:r>
          </a:p>
          <a:p>
            <a:pPr lvl="1">
              <a:defRPr lang="en-US"/>
            </a:pPr>
            <a:r>
              <a:rPr lang="ko-KR" altLang="en-US"/>
              <a:t>Second level</a:t>
            </a:r>
          </a:p>
          <a:p>
            <a:pPr lvl="2">
              <a:defRPr lang="en-US"/>
            </a:pPr>
            <a:r>
              <a:rPr lang="ko-KR" altLang="en-US"/>
              <a:t>Third level</a:t>
            </a:r>
          </a:p>
          <a:p>
            <a:pPr lvl="3">
              <a:defRPr lang="en-US"/>
            </a:pPr>
            <a:r>
              <a:rPr lang="ko-KR" altLang="en-US"/>
              <a:t>Fourth level</a:t>
            </a:r>
          </a:p>
          <a:p>
            <a:pPr lvl="4">
              <a:defRPr lang="en-US"/>
            </a:pPr>
            <a:r>
              <a:rPr lang="ko-KR" alt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en-US"/>
            </a:pPr>
            <a:r>
              <a:rPr lang="ko-KR" altLang="en-US"/>
              <a:t>Click to edit Master text styles</a:t>
            </a:r>
          </a:p>
          <a:p>
            <a:pPr lvl="1">
              <a:defRPr lang="en-US"/>
            </a:pPr>
            <a:r>
              <a:rPr lang="ko-KR" altLang="en-US"/>
              <a:t>Second level</a:t>
            </a:r>
          </a:p>
          <a:p>
            <a:pPr lvl="2">
              <a:defRPr lang="en-US"/>
            </a:pPr>
            <a:r>
              <a:rPr lang="ko-KR" altLang="en-US"/>
              <a:t>Third level</a:t>
            </a:r>
          </a:p>
          <a:p>
            <a:pPr lvl="3">
              <a:defRPr lang="en-US"/>
            </a:pPr>
            <a:r>
              <a:rPr lang="ko-KR" altLang="en-US"/>
              <a:t>Fourth level</a:t>
            </a:r>
          </a:p>
          <a:p>
            <a:pPr lvl="4">
              <a:defRPr lang="en-US"/>
            </a:pPr>
            <a:r>
              <a:rPr lang="ko-KR" alt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8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en-US"/>
            </a:pPr>
            <a:r>
              <a:rPr lang="ko-KR" altLang="en-US"/>
              <a:t>Click to edit Master text styles</a:t>
            </a:r>
          </a:p>
          <a:p>
            <a:pPr lvl="1">
              <a:defRPr lang="en-US"/>
            </a:pPr>
            <a:r>
              <a:rPr lang="ko-KR" altLang="en-US"/>
              <a:t>Second level</a:t>
            </a:r>
          </a:p>
          <a:p>
            <a:pPr lvl="2">
              <a:defRPr lang="en-US"/>
            </a:pPr>
            <a:r>
              <a:rPr lang="ko-KR" altLang="en-US"/>
              <a:t>Third level</a:t>
            </a:r>
          </a:p>
          <a:p>
            <a:pPr lvl="3">
              <a:defRPr lang="en-US"/>
            </a:pPr>
            <a:r>
              <a:rPr lang="ko-KR" altLang="en-US"/>
              <a:t>Fourth level</a:t>
            </a:r>
          </a:p>
          <a:p>
            <a:pPr lvl="4">
              <a:defRPr lang="en-US"/>
            </a:pPr>
            <a:r>
              <a:rPr lang="ko-KR" alt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37" y="3984220"/>
            <a:ext cx="53848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en-US"/>
            </a:pPr>
            <a:r>
              <a:rPr lang="ko-KR" altLang="en-US"/>
              <a:t>Click to edit Master text styles</a:t>
            </a:r>
          </a:p>
          <a:p>
            <a:pPr lvl="1">
              <a:defRPr lang="en-US"/>
            </a:pPr>
            <a:r>
              <a:rPr lang="ko-KR" altLang="en-US"/>
              <a:t>Second level</a:t>
            </a:r>
          </a:p>
          <a:p>
            <a:pPr lvl="2">
              <a:defRPr lang="en-US"/>
            </a:pPr>
            <a:r>
              <a:rPr lang="ko-KR" altLang="en-US"/>
              <a:t>Third level</a:t>
            </a:r>
          </a:p>
          <a:p>
            <a:pPr lvl="3">
              <a:defRPr lang="en-US"/>
            </a:pPr>
            <a:r>
              <a:rPr lang="ko-KR" altLang="en-US"/>
              <a:t>Fourth level</a:t>
            </a:r>
          </a:p>
          <a:p>
            <a:pPr lvl="4">
              <a:defRPr lang="en-US"/>
            </a:pPr>
            <a:r>
              <a:rPr lang="ko-KR" alt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 lang="en-US"/>
            </a:pPr>
            <a:fld id="{5ACE7E28-9336-4363-8674-B91477D8F243}" type="datetime1">
              <a:rPr kumimoji="1" lang="ko-KR" altLang="en-US" sz="2400">
                <a:solidFill>
                  <a:prstClr val="black">
                    <a:tint val="75000"/>
                  </a:prstClr>
                </a:solidFill>
                <a:latin typeface="Comic Sans MS" pitchFamily="66" charset="0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 lang="en-US"/>
              </a:pPr>
              <a:t>2017-11-21</a:t>
            </a:fld>
            <a:endParaRPr kumimoji="1" lang="ko-KR" altLang="en-US" sz="2400">
              <a:solidFill>
                <a:prstClr val="black">
                  <a:tint val="75000"/>
                </a:prstClr>
              </a:solidFill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 lang="en-US"/>
            </a:pPr>
            <a:endParaRPr kumimoji="1" lang="ko-KR" altLang="en-US" sz="2400">
              <a:solidFill>
                <a:prstClr val="black">
                  <a:tint val="75000"/>
                </a:prstClr>
              </a:solidFill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AD22CD3B-FDDF-4998-970C-76E6E0BEC65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0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9.png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gist.ac.kr/" TargetMode="Externa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20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Relationship Id="rId22" Type="http://schemas.openxmlformats.org/officeDocument/2006/relationships/image" Target="../media/image10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pic>
        <p:nvPicPr>
          <p:cNvPr id="1028" name="Picture 15" descr="gist_en_extened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4" y="6316640"/>
            <a:ext cx="67310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0991685" y="6381751"/>
            <a:ext cx="96096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B0DBEF-C4D4-4ED0-969E-D69F7C104E73}" type="slidenum">
              <a:rPr kumimoji="1" lang="ko-KR" altLang="en-US">
                <a:latin typeface="Comic Sans MS" pitchFamily="66" charset="0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dirty="0">
              <a:latin typeface="Comic Sans MS" pitchFamily="66" charset="0"/>
              <a:ea typeface="굴림" pitchFamily="50" charset="-127"/>
            </a:endParaRPr>
          </a:p>
        </p:txBody>
      </p:sp>
      <p:pic>
        <p:nvPicPr>
          <p:cNvPr id="6" name="Picture 6" descr="KOREN로고"/>
          <p:cNvPicPr>
            <a:picLocks noChangeAspect="1" noChangeArrowheads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2" r="15041"/>
          <a:stretch/>
        </p:blipFill>
        <p:spPr bwMode="auto">
          <a:xfrm>
            <a:off x="1103445" y="6373769"/>
            <a:ext cx="1794453" cy="29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608501" y="6291881"/>
            <a:ext cx="1249768" cy="439575"/>
          </a:xfrm>
          <a:prstGeom prst="rect">
            <a:avLst/>
          </a:prstGeom>
        </p:spPr>
      </p:pic>
      <p:pic>
        <p:nvPicPr>
          <p:cNvPr id="8" name="Picture 4" descr="로고혼용"/>
          <p:cNvPicPr>
            <a:picLocks noChangeAspect="1" noChangeArrowheads="1"/>
          </p:cNvPicPr>
          <p:nvPr userDrawn="1"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213" y="6155433"/>
            <a:ext cx="2669256" cy="646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961" y="6301295"/>
            <a:ext cx="472504" cy="35437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210" y="6299541"/>
            <a:ext cx="477185" cy="35788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444" y="6251149"/>
            <a:ext cx="572113" cy="45467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692" y="6317725"/>
            <a:ext cx="523725" cy="3215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623" y="6270263"/>
            <a:ext cx="414307" cy="41644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410" y="6315003"/>
            <a:ext cx="440335" cy="32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1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27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7.jpeg"/><Relationship Id="rId21" Type="http://schemas.openxmlformats.org/officeDocument/2006/relationships/image" Target="../media/image1.jpeg"/><Relationship Id="rId34" Type="http://schemas.openxmlformats.org/officeDocument/2006/relationships/image" Target="../media/image33.png"/><Relationship Id="rId7" Type="http://schemas.microsoft.com/office/2007/relationships/hdphoto" Target="../media/hdphoto1.wdp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6.png"/><Relationship Id="rId33" Type="http://schemas.openxmlformats.org/officeDocument/2006/relationships/image" Target="../media/image32.png"/><Relationship Id="rId38" Type="http://schemas.microsoft.com/office/2007/relationships/hdphoto" Target="../media/hdphoto3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5.jpeg"/><Relationship Id="rId20" Type="http://schemas.openxmlformats.org/officeDocument/2006/relationships/hyperlink" Target="http://www.gist.ac.kr/" TargetMode="External"/><Relationship Id="rId29" Type="http://schemas.openxmlformats.org/officeDocument/2006/relationships/image" Target="../media/image10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24" Type="http://schemas.openxmlformats.org/officeDocument/2006/relationships/image" Target="../media/image5.jpeg"/><Relationship Id="rId32" Type="http://schemas.openxmlformats.org/officeDocument/2006/relationships/image" Target="../media/image31.png"/><Relationship Id="rId37" Type="http://schemas.openxmlformats.org/officeDocument/2006/relationships/image" Target="../media/image35.png"/><Relationship Id="rId5" Type="http://schemas.openxmlformats.org/officeDocument/2006/relationships/image" Target="../media/image15.jpeg"/><Relationship Id="rId15" Type="http://schemas.openxmlformats.org/officeDocument/2006/relationships/image" Target="../media/image24.jpeg"/><Relationship Id="rId23" Type="http://schemas.openxmlformats.org/officeDocument/2006/relationships/image" Target="../media/image4.jpeg"/><Relationship Id="rId28" Type="http://schemas.openxmlformats.org/officeDocument/2006/relationships/image" Target="../media/image9.png"/><Relationship Id="rId36" Type="http://schemas.openxmlformats.org/officeDocument/2006/relationships/image" Target="../media/image34.png"/><Relationship Id="rId10" Type="http://schemas.openxmlformats.org/officeDocument/2006/relationships/image" Target="../media/image19.png"/><Relationship Id="rId19" Type="http://schemas.openxmlformats.org/officeDocument/2006/relationships/image" Target="../media/image28.jpeg"/><Relationship Id="rId31" Type="http://schemas.openxmlformats.org/officeDocument/2006/relationships/image" Target="../media/image30.png"/><Relationship Id="rId4" Type="http://schemas.openxmlformats.org/officeDocument/2006/relationships/image" Target="../media/image14.jpe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.png"/><Relationship Id="rId27" Type="http://schemas.openxmlformats.org/officeDocument/2006/relationships/image" Target="../media/image8.jpeg"/><Relationship Id="rId30" Type="http://schemas.openxmlformats.org/officeDocument/2006/relationships/image" Target="../media/image29.png"/><Relationship Id="rId35" Type="http://schemas.microsoft.com/office/2007/relationships/hdphoto" Target="../media/hdphoto2.wdp"/><Relationship Id="rId8" Type="http://schemas.openxmlformats.org/officeDocument/2006/relationships/image" Target="../media/image17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모서리가 둥근 직사각형 99"/>
          <p:cNvSpPr/>
          <p:nvPr/>
        </p:nvSpPr>
        <p:spPr>
          <a:xfrm>
            <a:off x="41535" y="1279271"/>
            <a:ext cx="5552792" cy="4946050"/>
          </a:xfrm>
          <a:prstGeom prst="roundRect">
            <a:avLst>
              <a:gd name="adj" fmla="val 449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649901" y="1261011"/>
            <a:ext cx="3594733" cy="2544493"/>
          </a:xfrm>
          <a:prstGeom prst="roundRect">
            <a:avLst>
              <a:gd name="adj" fmla="val 7896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76" name="TextBox 1"/>
          <p:cNvSpPr txBox="1">
            <a:spLocks noChangeArrowheads="1"/>
          </p:cNvSpPr>
          <p:nvPr/>
        </p:nvSpPr>
        <p:spPr bwMode="auto">
          <a:xfrm>
            <a:off x="1162098" y="-18696"/>
            <a:ext cx="9894753" cy="107721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fontAlgn="base">
              <a:buNone/>
              <a:defRPr/>
            </a:pPr>
            <a:r>
              <a:rPr lang="ko-KR" altLang="en-US" sz="2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선택된 </a:t>
            </a:r>
            <a:r>
              <a:rPr lang="ko-KR" altLang="en-US" sz="2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산업인터넷</a:t>
            </a:r>
            <a:r>
              <a:rPr lang="ko-KR" alt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도메인에 대한 </a:t>
            </a:r>
            <a:r>
              <a:rPr lang="ko-KR" altLang="en-US" sz="2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응용 서비스 </a:t>
            </a:r>
            <a:r>
              <a:rPr lang="ko-KR" alt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실증</a:t>
            </a:r>
            <a:r>
              <a:rPr lang="en-US" altLang="ko-KR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o-KR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컨테이너 </a:t>
            </a:r>
            <a:r>
              <a:rPr lang="ko-KR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기반 </a:t>
            </a:r>
            <a:r>
              <a:rPr lang="en-US" altLang="ko-KR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Air </a:t>
            </a:r>
            <a:r>
              <a:rPr lang="en-US" altLang="ko-KR" sz="36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altLang="ko-KR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-Cloud </a:t>
            </a:r>
            <a:r>
              <a:rPr lang="ko-KR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서비스</a:t>
            </a:r>
          </a:p>
        </p:txBody>
      </p:sp>
      <p:grpSp>
        <p:nvGrpSpPr>
          <p:cNvPr id="98" name="그룹 97"/>
          <p:cNvGrpSpPr/>
          <p:nvPr/>
        </p:nvGrpSpPr>
        <p:grpSpPr>
          <a:xfrm>
            <a:off x="107928" y="1806429"/>
            <a:ext cx="5455919" cy="3891733"/>
            <a:chOff x="808132" y="1717336"/>
            <a:chExt cx="7244862" cy="4812649"/>
          </a:xfrm>
        </p:grpSpPr>
        <p:sp>
          <p:nvSpPr>
            <p:cNvPr id="3" name="구름 2"/>
            <p:cNvSpPr/>
            <p:nvPr/>
          </p:nvSpPr>
          <p:spPr>
            <a:xfrm>
              <a:off x="2449777" y="2835455"/>
              <a:ext cx="4270250" cy="3052641"/>
            </a:xfrm>
            <a:prstGeom prst="clou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10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097027" y="4565574"/>
              <a:ext cx="1771431" cy="64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altLang="ko-KR" sz="1400" b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SmartX</a:t>
              </a:r>
              <a:r>
                <a:rPr lang="en-US" altLang="ko-KR" sz="1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</a:p>
            <a:p>
              <a:pPr algn="ctr">
                <a:defRPr/>
              </a:pPr>
              <a:r>
                <a:rPr lang="en-US" altLang="ko-KR" sz="1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Open Platform</a:t>
              </a:r>
              <a:endParaRPr lang="ko-KR" altLang="en-US" sz="1400" b="1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4460" y="2221909"/>
              <a:ext cx="1780772" cy="1037288"/>
            </a:xfrm>
            <a:prstGeom prst="rect">
              <a:avLst/>
            </a:prstGeom>
          </p:spPr>
        </p:pic>
        <p:grpSp>
          <p:nvGrpSpPr>
            <p:cNvPr id="6" name="그룹 5"/>
            <p:cNvGrpSpPr/>
            <p:nvPr/>
          </p:nvGrpSpPr>
          <p:grpSpPr>
            <a:xfrm>
              <a:off x="1715281" y="3804819"/>
              <a:ext cx="632829" cy="652827"/>
              <a:chOff x="2394679" y="5139072"/>
              <a:chExt cx="723503" cy="710322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2487615" y="5303142"/>
                <a:ext cx="596348" cy="46382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10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8" name="Picture 2" descr="미세먼지 센서에 대한 이미지 검색결과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4679" y="5543760"/>
                <a:ext cx="407512" cy="3056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2" descr="라즈베리파이 카메라 스트리밍에 대한 이미지 검색결과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572" y="5545600"/>
                <a:ext cx="278610" cy="2786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8247" y="5139072"/>
                <a:ext cx="566574" cy="420716"/>
              </a:xfrm>
              <a:prstGeom prst="rect">
                <a:avLst/>
              </a:prstGeom>
            </p:spPr>
          </p:pic>
        </p:grp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114098" y="3008975"/>
              <a:ext cx="366576" cy="402685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3023762" y="3465754"/>
              <a:ext cx="683711" cy="684503"/>
              <a:chOff x="5091327" y="3516060"/>
              <a:chExt cx="781677" cy="744788"/>
            </a:xfrm>
          </p:grpSpPr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50068" y="3623526"/>
                <a:ext cx="452076" cy="419785"/>
              </a:xfrm>
              <a:prstGeom prst="rect">
                <a:avLst/>
              </a:prstGeom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23564" y="3516060"/>
                <a:ext cx="200025" cy="161925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5091327" y="3950253"/>
                <a:ext cx="781677" cy="31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altLang="ko-KR" sz="900" dirty="0">
                    <a:solidFill>
                      <a:prstClr val="black"/>
                    </a:solidFill>
                    <a:latin typeface="Calibri" panose="020F0502020204030204"/>
                    <a:ea typeface="맑은 고딕" panose="020B0503020000020004" pitchFamily="50" charset="-127"/>
                  </a:rPr>
                  <a:t>Type O</a:t>
                </a:r>
                <a:endParaRPr lang="ko-KR" altLang="en-US" sz="9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16" name="직선 연결선 15"/>
            <p:cNvCxnSpPr/>
            <p:nvPr/>
          </p:nvCxnSpPr>
          <p:spPr>
            <a:xfrm flipH="1">
              <a:off x="2295055" y="3785929"/>
              <a:ext cx="804680" cy="37239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 flipV="1">
              <a:off x="2431966" y="3305986"/>
              <a:ext cx="714752" cy="357849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176110" y="3851633"/>
              <a:ext cx="666682" cy="5328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altLang="ko-KR" sz="11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Site </a:t>
              </a:r>
              <a:r>
                <a:rPr lang="en-US" altLang="ko-KR" sz="11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2</a:t>
              </a:r>
              <a:endParaRPr lang="en-US" altLang="ko-KR" sz="11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algn="ctr">
                <a:defRPr/>
              </a:pPr>
              <a:r>
                <a:rPr lang="en-US" altLang="ko-KR" sz="11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JNU</a:t>
              </a:r>
              <a:endParaRPr lang="ko-KR" altLang="en-US" sz="11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984056" y="4646257"/>
              <a:ext cx="683711" cy="684503"/>
              <a:chOff x="5442096" y="2525792"/>
              <a:chExt cx="781677" cy="744788"/>
            </a:xfrm>
          </p:grpSpPr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00837" y="2633258"/>
                <a:ext cx="452076" cy="419785"/>
              </a:xfrm>
              <a:prstGeom prst="rect">
                <a:avLst/>
              </a:prstGeom>
            </p:spPr>
          </p:pic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74333" y="2525792"/>
                <a:ext cx="200025" cy="161925"/>
              </a:xfrm>
              <a:prstGeom prst="rect">
                <a:avLst/>
              </a:prstGeom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5442096" y="2959985"/>
                <a:ext cx="781677" cy="31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altLang="ko-KR" sz="900" dirty="0">
                    <a:solidFill>
                      <a:prstClr val="black"/>
                    </a:solidFill>
                    <a:latin typeface="Calibri" panose="020F0502020204030204"/>
                    <a:ea typeface="맑은 고딕" panose="020B0503020000020004" pitchFamily="50" charset="-127"/>
                  </a:rPr>
                  <a:t>Type O</a:t>
                </a:r>
                <a:endParaRPr lang="ko-KR" altLang="en-US" sz="9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2089321" y="5342666"/>
              <a:ext cx="632829" cy="652827"/>
              <a:chOff x="4912528" y="3388530"/>
              <a:chExt cx="723503" cy="710322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5006096" y="3563673"/>
                <a:ext cx="596348" cy="46382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10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25" name="Picture 2" descr="미세먼지 센서에 대한 이미지 검색결과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12528" y="3793218"/>
                <a:ext cx="407512" cy="3056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라즈베리파이 카메라 스트리밍에 대한 이미지 검색결과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421" y="3795058"/>
                <a:ext cx="278610" cy="2786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6096" y="3388530"/>
                <a:ext cx="566574" cy="420716"/>
              </a:xfrm>
              <a:prstGeom prst="rect">
                <a:avLst/>
              </a:prstGeom>
            </p:spPr>
          </p:pic>
        </p:grpSp>
        <p:sp>
          <p:nvSpPr>
            <p:cNvPr id="28" name="TextBox 27"/>
            <p:cNvSpPr txBox="1"/>
            <p:nvPr/>
          </p:nvSpPr>
          <p:spPr>
            <a:xfrm>
              <a:off x="1473250" y="5325384"/>
              <a:ext cx="666682" cy="5328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altLang="ko-KR" sz="11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Site </a:t>
              </a:r>
              <a:r>
                <a:rPr lang="en-US" altLang="ko-KR" sz="11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3</a:t>
              </a:r>
              <a:endParaRPr lang="en-US" altLang="ko-KR" sz="11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algn="ctr">
                <a:defRPr/>
              </a:pPr>
              <a:r>
                <a:rPr lang="en-US" altLang="ko-KR" sz="11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KU</a:t>
              </a:r>
              <a:endParaRPr lang="ko-KR" altLang="en-US" sz="11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cxnSp>
          <p:nvCxnSpPr>
            <p:cNvPr id="29" name="직선 연결선 28"/>
            <p:cNvCxnSpPr>
              <a:stCxn id="20" idx="1"/>
              <a:endCxn id="53" idx="3"/>
            </p:cNvCxnSpPr>
            <p:nvPr/>
          </p:nvCxnSpPr>
          <p:spPr>
            <a:xfrm flipH="1">
              <a:off x="2383908" y="4937930"/>
              <a:ext cx="651533" cy="28387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endCxn id="24" idx="6"/>
            </p:cNvCxnSpPr>
            <p:nvPr/>
          </p:nvCxnSpPr>
          <p:spPr>
            <a:xfrm flipH="1">
              <a:off x="2692771" y="5029833"/>
              <a:ext cx="399313" cy="68694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그룹 37"/>
            <p:cNvGrpSpPr/>
            <p:nvPr/>
          </p:nvGrpSpPr>
          <p:grpSpPr>
            <a:xfrm>
              <a:off x="5558393" y="1717336"/>
              <a:ext cx="1516316" cy="645323"/>
              <a:chOff x="-4151501" y="3888738"/>
              <a:chExt cx="2311440" cy="936210"/>
            </a:xfrm>
          </p:grpSpPr>
          <p:pic>
            <p:nvPicPr>
              <p:cNvPr id="39" name="Picture 64"/>
              <p:cNvPicPr/>
              <p:nvPr/>
            </p:nvPicPr>
            <p:blipFill rotWithShape="1">
              <a:blip r:embed="rId11" cstate="print">
                <a:lum/>
              </a:blip>
              <a:srcRect/>
              <a:stretch>
                <a:fillRect/>
              </a:stretch>
            </p:blipFill>
            <p:spPr>
              <a:xfrm>
                <a:off x="-4151501" y="3888738"/>
                <a:ext cx="900019" cy="84821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round/>
              </a:ln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-3427491" y="4051911"/>
                <a:ext cx="1587430" cy="773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050" dirty="0">
                    <a:solidFill>
                      <a:prstClr val="black"/>
                    </a:solidFill>
                    <a:latin typeface="Calibri"/>
                    <a:ea typeface="맑은 고딕" panose="020B0503020000020004" pitchFamily="50" charset="-127"/>
                  </a:rPr>
                  <a:t>Service</a:t>
                </a:r>
              </a:p>
              <a:p>
                <a:pPr algn="ctr">
                  <a:defRPr/>
                </a:pPr>
                <a:r>
                  <a:rPr lang="en-US" altLang="ko-KR" sz="1050" dirty="0">
                    <a:solidFill>
                      <a:prstClr val="black"/>
                    </a:solidFill>
                    <a:latin typeface="Calibri"/>
                    <a:ea typeface="맑은 고딕" panose="020B0503020000020004" pitchFamily="50" charset="-127"/>
                  </a:rPr>
                  <a:t>Developer</a:t>
                </a:r>
                <a:endParaRPr lang="ko-KR" altLang="en-US" sz="1050" dirty="0">
                  <a:solidFill>
                    <a:prstClr val="black"/>
                  </a:solidFill>
                  <a:latin typeface="Calibri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5158368" y="3167804"/>
              <a:ext cx="2080262" cy="53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11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Smart Air </a:t>
              </a:r>
              <a:r>
                <a:rPr lang="en-US" altLang="ko-KR" sz="1100" dirty="0" err="1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IoT</a:t>
              </a:r>
              <a:r>
                <a:rPr lang="en-US" altLang="ko-KR" sz="11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-Cloud</a:t>
              </a:r>
            </a:p>
            <a:p>
              <a:pPr algn="ctr">
                <a:defRPr/>
              </a:pPr>
              <a:r>
                <a:rPr lang="en-US" altLang="ko-KR" sz="11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Control Room</a:t>
              </a:r>
              <a:endParaRPr lang="ko-KR" altLang="en-US" sz="11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pic>
          <p:nvPicPr>
            <p:cNvPr id="49" name="Picture 64"/>
            <p:cNvPicPr/>
            <p:nvPr/>
          </p:nvPicPr>
          <p:blipFill rotWithShape="1">
            <a:blip r:embed="rId11" cstate="print">
              <a:lum/>
            </a:blip>
            <a:srcRect/>
            <a:stretch>
              <a:fillRect/>
            </a:stretch>
          </p:blipFill>
          <p:spPr>
            <a:xfrm>
              <a:off x="828478" y="3913756"/>
              <a:ext cx="419627" cy="426320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</p:pic>
        <p:pic>
          <p:nvPicPr>
            <p:cNvPr id="50" name="Picture 64"/>
            <p:cNvPicPr/>
            <p:nvPr/>
          </p:nvPicPr>
          <p:blipFill rotWithShape="1">
            <a:blip r:embed="rId11" cstate="print">
              <a:lum/>
            </a:blip>
            <a:srcRect/>
            <a:stretch>
              <a:fillRect/>
            </a:stretch>
          </p:blipFill>
          <p:spPr>
            <a:xfrm>
              <a:off x="1588949" y="4931925"/>
              <a:ext cx="419627" cy="426320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191533" y="5058792"/>
              <a:ext cx="192375" cy="326028"/>
            </a:xfrm>
            <a:prstGeom prst="rect">
              <a:avLst/>
            </a:prstGeom>
          </p:spPr>
        </p:pic>
        <p:grpSp>
          <p:nvGrpSpPr>
            <p:cNvPr id="54" name="그룹 53"/>
            <p:cNvGrpSpPr/>
            <p:nvPr/>
          </p:nvGrpSpPr>
          <p:grpSpPr>
            <a:xfrm>
              <a:off x="808132" y="2511529"/>
              <a:ext cx="1069929" cy="1271462"/>
              <a:chOff x="-540654" y="3177685"/>
              <a:chExt cx="1223232" cy="1383441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-443418" y="3679958"/>
                <a:ext cx="1047819" cy="81693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10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56" name="Picture 2" descr="미세먼지 센서에 대한 이미지 검색결과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09959" y="4255492"/>
                <a:ext cx="407512" cy="3056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2" descr="라즈베리파이 카메라 스트리밍에 대한 이미지 검색결과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641" y="4265590"/>
                <a:ext cx="278610" cy="2786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4" descr="http://cfile8.uf.tistory.com/image/2531134154BF94AB170D14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40654" y="3177685"/>
                <a:ext cx="1223232" cy="1251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59" name="직선 연결선 58"/>
            <p:cNvCxnSpPr/>
            <p:nvPr/>
          </p:nvCxnSpPr>
          <p:spPr>
            <a:xfrm flipH="1" flipV="1">
              <a:off x="1499081" y="3132576"/>
              <a:ext cx="664898" cy="14833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그룹 59"/>
            <p:cNvGrpSpPr/>
            <p:nvPr/>
          </p:nvGrpSpPr>
          <p:grpSpPr>
            <a:xfrm>
              <a:off x="5853605" y="3992084"/>
              <a:ext cx="662425" cy="585735"/>
              <a:chOff x="5091327" y="3623526"/>
              <a:chExt cx="757339" cy="637322"/>
            </a:xfrm>
          </p:grpSpPr>
          <p:pic>
            <p:nvPicPr>
              <p:cNvPr id="61" name="그림 60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50068" y="3623526"/>
                <a:ext cx="452076" cy="419785"/>
              </a:xfrm>
              <a:prstGeom prst="rect">
                <a:avLst/>
              </a:prstGeom>
            </p:spPr>
          </p:pic>
          <p:sp>
            <p:nvSpPr>
              <p:cNvPr id="62" name="TextBox 61"/>
              <p:cNvSpPr txBox="1"/>
              <p:nvPr/>
            </p:nvSpPr>
            <p:spPr>
              <a:xfrm>
                <a:off x="5091327" y="3950253"/>
                <a:ext cx="757339" cy="31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altLang="ko-KR" sz="900" dirty="0">
                    <a:solidFill>
                      <a:prstClr val="black"/>
                    </a:solidFill>
                    <a:latin typeface="Calibri" panose="020F0502020204030204"/>
                    <a:ea typeface="맑은 고딕" panose="020B0503020000020004" pitchFamily="50" charset="-127"/>
                  </a:rPr>
                  <a:t>Type C</a:t>
                </a:r>
                <a:endParaRPr lang="ko-KR" altLang="en-US" sz="9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63" name="그림 62"/>
            <p:cNvPicPr>
              <a:picLocks noChangeAspect="1"/>
            </p:cNvPicPr>
            <p:nvPr/>
          </p:nvPicPr>
          <p:blipFill rotWithShape="1">
            <a:blip r:embed="rId14"/>
            <a:srcRect t="49290" b="15661"/>
            <a:stretch/>
          </p:blipFill>
          <p:spPr>
            <a:xfrm>
              <a:off x="6218868" y="5035562"/>
              <a:ext cx="1834126" cy="488208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6172573" y="5226457"/>
              <a:ext cx="1804272" cy="323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1100" dirty="0" err="1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DataLake</a:t>
              </a:r>
              <a:endParaRPr lang="ko-KR" altLang="en-US" sz="11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6279460" y="4292371"/>
              <a:ext cx="732213" cy="816713"/>
            </a:xfrm>
            <a:custGeom>
              <a:avLst/>
              <a:gdLst>
                <a:gd name="connsiteX0" fmla="*/ 0 w 837127"/>
                <a:gd name="connsiteY0" fmla="*/ 0 h 888642"/>
                <a:gd name="connsiteX1" fmla="*/ 592429 w 837127"/>
                <a:gd name="connsiteY1" fmla="*/ 360608 h 888642"/>
                <a:gd name="connsiteX2" fmla="*/ 837127 w 837127"/>
                <a:gd name="connsiteY2" fmla="*/ 888642 h 888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7127" h="888642">
                  <a:moveTo>
                    <a:pt x="0" y="0"/>
                  </a:moveTo>
                  <a:cubicBezTo>
                    <a:pt x="226454" y="106250"/>
                    <a:pt x="452908" y="212501"/>
                    <a:pt x="592429" y="360608"/>
                  </a:cubicBezTo>
                  <a:cubicBezTo>
                    <a:pt x="731950" y="508715"/>
                    <a:pt x="749122" y="652529"/>
                    <a:pt x="837127" y="888642"/>
                  </a:cubicBezTo>
                </a:path>
              </a:pathLst>
            </a:custGeom>
            <a:noFill/>
            <a:ln w="57150"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10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66" name="자유형 65"/>
            <p:cNvSpPr/>
            <p:nvPr/>
          </p:nvSpPr>
          <p:spPr>
            <a:xfrm>
              <a:off x="2314405" y="3107234"/>
              <a:ext cx="2940115" cy="958751"/>
            </a:xfrm>
            <a:custGeom>
              <a:avLst/>
              <a:gdLst>
                <a:gd name="connsiteX0" fmla="*/ 0 w 3361386"/>
                <a:gd name="connsiteY0" fmla="*/ 1043189 h 1043189"/>
                <a:gd name="connsiteX1" fmla="*/ 901521 w 3361386"/>
                <a:gd name="connsiteY1" fmla="*/ 656823 h 1043189"/>
                <a:gd name="connsiteX2" fmla="*/ 2099256 w 3361386"/>
                <a:gd name="connsiteY2" fmla="*/ 695460 h 1043189"/>
                <a:gd name="connsiteX3" fmla="*/ 3361386 w 3361386"/>
                <a:gd name="connsiteY3" fmla="*/ 0 h 1043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1386" h="1043189">
                  <a:moveTo>
                    <a:pt x="0" y="1043189"/>
                  </a:moveTo>
                  <a:cubicBezTo>
                    <a:pt x="275822" y="878983"/>
                    <a:pt x="551645" y="714778"/>
                    <a:pt x="901521" y="656823"/>
                  </a:cubicBezTo>
                  <a:cubicBezTo>
                    <a:pt x="1251397" y="598868"/>
                    <a:pt x="1689279" y="804930"/>
                    <a:pt x="2099256" y="695460"/>
                  </a:cubicBezTo>
                  <a:cubicBezTo>
                    <a:pt x="2509233" y="585990"/>
                    <a:pt x="3148885" y="113763"/>
                    <a:pt x="3361386" y="0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10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67" name="자유형 66"/>
            <p:cNvSpPr/>
            <p:nvPr/>
          </p:nvSpPr>
          <p:spPr>
            <a:xfrm>
              <a:off x="2708673" y="3272943"/>
              <a:ext cx="2624701" cy="2260757"/>
            </a:xfrm>
            <a:custGeom>
              <a:avLst/>
              <a:gdLst>
                <a:gd name="connsiteX0" fmla="*/ 0 w 3000778"/>
                <a:gd name="connsiteY0" fmla="*/ 2459864 h 2459864"/>
                <a:gd name="connsiteX1" fmla="*/ 437882 w 3000778"/>
                <a:gd name="connsiteY1" fmla="*/ 1854557 h 2459864"/>
                <a:gd name="connsiteX2" fmla="*/ 824248 w 3000778"/>
                <a:gd name="connsiteY2" fmla="*/ 1442433 h 2459864"/>
                <a:gd name="connsiteX3" fmla="*/ 991673 w 3000778"/>
                <a:gd name="connsiteY3" fmla="*/ 850005 h 2459864"/>
                <a:gd name="connsiteX4" fmla="*/ 2266682 w 3000778"/>
                <a:gd name="connsiteY4" fmla="*/ 528033 h 2459864"/>
                <a:gd name="connsiteX5" fmla="*/ 3000778 w 3000778"/>
                <a:gd name="connsiteY5" fmla="*/ 0 h 2459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778" h="2459864">
                  <a:moveTo>
                    <a:pt x="0" y="2459864"/>
                  </a:moveTo>
                  <a:cubicBezTo>
                    <a:pt x="150253" y="2241996"/>
                    <a:pt x="300507" y="2024129"/>
                    <a:pt x="437882" y="1854557"/>
                  </a:cubicBezTo>
                  <a:cubicBezTo>
                    <a:pt x="575257" y="1684985"/>
                    <a:pt x="731950" y="1609858"/>
                    <a:pt x="824248" y="1442433"/>
                  </a:cubicBezTo>
                  <a:cubicBezTo>
                    <a:pt x="916546" y="1275008"/>
                    <a:pt x="751267" y="1002405"/>
                    <a:pt x="991673" y="850005"/>
                  </a:cubicBezTo>
                  <a:cubicBezTo>
                    <a:pt x="1232079" y="697605"/>
                    <a:pt x="1931831" y="669700"/>
                    <a:pt x="2266682" y="528033"/>
                  </a:cubicBezTo>
                  <a:cubicBezTo>
                    <a:pt x="2601533" y="386365"/>
                    <a:pt x="2801155" y="193182"/>
                    <a:pt x="3000778" y="0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10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68" name="자유형 67"/>
            <p:cNvSpPr/>
            <p:nvPr/>
          </p:nvSpPr>
          <p:spPr>
            <a:xfrm>
              <a:off x="7134926" y="3512004"/>
              <a:ext cx="626803" cy="1564080"/>
            </a:xfrm>
            <a:custGeom>
              <a:avLst/>
              <a:gdLst>
                <a:gd name="connsiteX0" fmla="*/ 12879 w 309115"/>
                <a:gd name="connsiteY0" fmla="*/ 2691684 h 2691684"/>
                <a:gd name="connsiteX1" fmla="*/ 309093 w 309115"/>
                <a:gd name="connsiteY1" fmla="*/ 1468192 h 2691684"/>
                <a:gd name="connsiteX2" fmla="*/ 0 w 309115"/>
                <a:gd name="connsiteY2" fmla="*/ 0 h 2691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9115" h="2691684">
                  <a:moveTo>
                    <a:pt x="12879" y="2691684"/>
                  </a:moveTo>
                  <a:cubicBezTo>
                    <a:pt x="162059" y="2304245"/>
                    <a:pt x="311240" y="1916806"/>
                    <a:pt x="309093" y="1468192"/>
                  </a:cubicBezTo>
                  <a:cubicBezTo>
                    <a:pt x="306947" y="1019578"/>
                    <a:pt x="153473" y="509789"/>
                    <a:pt x="0" y="0"/>
                  </a:cubicBezTo>
                </a:path>
              </a:pathLst>
            </a:custGeom>
            <a:noFill/>
            <a:ln w="57150"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10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8450"/>
            <a:stretch/>
          </p:blipFill>
          <p:spPr>
            <a:xfrm>
              <a:off x="3582192" y="3501109"/>
              <a:ext cx="332300" cy="197191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7703" y="4358303"/>
              <a:ext cx="304420" cy="176257"/>
            </a:xfrm>
            <a:prstGeom prst="rect">
              <a:avLst/>
            </a:prstGeom>
          </p:spPr>
        </p:pic>
        <p:sp>
          <p:nvSpPr>
            <p:cNvPr id="71" name="자유형 70"/>
            <p:cNvSpPr/>
            <p:nvPr/>
          </p:nvSpPr>
          <p:spPr>
            <a:xfrm>
              <a:off x="3970332" y="3741964"/>
              <a:ext cx="2095254" cy="253003"/>
            </a:xfrm>
            <a:custGeom>
              <a:avLst/>
              <a:gdLst>
                <a:gd name="connsiteX0" fmla="*/ 0 w 2395470"/>
                <a:gd name="connsiteY0" fmla="*/ 30586 h 275285"/>
                <a:gd name="connsiteX1" fmla="*/ 605307 w 2395470"/>
                <a:gd name="connsiteY1" fmla="*/ 4829 h 275285"/>
                <a:gd name="connsiteX2" fmla="*/ 1339403 w 2395470"/>
                <a:gd name="connsiteY2" fmla="*/ 17707 h 275285"/>
                <a:gd name="connsiteX3" fmla="*/ 2099256 w 2395470"/>
                <a:gd name="connsiteY3" fmla="*/ 172254 h 275285"/>
                <a:gd name="connsiteX4" fmla="*/ 2395470 w 2395470"/>
                <a:gd name="connsiteY4" fmla="*/ 275285 h 275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5470" h="275285">
                  <a:moveTo>
                    <a:pt x="0" y="30586"/>
                  </a:moveTo>
                  <a:cubicBezTo>
                    <a:pt x="191036" y="18780"/>
                    <a:pt x="605307" y="4829"/>
                    <a:pt x="605307" y="4829"/>
                  </a:cubicBezTo>
                  <a:cubicBezTo>
                    <a:pt x="828541" y="2683"/>
                    <a:pt x="1090412" y="-10197"/>
                    <a:pt x="1339403" y="17707"/>
                  </a:cubicBezTo>
                  <a:cubicBezTo>
                    <a:pt x="1588395" y="45611"/>
                    <a:pt x="1923245" y="129324"/>
                    <a:pt x="2099256" y="172254"/>
                  </a:cubicBezTo>
                  <a:cubicBezTo>
                    <a:pt x="2275267" y="215184"/>
                    <a:pt x="2350394" y="260260"/>
                    <a:pt x="2395470" y="275285"/>
                  </a:cubicBezTo>
                </a:path>
              </a:pathLst>
            </a:custGeom>
            <a:noFill/>
            <a:ln>
              <a:solidFill>
                <a:schemeClr val="accent6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10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72" name="자유형 71"/>
            <p:cNvSpPr/>
            <p:nvPr/>
          </p:nvSpPr>
          <p:spPr>
            <a:xfrm>
              <a:off x="4398396" y="3841094"/>
              <a:ext cx="1588338" cy="213055"/>
            </a:xfrm>
            <a:custGeom>
              <a:avLst/>
              <a:gdLst>
                <a:gd name="connsiteX0" fmla="*/ 0 w 1815921"/>
                <a:gd name="connsiteY0" fmla="*/ 0 h 231819"/>
                <a:gd name="connsiteX1" fmla="*/ 656823 w 1815921"/>
                <a:gd name="connsiteY1" fmla="*/ 12878 h 231819"/>
                <a:gd name="connsiteX2" fmla="*/ 1313645 w 1815921"/>
                <a:gd name="connsiteY2" fmla="*/ 103031 h 231819"/>
                <a:gd name="connsiteX3" fmla="*/ 1815921 w 1815921"/>
                <a:gd name="connsiteY3" fmla="*/ 231819 h 231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5921" h="231819">
                  <a:moveTo>
                    <a:pt x="0" y="0"/>
                  </a:moveTo>
                  <a:lnTo>
                    <a:pt x="656823" y="12878"/>
                  </a:lnTo>
                  <a:cubicBezTo>
                    <a:pt x="875764" y="30050"/>
                    <a:pt x="1120462" y="66541"/>
                    <a:pt x="1313645" y="103031"/>
                  </a:cubicBezTo>
                  <a:cubicBezTo>
                    <a:pt x="1506828" y="139521"/>
                    <a:pt x="1661374" y="185670"/>
                    <a:pt x="1815921" y="231819"/>
                  </a:cubicBezTo>
                </a:path>
              </a:pathLst>
            </a:custGeom>
            <a:noFill/>
            <a:ln>
              <a:solidFill>
                <a:schemeClr val="accent6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10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73" name="자유형 72"/>
            <p:cNvSpPr/>
            <p:nvPr/>
          </p:nvSpPr>
          <p:spPr>
            <a:xfrm>
              <a:off x="2415787" y="4302194"/>
              <a:ext cx="3480826" cy="793559"/>
            </a:xfrm>
            <a:custGeom>
              <a:avLst/>
              <a:gdLst>
                <a:gd name="connsiteX0" fmla="*/ 0 w 3979572"/>
                <a:gd name="connsiteY0" fmla="*/ 863448 h 863448"/>
                <a:gd name="connsiteX1" fmla="*/ 978795 w 3979572"/>
                <a:gd name="connsiteY1" fmla="*/ 580113 h 863448"/>
                <a:gd name="connsiteX2" fmla="*/ 1635617 w 3979572"/>
                <a:gd name="connsiteY2" fmla="*/ 64958 h 863448"/>
                <a:gd name="connsiteX3" fmla="*/ 3979572 w 3979572"/>
                <a:gd name="connsiteY3" fmla="*/ 564 h 863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9572" h="863448">
                  <a:moveTo>
                    <a:pt x="0" y="863448"/>
                  </a:moveTo>
                  <a:cubicBezTo>
                    <a:pt x="353096" y="788321"/>
                    <a:pt x="706192" y="713195"/>
                    <a:pt x="978795" y="580113"/>
                  </a:cubicBezTo>
                  <a:cubicBezTo>
                    <a:pt x="1251398" y="447031"/>
                    <a:pt x="1135488" y="161549"/>
                    <a:pt x="1635617" y="64958"/>
                  </a:cubicBezTo>
                  <a:cubicBezTo>
                    <a:pt x="2135747" y="-31634"/>
                    <a:pt x="3591059" y="11296"/>
                    <a:pt x="3979572" y="56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10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74" name="자유형 73"/>
            <p:cNvSpPr/>
            <p:nvPr/>
          </p:nvSpPr>
          <p:spPr>
            <a:xfrm>
              <a:off x="1593458" y="3213760"/>
              <a:ext cx="4269362" cy="1003087"/>
            </a:xfrm>
            <a:custGeom>
              <a:avLst/>
              <a:gdLst>
                <a:gd name="connsiteX0" fmla="*/ 0 w 4881093"/>
                <a:gd name="connsiteY0" fmla="*/ 0 h 1091430"/>
                <a:gd name="connsiteX1" fmla="*/ 785611 w 4881093"/>
                <a:gd name="connsiteY1" fmla="*/ 167426 h 1091430"/>
                <a:gd name="connsiteX2" fmla="*/ 1983346 w 4881093"/>
                <a:gd name="connsiteY2" fmla="*/ 656823 h 1091430"/>
                <a:gd name="connsiteX3" fmla="*/ 2279560 w 4881093"/>
                <a:gd name="connsiteY3" fmla="*/ 772733 h 1091430"/>
                <a:gd name="connsiteX4" fmla="*/ 2820473 w 4881093"/>
                <a:gd name="connsiteY4" fmla="*/ 1068947 h 1091430"/>
                <a:gd name="connsiteX5" fmla="*/ 4881093 w 4881093"/>
                <a:gd name="connsiteY5" fmla="*/ 1043189 h 109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81093" h="1091430">
                  <a:moveTo>
                    <a:pt x="0" y="0"/>
                  </a:moveTo>
                  <a:cubicBezTo>
                    <a:pt x="227526" y="28977"/>
                    <a:pt x="455053" y="57955"/>
                    <a:pt x="785611" y="167426"/>
                  </a:cubicBezTo>
                  <a:cubicBezTo>
                    <a:pt x="1116169" y="276897"/>
                    <a:pt x="1734355" y="555939"/>
                    <a:pt x="1983346" y="656823"/>
                  </a:cubicBezTo>
                  <a:cubicBezTo>
                    <a:pt x="2232337" y="757707"/>
                    <a:pt x="2140039" y="704046"/>
                    <a:pt x="2279560" y="772733"/>
                  </a:cubicBezTo>
                  <a:cubicBezTo>
                    <a:pt x="2419081" y="841420"/>
                    <a:pt x="2386884" y="1023871"/>
                    <a:pt x="2820473" y="1068947"/>
                  </a:cubicBezTo>
                  <a:cubicBezTo>
                    <a:pt x="3254062" y="1114023"/>
                    <a:pt x="4398135" y="1083972"/>
                    <a:pt x="4881093" y="104318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10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grpSp>
          <p:nvGrpSpPr>
            <p:cNvPr id="77" name="그룹 76"/>
            <p:cNvGrpSpPr/>
            <p:nvPr/>
          </p:nvGrpSpPr>
          <p:grpSpPr>
            <a:xfrm>
              <a:off x="3552219" y="5065707"/>
              <a:ext cx="683711" cy="665602"/>
              <a:chOff x="5430398" y="2525792"/>
              <a:chExt cx="781677" cy="724222"/>
            </a:xfrm>
          </p:grpSpPr>
          <p:pic>
            <p:nvPicPr>
              <p:cNvPr id="78" name="그림 7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00837" y="2633258"/>
                <a:ext cx="452076" cy="419785"/>
              </a:xfrm>
              <a:prstGeom prst="rect">
                <a:avLst/>
              </a:prstGeom>
            </p:spPr>
          </p:pic>
          <p:pic>
            <p:nvPicPr>
              <p:cNvPr id="79" name="그림 78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74333" y="2525792"/>
                <a:ext cx="200025" cy="161925"/>
              </a:xfrm>
              <a:prstGeom prst="rect">
                <a:avLst/>
              </a:prstGeom>
            </p:spPr>
          </p:pic>
          <p:sp>
            <p:nvSpPr>
              <p:cNvPr id="80" name="TextBox 79"/>
              <p:cNvSpPr txBox="1"/>
              <p:nvPr/>
            </p:nvSpPr>
            <p:spPr>
              <a:xfrm>
                <a:off x="5430398" y="2939419"/>
                <a:ext cx="781677" cy="31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altLang="ko-KR" sz="900" dirty="0">
                    <a:solidFill>
                      <a:prstClr val="black"/>
                    </a:solidFill>
                    <a:latin typeface="Calibri" panose="020F0502020204030204"/>
                    <a:ea typeface="맑은 고딕" panose="020B0503020000020004" pitchFamily="50" charset="-127"/>
                  </a:rPr>
                  <a:t>Type O</a:t>
                </a:r>
                <a:endParaRPr lang="ko-KR" altLang="en-US" sz="9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3358033" y="5827127"/>
              <a:ext cx="632829" cy="652827"/>
              <a:chOff x="4912528" y="3388530"/>
              <a:chExt cx="723503" cy="710322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5006096" y="3563673"/>
                <a:ext cx="596348" cy="46382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10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83" name="Picture 2" descr="미세먼지 센서에 대한 이미지 검색결과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12528" y="3793218"/>
                <a:ext cx="407512" cy="3056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2" descr="라즈베리파이 카메라 스트리밍에 대한 이미지 검색결과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421" y="3795058"/>
                <a:ext cx="278610" cy="2786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그림 8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6096" y="3388530"/>
                <a:ext cx="566574" cy="420716"/>
              </a:xfrm>
              <a:prstGeom prst="rect">
                <a:avLst/>
              </a:prstGeom>
            </p:spPr>
          </p:pic>
        </p:grpSp>
        <p:cxnSp>
          <p:nvCxnSpPr>
            <p:cNvPr id="86" name="직선 연결선 85"/>
            <p:cNvCxnSpPr/>
            <p:nvPr/>
          </p:nvCxnSpPr>
          <p:spPr>
            <a:xfrm>
              <a:off x="3760677" y="5445855"/>
              <a:ext cx="89655" cy="69451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자유형 91"/>
            <p:cNvSpPr/>
            <p:nvPr/>
          </p:nvSpPr>
          <p:spPr>
            <a:xfrm>
              <a:off x="3584200" y="3445165"/>
              <a:ext cx="1819074" cy="2647716"/>
            </a:xfrm>
            <a:custGeom>
              <a:avLst/>
              <a:gdLst>
                <a:gd name="connsiteX0" fmla="*/ 348499 w 1761663"/>
                <a:gd name="connsiteY0" fmla="*/ 2586181 h 2586181"/>
                <a:gd name="connsiteX1" fmla="*/ 34463 w 1761663"/>
                <a:gd name="connsiteY1" fmla="*/ 1274618 h 2586181"/>
                <a:gd name="connsiteX2" fmla="*/ 126826 w 1761663"/>
                <a:gd name="connsiteY2" fmla="*/ 748145 h 2586181"/>
                <a:gd name="connsiteX3" fmla="*/ 1087408 w 1761663"/>
                <a:gd name="connsiteY3" fmla="*/ 526472 h 2586181"/>
                <a:gd name="connsiteX4" fmla="*/ 1761663 w 1761663"/>
                <a:gd name="connsiteY4" fmla="*/ 0 h 2586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1663" h="2586181">
                  <a:moveTo>
                    <a:pt x="348499" y="2586181"/>
                  </a:moveTo>
                  <a:cubicBezTo>
                    <a:pt x="209953" y="2083569"/>
                    <a:pt x="71408" y="1580957"/>
                    <a:pt x="34463" y="1274618"/>
                  </a:cubicBezTo>
                  <a:cubicBezTo>
                    <a:pt x="-2482" y="968279"/>
                    <a:pt x="-48665" y="872836"/>
                    <a:pt x="126826" y="748145"/>
                  </a:cubicBezTo>
                  <a:cubicBezTo>
                    <a:pt x="302317" y="623454"/>
                    <a:pt x="814935" y="651163"/>
                    <a:pt x="1087408" y="526472"/>
                  </a:cubicBezTo>
                  <a:cubicBezTo>
                    <a:pt x="1359881" y="401781"/>
                    <a:pt x="1560772" y="200890"/>
                    <a:pt x="1761663" y="0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3" name="자유형 92"/>
            <p:cNvSpPr/>
            <p:nvPr/>
          </p:nvSpPr>
          <p:spPr>
            <a:xfrm>
              <a:off x="3449977" y="4442691"/>
              <a:ext cx="2455001" cy="1431636"/>
            </a:xfrm>
            <a:custGeom>
              <a:avLst/>
              <a:gdLst>
                <a:gd name="connsiteX0" fmla="*/ 179913 w 2341222"/>
                <a:gd name="connsiteY0" fmla="*/ 1431636 h 1431636"/>
                <a:gd name="connsiteX1" fmla="*/ 216858 w 2341222"/>
                <a:gd name="connsiteY1" fmla="*/ 240145 h 1431636"/>
                <a:gd name="connsiteX2" fmla="*/ 2341222 w 2341222"/>
                <a:gd name="connsiteY2" fmla="*/ 0 h 143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41222" h="1431636">
                  <a:moveTo>
                    <a:pt x="179913" y="1431636"/>
                  </a:moveTo>
                  <a:cubicBezTo>
                    <a:pt x="18276" y="955193"/>
                    <a:pt x="-143360" y="478751"/>
                    <a:pt x="216858" y="240145"/>
                  </a:cubicBezTo>
                  <a:cubicBezTo>
                    <a:pt x="577076" y="1539"/>
                    <a:pt x="1459149" y="769"/>
                    <a:pt x="2341222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855869" y="5997136"/>
              <a:ext cx="666682" cy="5328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altLang="ko-KR" sz="11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Site </a:t>
              </a:r>
              <a:r>
                <a:rPr lang="en-US" altLang="ko-KR" sz="11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4</a:t>
              </a:r>
              <a:endParaRPr lang="en-US" altLang="ko-KR" sz="11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algn="ctr">
                <a:defRPr/>
              </a:pPr>
              <a:r>
                <a:rPr lang="en-US" altLang="ko-KR" sz="110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Jeju</a:t>
              </a:r>
              <a:endParaRPr lang="ko-KR" altLang="en-US" sz="11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pic>
          <p:nvPicPr>
            <p:cNvPr id="95" name="Picture 64"/>
            <p:cNvPicPr/>
            <p:nvPr/>
          </p:nvPicPr>
          <p:blipFill rotWithShape="1">
            <a:blip r:embed="rId11" cstate="print">
              <a:lum/>
            </a:blip>
            <a:srcRect/>
            <a:stretch>
              <a:fillRect/>
            </a:stretch>
          </p:blipFill>
          <p:spPr>
            <a:xfrm>
              <a:off x="2980804" y="5603676"/>
              <a:ext cx="419627" cy="426320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</p:pic>
        <p:sp>
          <p:nvSpPr>
            <p:cNvPr id="96" name="TextBox 95"/>
            <p:cNvSpPr txBox="1"/>
            <p:nvPr/>
          </p:nvSpPr>
          <p:spPr>
            <a:xfrm>
              <a:off x="6678126" y="4040904"/>
              <a:ext cx="666682" cy="532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altLang="ko-KR" sz="11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Site </a:t>
              </a:r>
              <a:r>
                <a:rPr lang="en-US" altLang="ko-KR" sz="11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1</a:t>
              </a:r>
              <a:endParaRPr lang="en-US" altLang="ko-KR" sz="11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algn="ctr">
                <a:defRPr/>
              </a:pPr>
              <a:r>
                <a:rPr lang="en-US" altLang="ko-KR" sz="11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GIST</a:t>
              </a:r>
              <a:endParaRPr lang="ko-KR" altLang="en-US" sz="11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pic>
          <p:nvPicPr>
            <p:cNvPr id="97" name="Picture 64"/>
            <p:cNvPicPr/>
            <p:nvPr/>
          </p:nvPicPr>
          <p:blipFill rotWithShape="1">
            <a:blip r:embed="rId11" cstate="print">
              <a:lum/>
            </a:blip>
            <a:srcRect/>
            <a:stretch>
              <a:fillRect/>
            </a:stretch>
          </p:blipFill>
          <p:spPr>
            <a:xfrm>
              <a:off x="6793824" y="3647445"/>
              <a:ext cx="419627" cy="426320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</p:pic>
      </p:grpSp>
      <p:sp>
        <p:nvSpPr>
          <p:cNvPr id="106" name="모서리가 둥근 직사각형 105"/>
          <p:cNvSpPr/>
          <p:nvPr/>
        </p:nvSpPr>
        <p:spPr>
          <a:xfrm>
            <a:off x="5672386" y="3930590"/>
            <a:ext cx="1556666" cy="2249744"/>
          </a:xfrm>
          <a:prstGeom prst="roundRect">
            <a:avLst>
              <a:gd name="adj" fmla="val 449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7364720" y="3904482"/>
            <a:ext cx="1556666" cy="2249744"/>
          </a:xfrm>
          <a:prstGeom prst="roundRect">
            <a:avLst>
              <a:gd name="adj" fmla="val 449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8941836" y="3930590"/>
            <a:ext cx="1556666" cy="2249744"/>
          </a:xfrm>
          <a:prstGeom prst="roundRect">
            <a:avLst>
              <a:gd name="adj" fmla="val 449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0576560" y="3930590"/>
            <a:ext cx="1556666" cy="2249744"/>
          </a:xfrm>
          <a:prstGeom prst="roundRect">
            <a:avLst>
              <a:gd name="adj" fmla="val 449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9341571" y="1623855"/>
            <a:ext cx="2753156" cy="1835276"/>
          </a:xfrm>
          <a:prstGeom prst="roundRect">
            <a:avLst>
              <a:gd name="adj" fmla="val 7896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621930" y="71734"/>
            <a:ext cx="1436108" cy="957747"/>
          </a:xfrm>
          <a:prstGeom prst="rect">
            <a:avLst/>
          </a:prstGeom>
        </p:spPr>
      </p:pic>
      <p:pic>
        <p:nvPicPr>
          <p:cNvPr id="121" name="Picture 11" descr="koren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32" y="6436585"/>
            <a:ext cx="1304291" cy="313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Picture 11" descr="C:\Users\JRKim\Desktop\캡처.JP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313" y="6365262"/>
            <a:ext cx="823725" cy="45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Picture 15" descr="gist_en_extened">
            <a:hlinkClick r:id="rId20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212" y="6393556"/>
            <a:ext cx="494878" cy="39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그림 12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809039" y="6378074"/>
            <a:ext cx="918857" cy="430914"/>
          </a:xfrm>
          <a:prstGeom prst="rect">
            <a:avLst/>
          </a:prstGeom>
        </p:spPr>
      </p:pic>
      <p:pic>
        <p:nvPicPr>
          <p:cNvPr id="125" name="Picture 4" descr="로고혼용"/>
          <p:cNvPicPr>
            <a:picLocks noChangeAspect="1" noChangeArrowheads="1"/>
          </p:cNvPicPr>
          <p:nvPr/>
        </p:nvPicPr>
        <p:blipFill>
          <a:blip r:embed="rId2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406" y="6276846"/>
            <a:ext cx="1962496" cy="633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그림 125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218" y="6393870"/>
            <a:ext cx="399323" cy="399323"/>
          </a:xfrm>
          <a:prstGeom prst="rect">
            <a:avLst/>
          </a:prstGeom>
        </p:spPr>
      </p:pic>
      <p:pic>
        <p:nvPicPr>
          <p:cNvPr id="127" name="그림 126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721" y="6391893"/>
            <a:ext cx="403277" cy="403277"/>
          </a:xfrm>
          <a:prstGeom prst="rect">
            <a:avLst/>
          </a:prstGeom>
        </p:spPr>
      </p:pic>
      <p:pic>
        <p:nvPicPr>
          <p:cNvPr id="128" name="그림 127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857" y="6339899"/>
            <a:ext cx="478717" cy="507264"/>
          </a:xfrm>
          <a:prstGeom prst="rect">
            <a:avLst/>
          </a:prstGeom>
        </p:spPr>
      </p:pic>
      <p:pic>
        <p:nvPicPr>
          <p:cNvPr id="129" name="그림 128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796" y="6412382"/>
            <a:ext cx="442609" cy="362298"/>
          </a:xfrm>
          <a:prstGeom prst="rect">
            <a:avLst/>
          </a:prstGeom>
        </p:spPr>
      </p:pic>
      <p:pic>
        <p:nvPicPr>
          <p:cNvPr id="130" name="그림 129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890" y="6358902"/>
            <a:ext cx="350136" cy="469258"/>
          </a:xfrm>
          <a:prstGeom prst="rect">
            <a:avLst/>
          </a:prstGeom>
        </p:spPr>
      </p:pic>
      <p:pic>
        <p:nvPicPr>
          <p:cNvPr id="131" name="그림 130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342" y="6409315"/>
            <a:ext cx="372138" cy="368433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F2428ED5-3C01-4A73-BB7A-BA56B5CD6889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860767" y="1411463"/>
            <a:ext cx="3287142" cy="2305189"/>
          </a:xfrm>
          <a:prstGeom prst="rect">
            <a:avLst/>
          </a:prstGeom>
          <a:ln w="15875">
            <a:noFill/>
          </a:ln>
        </p:spPr>
      </p:pic>
      <p:pic>
        <p:nvPicPr>
          <p:cNvPr id="134" name="그림 133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406486" y="1730294"/>
            <a:ext cx="2648949" cy="1636911"/>
          </a:xfrm>
          <a:prstGeom prst="rect">
            <a:avLst/>
          </a:prstGeom>
        </p:spPr>
      </p:pic>
      <p:sp>
        <p:nvSpPr>
          <p:cNvPr id="137" name="TextBox 136"/>
          <p:cNvSpPr txBox="1"/>
          <p:nvPr/>
        </p:nvSpPr>
        <p:spPr>
          <a:xfrm>
            <a:off x="7575732" y="4636816"/>
            <a:ext cx="97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JNU #1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187480" y="4617255"/>
            <a:ext cx="97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K</a:t>
            </a:r>
            <a:r>
              <a:rPr lang="en-US" altLang="ko-KR" b="1" dirty="0" smtClean="0">
                <a:solidFill>
                  <a:srgbClr val="FF0000"/>
                </a:solidFill>
              </a:rPr>
              <a:t>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175416" y="2213298"/>
            <a:ext cx="97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JNU #2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0833998" y="4653801"/>
            <a:ext cx="97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GIST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0132772" y="2397964"/>
            <a:ext cx="97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GIST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71977" y="71734"/>
            <a:ext cx="1450974" cy="1061948"/>
            <a:chOff x="171977" y="71734"/>
            <a:chExt cx="1450974" cy="1061948"/>
          </a:xfrm>
        </p:grpSpPr>
        <p:pic>
          <p:nvPicPr>
            <p:cNvPr id="120" name="그림 119"/>
            <p:cNvPicPr>
              <a:picLocks noChangeAspect="1"/>
            </p:cNvPicPr>
            <p:nvPr/>
          </p:nvPicPr>
          <p:blipFill rotWithShape="1">
            <a:blip r:embed="rId32"/>
            <a:srcRect b="40934"/>
            <a:stretch/>
          </p:blipFill>
          <p:spPr>
            <a:xfrm>
              <a:off x="298928" y="71734"/>
              <a:ext cx="1146115" cy="607535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171977" y="489984"/>
              <a:ext cx="1450974" cy="643698"/>
            </a:xfrm>
            <a:prstGeom prst="rect">
              <a:avLst/>
            </a:prstGeom>
          </p:spPr>
        </p:pic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34" cstate="print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backgroundRemoval t="0" b="98633" l="0" r="99609">
                        <a14:backgroundMark x1="6055" y1="80664" x2="21484" y2="76367"/>
                        <a14:backgroundMark x1="9766" y1="6445" x2="94922" y2="5078"/>
                        <a14:backgroundMark x1="2148" y1="8203" x2="3516" y2="91797"/>
                        <a14:backgroundMark x1="6055" y1="93945" x2="92773" y2="91211"/>
                        <a14:backgroundMark x1="96094" y1="5664" x2="95508" y2="93164"/>
                        <a14:backgroundMark x1="66211" y1="78125" x2="92773" y2="77344"/>
                        <a14:backgroundMark x1="76563" y1="87305" x2="92383" y2="88281"/>
                        <a14:backgroundMark x1="13672" y1="88281" x2="28125" y2="792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882" y="1895969"/>
            <a:ext cx="1032006" cy="1032006"/>
          </a:xfrm>
          <a:prstGeom prst="rect">
            <a:avLst/>
          </a:prstGeom>
        </p:spPr>
      </p:pic>
      <p:pic>
        <p:nvPicPr>
          <p:cNvPr id="112" name="Picture 64"/>
          <p:cNvPicPr/>
          <p:nvPr/>
        </p:nvPicPr>
        <p:blipFill rotWithShape="1">
          <a:blip r:embed="rId11" cstate="print">
            <a:lum/>
          </a:blip>
          <a:srcRect/>
          <a:stretch>
            <a:fillRect/>
          </a:stretch>
        </p:blipFill>
        <p:spPr>
          <a:xfrm>
            <a:off x="1250062" y="1474090"/>
            <a:ext cx="444628" cy="4727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35" name="TextBox 34"/>
          <p:cNvSpPr txBox="1"/>
          <p:nvPr/>
        </p:nvSpPr>
        <p:spPr>
          <a:xfrm>
            <a:off x="4607521" y="22821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630590" y="1537127"/>
            <a:ext cx="78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1050" dirty="0" err="1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IoT</a:t>
            </a:r>
            <a:endParaRPr lang="en-US" altLang="ko-KR" sz="105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sz="105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Dashboard</a:t>
            </a:r>
            <a:endParaRPr lang="ko-KR" altLang="en-US" sz="105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507479" y="2604975"/>
            <a:ext cx="4251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endParaRPr lang="en-US" altLang="ko-KR" sz="11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sz="1100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AYU</a:t>
            </a:r>
            <a:endParaRPr lang="ko-KR" altLang="en-US" sz="11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467" y="4078060"/>
            <a:ext cx="1549718" cy="960894"/>
          </a:xfrm>
          <a:prstGeom prst="rect">
            <a:avLst/>
          </a:prstGeom>
        </p:spPr>
      </p:pic>
      <p:grpSp>
        <p:nvGrpSpPr>
          <p:cNvPr id="117" name="그룹 116"/>
          <p:cNvGrpSpPr/>
          <p:nvPr/>
        </p:nvGrpSpPr>
        <p:grpSpPr>
          <a:xfrm>
            <a:off x="5702504" y="5105201"/>
            <a:ext cx="826729" cy="1054671"/>
            <a:chOff x="5632346" y="5063147"/>
            <a:chExt cx="898675" cy="1101947"/>
          </a:xfrm>
        </p:grpSpPr>
        <p:sp>
          <p:nvSpPr>
            <p:cNvPr id="118" name="모서리가 둥근 직사각형 117"/>
            <p:cNvSpPr/>
            <p:nvPr/>
          </p:nvSpPr>
          <p:spPr>
            <a:xfrm>
              <a:off x="5696626" y="5063147"/>
              <a:ext cx="734322" cy="1101947"/>
            </a:xfrm>
            <a:prstGeom prst="roundRect">
              <a:avLst/>
            </a:prstGeom>
            <a:solidFill>
              <a:schemeClr val="accent1">
                <a:alpha val="3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6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632346" y="5103916"/>
              <a:ext cx="898675" cy="1029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 smtClean="0">
                  <a:latin typeface="+mj-ea"/>
                  <a:ea typeface="+mj-ea"/>
                </a:rPr>
                <a:t>동적 </a:t>
              </a:r>
              <a:r>
                <a:rPr lang="en-US" altLang="ko-KR" sz="600" b="1" dirty="0" smtClean="0">
                  <a:latin typeface="+mj-ea"/>
                  <a:ea typeface="+mj-ea"/>
                </a:rPr>
                <a:t>IOT</a:t>
              </a:r>
            </a:p>
            <a:p>
              <a:pPr algn="ctr"/>
              <a:r>
                <a:rPr lang="ko-KR" altLang="en-US" sz="600" b="1" dirty="0" smtClean="0">
                  <a:latin typeface="+mj-ea"/>
                  <a:ea typeface="+mj-ea"/>
                </a:rPr>
                <a:t>대시보드 구현</a:t>
              </a:r>
              <a:endParaRPr lang="en-US" altLang="ko-KR" sz="600" b="1" dirty="0" smtClean="0">
                <a:latin typeface="+mj-ea"/>
                <a:ea typeface="+mj-ea"/>
              </a:endParaRPr>
            </a:p>
            <a:p>
              <a:pPr algn="ctr"/>
              <a:endParaRPr lang="en-US" altLang="ko-KR" sz="600" b="1" dirty="0">
                <a:latin typeface="+mj-ea"/>
                <a:ea typeface="+mj-ea"/>
              </a:endParaRPr>
            </a:p>
            <a:p>
              <a:r>
                <a:rPr lang="en-US" altLang="ko-KR" sz="500" dirty="0" smtClean="0">
                  <a:latin typeface="+mj-ea"/>
                  <a:ea typeface="+mj-ea"/>
                </a:rPr>
                <a:t>1) GRAFANA</a:t>
              </a:r>
              <a:r>
                <a:rPr lang="ko-KR" altLang="en-US" sz="500" dirty="0" smtClean="0">
                  <a:latin typeface="+mj-ea"/>
                  <a:ea typeface="+mj-ea"/>
                </a:rPr>
                <a:t>를 통한</a:t>
              </a:r>
              <a:endParaRPr lang="en-US" altLang="ko-KR" sz="500" dirty="0" smtClean="0">
                <a:latin typeface="+mj-ea"/>
                <a:ea typeface="+mj-ea"/>
              </a:endParaRPr>
            </a:p>
            <a:p>
              <a:r>
                <a:rPr lang="en-US" altLang="ko-KR" sz="500" dirty="0" smtClean="0">
                  <a:latin typeface="+mj-ea"/>
                  <a:ea typeface="+mj-ea"/>
                </a:rPr>
                <a:t>    </a:t>
              </a:r>
              <a:r>
                <a:rPr lang="ko-KR" altLang="en-US" sz="500" dirty="0" smtClean="0">
                  <a:latin typeface="+mj-ea"/>
                  <a:ea typeface="+mj-ea"/>
                </a:rPr>
                <a:t>데이터 가시화</a:t>
              </a:r>
              <a:endParaRPr lang="en-US" altLang="ko-KR" sz="500" dirty="0" smtClean="0">
                <a:latin typeface="+mj-ea"/>
                <a:ea typeface="+mj-ea"/>
              </a:endParaRPr>
            </a:p>
            <a:p>
              <a:r>
                <a:rPr lang="en-US" altLang="ko-KR" sz="500" dirty="0">
                  <a:latin typeface="+mj-ea"/>
                </a:rPr>
                <a:t>2) </a:t>
              </a:r>
              <a:r>
                <a:rPr lang="en-US" altLang="ko-KR" sz="500" dirty="0" err="1">
                  <a:latin typeface="+mj-ea"/>
                </a:rPr>
                <a:t>InfluxDB</a:t>
              </a:r>
              <a:r>
                <a:rPr lang="ko-KR" altLang="en-US" sz="500" dirty="0">
                  <a:latin typeface="+mj-ea"/>
                </a:rPr>
                <a:t>를 통한 </a:t>
              </a:r>
              <a:endParaRPr lang="en-US" altLang="ko-KR" sz="500" dirty="0">
                <a:latin typeface="+mj-ea"/>
              </a:endParaRPr>
            </a:p>
            <a:p>
              <a:r>
                <a:rPr lang="en-US" altLang="ko-KR" sz="500" dirty="0">
                  <a:latin typeface="+mj-ea"/>
                </a:rPr>
                <a:t>    </a:t>
              </a:r>
              <a:r>
                <a:rPr lang="ko-KR" altLang="en-US" sz="500" dirty="0" smtClean="0">
                  <a:latin typeface="+mj-ea"/>
                </a:rPr>
                <a:t>데이터</a:t>
              </a:r>
              <a:r>
                <a:rPr lang="en-US" altLang="ko-KR" sz="500" dirty="0" smtClean="0">
                  <a:latin typeface="+mj-ea"/>
                </a:rPr>
                <a:t> </a:t>
              </a:r>
              <a:r>
                <a:rPr lang="en-US" altLang="ko-KR" sz="500" dirty="0">
                  <a:latin typeface="+mj-ea"/>
                </a:rPr>
                <a:t>DB </a:t>
              </a:r>
              <a:r>
                <a:rPr lang="ko-KR" altLang="en-US" sz="500" dirty="0" smtClean="0">
                  <a:latin typeface="+mj-ea"/>
                </a:rPr>
                <a:t>연동</a:t>
              </a:r>
              <a:endParaRPr lang="en-US" altLang="ko-KR" sz="500" dirty="0" smtClean="0">
                <a:latin typeface="+mj-ea"/>
              </a:endParaRPr>
            </a:p>
            <a:p>
              <a:r>
                <a:rPr lang="en-US" altLang="ko-KR" sz="500" dirty="0" smtClean="0">
                  <a:latin typeface="+mj-ea"/>
                </a:rPr>
                <a:t>3) </a:t>
              </a:r>
              <a:r>
                <a:rPr lang="en-US" altLang="ko-KR" sz="500" dirty="0" err="1">
                  <a:latin typeface="+mn-ea"/>
                </a:rPr>
                <a:t>T</a:t>
              </a:r>
              <a:r>
                <a:rPr lang="en-US" altLang="ko-KR" sz="500" dirty="0" err="1" smtClean="0">
                  <a:latin typeface="+mn-ea"/>
                </a:rPr>
                <a:t>imeshift</a:t>
              </a:r>
              <a:r>
                <a:rPr lang="ko-KR" altLang="en-US" sz="500" dirty="0">
                  <a:latin typeface="+mn-ea"/>
                </a:rPr>
                <a:t>를 </a:t>
              </a:r>
              <a:r>
                <a:rPr lang="ko-KR" altLang="en-US" sz="500" dirty="0" smtClean="0">
                  <a:latin typeface="+mn-ea"/>
                </a:rPr>
                <a:t>이용한</a:t>
              </a:r>
              <a:endParaRPr lang="en-US" altLang="ko-KR" sz="500" dirty="0" smtClean="0">
                <a:latin typeface="+mn-ea"/>
              </a:endParaRPr>
            </a:p>
            <a:p>
              <a:r>
                <a:rPr lang="en-US" altLang="ko-KR" sz="500" dirty="0">
                  <a:latin typeface="+mn-ea"/>
                </a:rPr>
                <a:t> </a:t>
              </a:r>
              <a:r>
                <a:rPr lang="en-US" altLang="ko-KR" sz="500" dirty="0" smtClean="0">
                  <a:latin typeface="+mn-ea"/>
                </a:rPr>
                <a:t> </a:t>
              </a:r>
              <a:r>
                <a:rPr lang="ko-KR" altLang="en-US" sz="500" dirty="0" smtClean="0">
                  <a:latin typeface="+mn-ea"/>
                </a:rPr>
                <a:t> </a:t>
              </a:r>
              <a:r>
                <a:rPr lang="ko-KR" altLang="en-US" sz="500" dirty="0">
                  <a:latin typeface="+mn-ea"/>
                </a:rPr>
                <a:t>실시간 데이터 </a:t>
              </a:r>
              <a:r>
                <a:rPr lang="ko-KR" altLang="en-US" sz="500" dirty="0" smtClean="0">
                  <a:latin typeface="+mn-ea"/>
                </a:rPr>
                <a:t>표시</a:t>
              </a:r>
              <a:endParaRPr lang="en-US" altLang="ko-KR" sz="500" dirty="0" smtClean="0">
                <a:latin typeface="+mn-ea"/>
              </a:endParaRPr>
            </a:p>
            <a:p>
              <a:r>
                <a:rPr lang="en-US" altLang="ko-KR" sz="500" dirty="0" smtClean="0">
                  <a:latin typeface="+mn-ea"/>
                </a:rPr>
                <a:t>4) </a:t>
              </a:r>
              <a:r>
                <a:rPr lang="ko-KR" altLang="en-US" sz="500" dirty="0" smtClean="0">
                  <a:latin typeface="+mn-ea"/>
                </a:rPr>
                <a:t>다양한 패널들을 </a:t>
              </a:r>
              <a:endParaRPr lang="en-US" altLang="ko-KR" sz="500" dirty="0" smtClean="0">
                <a:latin typeface="+mn-ea"/>
              </a:endParaRPr>
            </a:p>
            <a:p>
              <a:r>
                <a:rPr lang="en-US" altLang="ko-KR" sz="500" dirty="0">
                  <a:latin typeface="+mn-ea"/>
                </a:rPr>
                <a:t> </a:t>
              </a:r>
              <a:r>
                <a:rPr lang="en-US" altLang="ko-KR" sz="500" dirty="0" smtClean="0">
                  <a:latin typeface="+mn-ea"/>
                </a:rPr>
                <a:t>  </a:t>
              </a:r>
              <a:r>
                <a:rPr lang="ko-KR" altLang="en-US" sz="500" dirty="0" smtClean="0">
                  <a:latin typeface="+mn-ea"/>
                </a:rPr>
                <a:t>이용한 가시성 향상 </a:t>
              </a:r>
              <a:endParaRPr lang="en-US" altLang="ko-KR" sz="500" dirty="0">
                <a:latin typeface="+mn-ea"/>
              </a:endParaRPr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6472863" y="5105201"/>
            <a:ext cx="788820" cy="1075132"/>
            <a:chOff x="6429770" y="5063147"/>
            <a:chExt cx="860909" cy="1101947"/>
          </a:xfrm>
        </p:grpSpPr>
        <p:sp>
          <p:nvSpPr>
            <p:cNvPr id="145" name="모서리가 둥근 직사각형 144"/>
            <p:cNvSpPr/>
            <p:nvPr/>
          </p:nvSpPr>
          <p:spPr>
            <a:xfrm>
              <a:off x="6462049" y="5063147"/>
              <a:ext cx="734322" cy="1101947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429770" y="5115709"/>
              <a:ext cx="860909" cy="1009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 smtClean="0">
                  <a:latin typeface="+mj-ea"/>
                  <a:ea typeface="+mj-ea"/>
                </a:rPr>
                <a:t>데이터 가시화</a:t>
              </a:r>
              <a:endParaRPr lang="en-US" altLang="ko-KR" sz="600" b="1" dirty="0">
                <a:latin typeface="+mj-ea"/>
                <a:ea typeface="+mj-ea"/>
              </a:endParaRPr>
            </a:p>
            <a:p>
              <a:r>
                <a:rPr lang="en-US" altLang="ko-KR" sz="600" b="1" dirty="0" smtClean="0">
                  <a:latin typeface="+mj-ea"/>
                  <a:ea typeface="+mj-ea"/>
                </a:rPr>
                <a:t>      </a:t>
              </a:r>
              <a:r>
                <a:rPr lang="ko-KR" altLang="en-US" sz="600" b="1" dirty="0" smtClean="0">
                  <a:latin typeface="+mj-ea"/>
                  <a:ea typeface="+mj-ea"/>
                </a:rPr>
                <a:t>웹 구현</a:t>
              </a:r>
              <a:endParaRPr lang="en-US" altLang="ko-KR" sz="600" b="1" dirty="0" smtClean="0">
                <a:latin typeface="+mj-ea"/>
                <a:ea typeface="+mj-ea"/>
              </a:endParaRPr>
            </a:p>
            <a:p>
              <a:pPr algn="ctr"/>
              <a:endParaRPr lang="en-US" altLang="ko-KR" sz="600" b="1" dirty="0">
                <a:latin typeface="+mj-ea"/>
                <a:ea typeface="+mj-ea"/>
              </a:endParaRPr>
            </a:p>
            <a:p>
              <a:r>
                <a:rPr lang="en-US" altLang="ko-KR" sz="500" dirty="0">
                  <a:latin typeface="+mj-ea"/>
                </a:rPr>
                <a:t>1) Bootstrap</a:t>
              </a:r>
              <a:r>
                <a:rPr lang="ko-KR" altLang="en-US" sz="500" dirty="0">
                  <a:latin typeface="+mj-ea"/>
                </a:rPr>
                <a:t>기반</a:t>
              </a:r>
              <a:endParaRPr lang="en-US" altLang="ko-KR" sz="500" dirty="0">
                <a:latin typeface="+mj-ea"/>
              </a:endParaRPr>
            </a:p>
            <a:p>
              <a:r>
                <a:rPr lang="ko-KR" altLang="en-US" sz="500" dirty="0">
                  <a:latin typeface="+mj-ea"/>
                </a:rPr>
                <a:t>    </a:t>
              </a:r>
              <a:r>
                <a:rPr lang="ko-KR" altLang="en-US" sz="500" dirty="0" smtClean="0">
                  <a:latin typeface="+mj-ea"/>
                </a:rPr>
                <a:t>가벼운 웹 구축 및</a:t>
              </a:r>
              <a:endParaRPr lang="en-US" altLang="ko-KR" sz="500" dirty="0" smtClean="0">
                <a:latin typeface="+mj-ea"/>
              </a:endParaRPr>
            </a:p>
            <a:p>
              <a:r>
                <a:rPr lang="en-US" altLang="ko-KR" sz="500" dirty="0">
                  <a:latin typeface="+mj-ea"/>
                </a:rPr>
                <a:t> </a:t>
              </a:r>
              <a:r>
                <a:rPr lang="en-US" altLang="ko-KR" sz="500" dirty="0" smtClean="0">
                  <a:latin typeface="+mj-ea"/>
                </a:rPr>
                <a:t>  </a:t>
              </a:r>
              <a:r>
                <a:rPr lang="ko-KR" altLang="en-US" sz="500" dirty="0" smtClean="0">
                  <a:latin typeface="+mj-ea"/>
                </a:rPr>
                <a:t> </a:t>
              </a:r>
              <a:r>
                <a:rPr lang="en-US" altLang="ko-KR" sz="500" dirty="0" smtClean="0">
                  <a:latin typeface="+mj-ea"/>
                </a:rPr>
                <a:t>Bootstap.js </a:t>
              </a:r>
              <a:r>
                <a:rPr lang="ko-KR" altLang="en-US" sz="500" dirty="0" smtClean="0">
                  <a:latin typeface="+mj-ea"/>
                </a:rPr>
                <a:t>활용</a:t>
              </a:r>
              <a:endParaRPr lang="en-US" altLang="ko-KR" sz="500" dirty="0">
                <a:latin typeface="+mj-ea"/>
              </a:endParaRPr>
            </a:p>
            <a:p>
              <a:r>
                <a:rPr lang="en-US" altLang="ko-KR" sz="500" dirty="0" smtClean="0">
                  <a:latin typeface="+mj-ea"/>
                  <a:ea typeface="+mj-ea"/>
                </a:rPr>
                <a:t>2) Nginx </a:t>
              </a:r>
              <a:r>
                <a:rPr lang="ko-KR" altLang="en-US" sz="500" dirty="0" smtClean="0">
                  <a:latin typeface="+mj-ea"/>
                  <a:ea typeface="+mj-ea"/>
                </a:rPr>
                <a:t>기반 반응 </a:t>
              </a:r>
              <a:endParaRPr lang="en-US" altLang="ko-KR" sz="500" dirty="0" smtClean="0">
                <a:latin typeface="+mj-ea"/>
                <a:ea typeface="+mj-ea"/>
              </a:endParaRPr>
            </a:p>
            <a:p>
              <a:r>
                <a:rPr lang="en-US" altLang="ko-KR" sz="500" dirty="0">
                  <a:latin typeface="+mj-ea"/>
                  <a:ea typeface="+mj-ea"/>
                </a:rPr>
                <a:t> </a:t>
              </a:r>
              <a:r>
                <a:rPr lang="en-US" altLang="ko-KR" sz="500" dirty="0" smtClean="0">
                  <a:latin typeface="+mj-ea"/>
                  <a:ea typeface="+mj-ea"/>
                </a:rPr>
                <a:t>   Theme </a:t>
              </a:r>
              <a:r>
                <a:rPr lang="ko-KR" altLang="en-US" sz="500" dirty="0" smtClean="0">
                  <a:latin typeface="+mj-ea"/>
                  <a:ea typeface="+mj-ea"/>
                </a:rPr>
                <a:t>활용</a:t>
              </a:r>
              <a:endParaRPr lang="en-US" altLang="ko-KR" sz="500" dirty="0" smtClean="0">
                <a:latin typeface="+mj-ea"/>
                <a:ea typeface="+mj-ea"/>
              </a:endParaRPr>
            </a:p>
            <a:p>
              <a:r>
                <a:rPr lang="en-US" altLang="ko-KR" sz="500" dirty="0">
                  <a:latin typeface="+mj-ea"/>
                </a:rPr>
                <a:t>3</a:t>
              </a:r>
              <a:r>
                <a:rPr lang="en-US" altLang="ko-KR" sz="500" dirty="0" smtClean="0">
                  <a:latin typeface="+mj-ea"/>
                </a:rPr>
                <a:t>) </a:t>
              </a:r>
              <a:r>
                <a:rPr lang="ko-KR" altLang="en-US" sz="500" dirty="0" smtClean="0">
                  <a:latin typeface="+mj-ea"/>
                </a:rPr>
                <a:t>편리한 </a:t>
              </a:r>
              <a:r>
                <a:rPr lang="ko-KR" altLang="en-US" sz="500" dirty="0" err="1" smtClean="0">
                  <a:latin typeface="+mj-ea"/>
                </a:rPr>
                <a:t>디자인으</a:t>
              </a:r>
              <a:endParaRPr lang="en-US" altLang="ko-KR" sz="500" dirty="0" smtClean="0">
                <a:latin typeface="+mj-ea"/>
              </a:endParaRPr>
            </a:p>
            <a:p>
              <a:r>
                <a:rPr lang="en-US" altLang="ko-KR" sz="500" dirty="0">
                  <a:latin typeface="+mj-ea"/>
                </a:rPr>
                <a:t> </a:t>
              </a:r>
              <a:r>
                <a:rPr lang="en-US" altLang="ko-KR" sz="500" dirty="0" smtClean="0">
                  <a:latin typeface="+mj-ea"/>
                </a:rPr>
                <a:t>  </a:t>
              </a:r>
              <a:r>
                <a:rPr lang="ko-KR" altLang="en-US" sz="500" dirty="0" smtClean="0">
                  <a:latin typeface="+mj-ea"/>
                </a:rPr>
                <a:t>로 사용성 개선</a:t>
              </a:r>
              <a:endParaRPr lang="en-US" altLang="ko-KR" sz="500" dirty="0">
                <a:latin typeface="+mj-ea"/>
              </a:endParaRPr>
            </a:p>
            <a:p>
              <a:endParaRPr lang="en-US" altLang="ko-KR" sz="500" dirty="0" smtClean="0">
                <a:latin typeface="+mj-ea"/>
                <a:ea typeface="+mj-ea"/>
              </a:endParaRPr>
            </a:p>
          </p:txBody>
        </p:sp>
      </p:grpSp>
      <p:pic>
        <p:nvPicPr>
          <p:cNvPr id="147" name="그림 146"/>
          <p:cNvPicPr>
            <a:picLocks noChangeAspect="1"/>
          </p:cNvPicPr>
          <p:nvPr/>
        </p:nvPicPr>
        <p:blipFill>
          <a:blip r:embed="rId37" cstate="print">
            <a:extLst>
              <a:ext uri="{BEBA8EAE-BF5A-486C-A8C5-ECC9F3942E4B}">
                <a14:imgProps xmlns:a14="http://schemas.microsoft.com/office/drawing/2010/main">
                  <a14:imgLayer r:embed="rId3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053" y="3936398"/>
            <a:ext cx="165950" cy="22240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63849" y="3900595"/>
            <a:ext cx="1346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SmartX</a:t>
            </a:r>
            <a:r>
              <a:rPr lang="en-US" altLang="ko-KR" sz="1200" dirty="0" smtClean="0"/>
              <a:t> Dashboard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8069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디자인 사용자 지정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3373</TotalTime>
  <Words>125</Words>
  <Application>Microsoft Office PowerPoint</Application>
  <PresentationFormat>와이드스크린</PresentationFormat>
  <Paragraphs>52</Paragraphs>
  <Slides>1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2" baseType="lpstr">
      <vt:lpstr>HY헤드라인M</vt:lpstr>
      <vt:lpstr>굴림</vt:lpstr>
      <vt:lpstr>맑은 고딕</vt:lpstr>
      <vt:lpstr>Arial</vt:lpstr>
      <vt:lpstr>Calibri</vt:lpstr>
      <vt:lpstr>Calibri Light</vt:lpstr>
      <vt:lpstr>Comic Sans MS</vt:lpstr>
      <vt:lpstr>Times New Roman</vt:lpstr>
      <vt:lpstr>6_디자인 사용자 지정</vt:lpstr>
      <vt:lpstr>1_Office Theme</vt:lpstr>
      <vt:lpstr>Image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sunnyblueo</dc:creator>
  <cp:lastModifiedBy>유소현</cp:lastModifiedBy>
  <cp:revision>21</cp:revision>
  <dcterms:created xsi:type="dcterms:W3CDTF">2017-11-13T08:35:04Z</dcterms:created>
  <dcterms:modified xsi:type="dcterms:W3CDTF">2017-11-21T02:57:11Z</dcterms:modified>
</cp:coreProperties>
</file>