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4" r:id="rId5"/>
    <p:sldId id="265" r:id="rId6"/>
    <p:sldId id="269" r:id="rId7"/>
    <p:sldId id="268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7304" autoAdjust="0"/>
  </p:normalViewPr>
  <p:slideViewPr>
    <p:cSldViewPr>
      <p:cViewPr varScale="1">
        <p:scale>
          <a:sx n="60" d="100"/>
          <a:sy n="60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DE27D-2B09-4CD1-842C-6F7844AEEA3F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E195-9966-4C03-BAB9-F6CE8A4217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1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AE195-9966-4C03-BAB9-F6CE8A4217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1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AE195-9966-4C03-BAB9-F6CE8A42177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33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「星の購入」＝お金を使用することにより、別の星を購入することが出来る。</a:t>
            </a: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「住宅」「農場」「工場」の土地を確保するために必要となる。</a:t>
            </a: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星ごとに設置数の制限、生産の優劣が存在する。</a:t>
            </a: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星を買うことによって得られる最大のメリットとして、「制限時間」が増加。</a:t>
            </a: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星から星に人を移動するためにはお金が必要となる。初回費用は無料。</a:t>
            </a:r>
            <a:endParaRPr kumimoji="1"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AE195-9966-4C03-BAB9-F6CE8A4217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9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1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8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1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03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7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7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22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684B-F5BE-4607-A3EF-1C2A484AABD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7D6F-C39B-408B-8E9D-DA11A788C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星 5 4"/>
          <p:cNvSpPr/>
          <p:nvPr/>
        </p:nvSpPr>
        <p:spPr>
          <a:xfrm rot="20533487">
            <a:off x="1332967" y="1325587"/>
            <a:ext cx="1468214" cy="1175408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25094" y="1484784"/>
            <a:ext cx="54938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3800" dirty="0" smtClean="0">
                <a:solidFill>
                  <a:schemeClr val="bg1"/>
                </a:solidFill>
                <a:effectLst>
                  <a:glow rad="215900">
                    <a:srgbClr val="FFFF00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星</a:t>
            </a:r>
            <a:r>
              <a:rPr lang="ja-JP" altLang="en-US" sz="13800" i="1" dirty="0" smtClean="0">
                <a:solidFill>
                  <a:schemeClr val="bg1"/>
                </a:solidFill>
                <a:effectLst>
                  <a:glow rad="215900">
                    <a:srgbClr val="FFFF00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カ</a:t>
            </a:r>
            <a:r>
              <a:rPr lang="ja-JP" altLang="en-US" sz="13800" dirty="0" smtClean="0">
                <a:solidFill>
                  <a:schemeClr val="bg1"/>
                </a:solidFill>
                <a:effectLst>
                  <a:glow rad="215900">
                    <a:srgbClr val="FFFF00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イ</a:t>
            </a:r>
            <a:endParaRPr kumimoji="1" lang="ja-JP" altLang="en-US" sz="13800" dirty="0">
              <a:solidFill>
                <a:schemeClr val="bg1"/>
              </a:solidFill>
              <a:effectLst>
                <a:glow rad="215900">
                  <a:srgbClr val="FFFF00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7416" y="4012550"/>
            <a:ext cx="5306735" cy="21452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ジャンル：星カイシミュレーション</a:t>
            </a:r>
            <a:endParaRPr kumimoji="1" lang="en-US" altLang="ja-JP" sz="2400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sz="2400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プレイ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人数：</a:t>
            </a:r>
            <a:r>
              <a:rPr lang="en-US" altLang="ja-JP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1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人</a:t>
            </a:r>
            <a:r>
              <a:rPr lang="ja-JP" altLang="en-US" sz="2400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　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仕様ハード：</a:t>
            </a:r>
            <a:r>
              <a:rPr lang="en-US" altLang="ja-JP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PC</a:t>
            </a:r>
          </a:p>
          <a:p>
            <a:r>
              <a:rPr lang="ja-JP" altLang="en-US" sz="2400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プレイ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時間：約</a:t>
            </a:r>
            <a:r>
              <a:rPr lang="en-US" altLang="ja-JP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3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分予定　</a:t>
            </a:r>
            <a:endParaRPr lang="en-US" altLang="ja-JP" sz="2400" dirty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ゲーム解像度：</a:t>
            </a:r>
            <a:r>
              <a:rPr lang="en-US" altLang="ja-JP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1024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 </a:t>
            </a:r>
            <a:r>
              <a:rPr lang="en-US" altLang="ja-JP" sz="240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x 768</a:t>
            </a:r>
            <a:endParaRPr lang="en-US" altLang="ja-JP" sz="2400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sz="2400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使用</a:t>
            </a:r>
            <a:r>
              <a:rPr lang="ja-JP" altLang="en-US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言語：</a:t>
            </a:r>
            <a:r>
              <a:rPr lang="en-US" altLang="ja-JP" sz="2400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C++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2905" y="390880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 smtClean="0">
                <a:solidFill>
                  <a:schemeClr val="bg1"/>
                </a:solidFill>
                <a:effectLst>
                  <a:glow rad="2159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フォントポにほんご" pitchFamily="50" charset="-128"/>
                <a:ea typeface="フォントポにほんご" pitchFamily="50" charset="-128"/>
              </a:rPr>
              <a:t>企画書</a:t>
            </a:r>
            <a:endParaRPr kumimoji="1" lang="ja-JP" altLang="en-US" sz="6000" dirty="0">
              <a:solidFill>
                <a:schemeClr val="bg1"/>
              </a:solidFill>
              <a:effectLst>
                <a:glow rad="215900">
                  <a:schemeClr val="tx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654265" y="5085184"/>
            <a:ext cx="3489735" cy="980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りいてがき筆" pitchFamily="50" charset="-128"/>
                <a:ea typeface="りいてがき筆" pitchFamily="50" charset="-128"/>
              </a:rPr>
              <a:t>TGS</a:t>
            </a:r>
            <a:r>
              <a:rPr lang="ja-JP" alt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りいてがき筆" pitchFamily="50" charset="-128"/>
                <a:ea typeface="りいてがき筆" pitchFamily="50" charset="-128"/>
              </a:rPr>
              <a:t> </a:t>
            </a:r>
            <a:r>
              <a:rPr lang="en-US" altLang="ja-JP" sz="2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りいてがき筆" pitchFamily="50" charset="-128"/>
                <a:ea typeface="りいてがき筆" pitchFamily="50" charset="-128"/>
              </a:rPr>
              <a:t>7</a:t>
            </a:r>
            <a:r>
              <a:rPr lang="ja-JP" altLang="en-US" sz="2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りいてがき筆" pitchFamily="50" charset="-128"/>
                <a:ea typeface="りいてがき筆" pitchFamily="50" charset="-128"/>
              </a:rPr>
              <a:t>班 「シリウス」</a:t>
            </a:r>
            <a:endParaRPr lang="en-US" altLang="ja-JP" sz="2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りいてがき筆" pitchFamily="50" charset="-128"/>
              <a:ea typeface="りいてがき筆" pitchFamily="50" charset="-128"/>
            </a:endParaRPr>
          </a:p>
          <a:p>
            <a:r>
              <a:rPr lang="en-US" altLang="ja-JP" sz="2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りいてがき筆" pitchFamily="50" charset="-128"/>
                <a:ea typeface="りいてがき筆" pitchFamily="50" charset="-128"/>
              </a:rPr>
              <a:t>2013/04/25</a:t>
            </a:r>
            <a:r>
              <a:rPr lang="ja-JP" altLang="en-US" sz="24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りいてがき筆" pitchFamily="50" charset="-128"/>
                <a:ea typeface="りいてがき筆" pitchFamily="50" charset="-128"/>
              </a:rPr>
              <a:t>　企画発表</a:t>
            </a:r>
            <a:endParaRPr lang="en-US" altLang="ja-JP" sz="24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りいてがき筆" pitchFamily="50" charset="-128"/>
              <a:ea typeface="りいてがき筆" pitchFamily="50" charset="-128"/>
            </a:endParaRPr>
          </a:p>
          <a:p>
            <a:endParaRPr lang="ja-JP" altLang="en-US" sz="2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りいてがき筆" pitchFamily="50" charset="-128"/>
              <a:ea typeface="りいてがき筆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6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6856" y="2718048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7200" dirty="0" smtClean="0">
                <a:latin typeface="フォントポにほんご" pitchFamily="50" charset="-128"/>
                <a:ea typeface="フォントポにほんご" pitchFamily="50" charset="-128"/>
              </a:rPr>
              <a:t>ご静聴ありがとうございました。</a:t>
            </a:r>
            <a:endParaRPr kumimoji="1" lang="ja-JP" altLang="en-US" sz="72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1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-684584" y="1765558"/>
            <a:ext cx="8064896" cy="17281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-468560" y="4162727"/>
            <a:ext cx="8064896" cy="17281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ゲームの特徴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84482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宇宙各地に散らばっている星の数々。</a:t>
            </a:r>
            <a:endParaRPr lang="en-US" altLang="ja-JP" sz="3200" dirty="0" smtClean="0">
              <a:effectLst>
                <a:glow rad="1905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pPr algn="ctr"/>
            <a:r>
              <a:rPr kumimoji="1" lang="ja-JP" altLang="en-US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自分</a:t>
            </a:r>
            <a:r>
              <a:rPr lang="ja-JP" altLang="en-US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の星を拠点とし、</a:t>
            </a:r>
            <a:endParaRPr lang="en-US" altLang="ja-JP" sz="3200" dirty="0" smtClean="0">
              <a:effectLst>
                <a:glow rad="1905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pPr algn="ctr"/>
            <a:r>
              <a:rPr lang="ja-JP" altLang="en-US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星</a:t>
            </a:r>
            <a:r>
              <a:rPr lang="en-US" altLang="ja-JP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(</a:t>
            </a:r>
            <a:r>
              <a:rPr lang="ja-JP" altLang="en-US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セカイ</a:t>
            </a:r>
            <a:r>
              <a:rPr lang="en-US" altLang="ja-JP" sz="3200" dirty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)</a:t>
            </a:r>
            <a:r>
              <a:rPr lang="ja-JP" altLang="en-US" sz="3200" dirty="0" smtClean="0">
                <a:effectLst>
                  <a:glow rad="1905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発展させよう！</a:t>
            </a:r>
            <a:endParaRPr kumimoji="1" lang="ja-JP" altLang="en-US" sz="3200" dirty="0">
              <a:effectLst>
                <a:glow rad="1905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628" y="4365104"/>
            <a:ext cx="7780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プレイヤーは星を発展させ、</a:t>
            </a:r>
            <a:endParaRPr kumimoji="1" lang="en-US" altLang="ja-JP" sz="2000" dirty="0" smtClean="0">
              <a:effectLst>
                <a:glow rad="127000">
                  <a:schemeClr val="bg1"/>
                </a:glow>
              </a:effectLst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kumimoji="1" lang="ja-JP" altLang="en-US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人口</a:t>
            </a:r>
            <a:r>
              <a:rPr kumimoji="1" lang="en-US" altLang="ja-JP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] [</a:t>
            </a:r>
            <a:r>
              <a:rPr lang="ja-JP" altLang="en-US" sz="2400" dirty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所持</a:t>
            </a:r>
            <a:r>
              <a:rPr lang="ja-JP" altLang="en-US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金と使用金の合計</a:t>
            </a:r>
            <a:r>
              <a:rPr kumimoji="1" lang="en-US" altLang="ja-JP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] [</a:t>
            </a:r>
            <a:r>
              <a:rPr kumimoji="1" lang="ja-JP" altLang="en-US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星の数と発展度</a:t>
            </a:r>
            <a:r>
              <a:rPr kumimoji="1" lang="en-US" altLang="ja-JP" sz="24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]</a:t>
            </a:r>
          </a:p>
          <a:p>
            <a:r>
              <a:rPr kumimoji="1" lang="ja-JP" altLang="en-US" sz="20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の規模をスコアに変換して競い合います</a:t>
            </a:r>
            <a:r>
              <a:rPr lang="ja-JP" altLang="en-US" sz="20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。</a:t>
            </a:r>
            <a:endParaRPr lang="en-US" altLang="ja-JP" sz="2000" dirty="0" smtClean="0">
              <a:effectLst>
                <a:glow rad="127000">
                  <a:schemeClr val="bg1"/>
                </a:glow>
              </a:effectLst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ja-JP" altLang="en-US" sz="2000" dirty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限り</a:t>
            </a:r>
            <a:r>
              <a:rPr kumimoji="1" lang="ja-JP" altLang="en-US" sz="2000" dirty="0" smtClean="0">
                <a:effectLst>
                  <a:glow rad="127000">
                    <a:schemeClr val="bg1"/>
                  </a:glow>
                </a:effectLst>
                <a:latin typeface="HGPｺﾞｼｯｸE" pitchFamily="50" charset="-128"/>
                <a:ea typeface="HGPｺﾞｼｯｸE" pitchFamily="50" charset="-128"/>
              </a:rPr>
              <a:t>ある資源を使い、星を発展させ、宇宙に名を残しましょう！</a:t>
            </a:r>
            <a:endParaRPr kumimoji="1" lang="en-US" altLang="ja-JP" sz="2000" dirty="0" smtClean="0">
              <a:effectLst>
                <a:glow rad="127000">
                  <a:schemeClr val="bg1"/>
                </a:glow>
              </a:effectLst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9" name="Picture 6" descr="C:\Users\White\Desktop\TGS7班\image\星サンプル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7753">
            <a:off x="7071682" y="2871970"/>
            <a:ext cx="1719533" cy="17195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White\Desktop\TGS7班\image\カーソル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20" y="3832035"/>
            <a:ext cx="792088" cy="97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コンセプト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21319115">
            <a:off x="233657" y="1755440"/>
            <a:ext cx="5524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星</a:t>
            </a:r>
            <a:r>
              <a:rPr lang="ja-JP" altLang="en-US" sz="2800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を発展させ</a:t>
            </a:r>
            <a:r>
              <a:rPr lang="ja-JP" altLang="en-US" sz="6000" i="1" dirty="0" smtClean="0">
                <a:latin typeface="フォントポにほんご" pitchFamily="50" charset="-128"/>
                <a:ea typeface="フォントポにほんご" pitchFamily="50" charset="-128"/>
              </a:rPr>
              <a:t>スコア</a:t>
            </a:r>
            <a:r>
              <a:rPr lang="ja-JP" altLang="en-US" sz="3200" i="1" dirty="0">
                <a:latin typeface="フォントポにほんご" pitchFamily="50" charset="-128"/>
                <a:ea typeface="フォントポにほんご" pitchFamily="50" charset="-128"/>
              </a:rPr>
              <a:t>を</a:t>
            </a:r>
          </a:p>
          <a:p>
            <a:endParaRPr kumimoji="1" lang="ja-JP" altLang="en-US" sz="2800" i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21442517">
            <a:off x="1401902" y="3011136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i="1" dirty="0" smtClean="0">
                <a:solidFill>
                  <a:srgbClr val="FF0000"/>
                </a:solidFill>
                <a:effectLst>
                  <a:glow rad="2794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競い合え！</a:t>
            </a:r>
            <a:endParaRPr kumimoji="1" lang="ja-JP" altLang="en-US" sz="9600" i="1" dirty="0">
              <a:solidFill>
                <a:srgbClr val="FF0000"/>
              </a:solidFill>
              <a:effectLst>
                <a:glow rad="2794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9277" y="5385410"/>
            <a:ext cx="7164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ゲーム終了後にランキングが表示されます。</a:t>
            </a:r>
            <a:endParaRPr lang="en-US" altLang="ja-JP" sz="20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ランキングに名前を入力して、スコアを仲間と！友達と競い合う！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3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線吹き出し 2 (枠付き) 14"/>
          <p:cNvSpPr/>
          <p:nvPr/>
        </p:nvSpPr>
        <p:spPr>
          <a:xfrm flipV="1">
            <a:off x="2899169" y="4815975"/>
            <a:ext cx="5744200" cy="1431935"/>
          </a:xfrm>
          <a:prstGeom prst="borderCallout2">
            <a:avLst>
              <a:gd name="adj1" fmla="val 6649"/>
              <a:gd name="adj2" fmla="val -1193"/>
              <a:gd name="adj3" fmla="val 6285"/>
              <a:gd name="adj4" fmla="val -13089"/>
              <a:gd name="adj5" fmla="val 26764"/>
              <a:gd name="adj6" fmla="val -15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線吹き出し 2 (枠付き) 13"/>
          <p:cNvSpPr/>
          <p:nvPr/>
        </p:nvSpPr>
        <p:spPr>
          <a:xfrm flipV="1">
            <a:off x="2915816" y="3403605"/>
            <a:ext cx="5741426" cy="961499"/>
          </a:xfrm>
          <a:prstGeom prst="borderCallout2">
            <a:avLst>
              <a:gd name="adj1" fmla="val 68844"/>
              <a:gd name="adj2" fmla="val -1193"/>
              <a:gd name="adj3" fmla="val 67941"/>
              <a:gd name="adj4" fmla="val -12548"/>
              <a:gd name="adj5" fmla="val 92824"/>
              <a:gd name="adj6" fmla="val -17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線吹き出し 2 (枠付き) 2"/>
          <p:cNvSpPr/>
          <p:nvPr/>
        </p:nvSpPr>
        <p:spPr>
          <a:xfrm flipV="1">
            <a:off x="2901943" y="2015975"/>
            <a:ext cx="5741426" cy="961499"/>
          </a:xfrm>
          <a:prstGeom prst="borderCallout2">
            <a:avLst>
              <a:gd name="adj1" fmla="val 51544"/>
              <a:gd name="adj2" fmla="val -1468"/>
              <a:gd name="adj3" fmla="val 51544"/>
              <a:gd name="adj4" fmla="val -12274"/>
              <a:gd name="adj5" fmla="val 92824"/>
              <a:gd name="adj6" fmla="val -17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ゲームの流れ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1638534" y="1340768"/>
            <a:ext cx="0" cy="5184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22872" y="1700808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フォントポにほんご" pitchFamily="50" charset="-128"/>
                <a:ea typeface="フォントポにほんご" pitchFamily="50" charset="-128"/>
              </a:rPr>
              <a:t>ゲームスタート！</a:t>
            </a:r>
            <a:endParaRPr kumimoji="1" lang="ja-JP" altLang="en-US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76791" y="2015976"/>
            <a:ext cx="576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プレイヤーが最初に持っている星には何もありません。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最初から所有している「人材」「お金」「農場」「工場」をうまく活用し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、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自分だけの星を作りましょう！</a:t>
            </a:r>
            <a:endParaRPr kumimoji="1" lang="en-US" altLang="ja-JP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8288" y="3031639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フォントポにほんご" pitchFamily="50" charset="-128"/>
                <a:ea typeface="フォントポにほんご" pitchFamily="50" charset="-128"/>
              </a:rPr>
              <a:t>人口を増やす！</a:t>
            </a:r>
            <a:endParaRPr kumimoji="1" lang="ja-JP" altLang="en-US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76790" y="4941168"/>
            <a:ext cx="576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ゲームが終了すると、ランキング画面に移行します。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人口、使用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金＆所持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金、星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の所有数＆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発展度をスコア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に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変換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してランキング付けをします。ランクインすると、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名前を入力しスコアを保存することができます。</a:t>
            </a:r>
            <a:endParaRPr lang="en-US" altLang="ja-JP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8288" y="3915103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フォントポにほんご" pitchFamily="50" charset="-128"/>
                <a:ea typeface="フォントポにほんご" pitchFamily="50" charset="-128"/>
              </a:rPr>
              <a:t>星を発展さる！</a:t>
            </a:r>
            <a:endParaRPr kumimoji="1" lang="ja-JP" altLang="en-US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69120" y="4815977"/>
            <a:ext cx="13388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フォントポにほんご" pitchFamily="50" charset="-128"/>
                <a:ea typeface="フォントポにほんご" pitchFamily="50" charset="-128"/>
              </a:rPr>
              <a:t>ゲーム終了</a:t>
            </a:r>
            <a:endParaRPr kumimoji="1" lang="en-US" altLang="ja-JP" dirty="0" smtClean="0">
              <a:latin typeface="フォントポにほんご" pitchFamily="50" charset="-128"/>
              <a:ea typeface="フォントポにほんご" pitchFamily="50" charset="-128"/>
            </a:endParaRPr>
          </a:p>
          <a:p>
            <a:pPr algn="ctr"/>
            <a:r>
              <a:rPr lang="ja-JP" altLang="en-US" dirty="0">
                <a:latin typeface="フォントポにほんご" pitchFamily="50" charset="-128"/>
                <a:ea typeface="フォントポにほんご" pitchFamily="50" charset="-128"/>
              </a:rPr>
              <a:t>＆</a:t>
            </a:r>
            <a:endParaRPr kumimoji="1" lang="en-US" altLang="ja-JP" dirty="0" smtClean="0">
              <a:latin typeface="フォントポにほんご" pitchFamily="50" charset="-128"/>
              <a:ea typeface="フォントポにほんご" pitchFamily="50" charset="-128"/>
            </a:endParaRPr>
          </a:p>
          <a:p>
            <a:pPr algn="ctr"/>
            <a:r>
              <a:rPr kumimoji="1" lang="ja-JP" altLang="en-US" dirty="0" smtClean="0">
                <a:latin typeface="フォントポにほんご" pitchFamily="50" charset="-128"/>
                <a:ea typeface="フォントポにほんご" pitchFamily="50" charset="-128"/>
              </a:rPr>
              <a:t>ランキング</a:t>
            </a:r>
            <a:endParaRPr kumimoji="1" lang="ja-JP" altLang="en-US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76791" y="3400971"/>
            <a:ext cx="5849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ゲームの進行に連れて「お金」がどんどん増えていきます。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その通貨を使用して星の購入、建物のレベルアップなどを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して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作業効率を上げましょう！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台形 4"/>
          <p:cNvSpPr/>
          <p:nvPr/>
        </p:nvSpPr>
        <p:spPr>
          <a:xfrm>
            <a:off x="777308" y="4509120"/>
            <a:ext cx="3384376" cy="46990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画面構成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pic>
        <p:nvPicPr>
          <p:cNvPr id="1027" name="Picture 3" descr="C:\Users\White\Desktop\TGS7班\image\宇宙背景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571856" cy="26798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ite\Desktop\TGS7班\image\星サンプル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32" y="2132856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hite\Desktop\TGS7班\image\星サンプル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19" y="3429000"/>
            <a:ext cx="566142" cy="5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hite\Desktop\TGS7班\image\星サンプル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7922"/>
            <a:ext cx="850586" cy="85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hite\Desktop\TGS7班\image\星サンプル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46" y="3429000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YO\Desktop\message_g_a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8" y="1767164"/>
            <a:ext cx="1739058" cy="15478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RYO\Desktop\message_g_a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255"/>
            <a:ext cx="3312368" cy="57660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644008" y="1681393"/>
            <a:ext cx="388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人口　</a:t>
            </a:r>
            <a:r>
              <a:rPr lang="en-US" altLang="ja-JP" sz="1400" dirty="0">
                <a:latin typeface="フォントポにほんご" pitchFamily="50" charset="-128"/>
                <a:ea typeface="フォントポにほんご" pitchFamily="50" charset="-128"/>
              </a:rPr>
              <a:t>2</a:t>
            </a:r>
            <a:r>
              <a:rPr kumimoji="1" lang="en-US" altLang="ja-JP" sz="1400" dirty="0" smtClean="0">
                <a:latin typeface="フォントポにほんご" pitchFamily="50" charset="-128"/>
                <a:ea typeface="フォントポにほんご" pitchFamily="50" charset="-128"/>
              </a:rPr>
              <a:t>00,0000</a:t>
            </a:r>
            <a:r>
              <a:rPr kumimoji="1"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人 お金 </a:t>
            </a:r>
            <a:r>
              <a:rPr kumimoji="1" lang="en-US" altLang="ja-JP" sz="1400" dirty="0" smtClean="0">
                <a:latin typeface="フォントポにほんご" pitchFamily="50" charset="-128"/>
                <a:ea typeface="フォントポにほんご" pitchFamily="50" charset="-128"/>
              </a:rPr>
              <a:t>123,3456</a:t>
            </a:r>
            <a:r>
              <a:rPr kumimoji="1"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円</a:t>
            </a:r>
            <a:endParaRPr kumimoji="1" lang="ja-JP" altLang="en-US" sz="1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92277" y="76470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・</a:t>
            </a:r>
            <a:r>
              <a:rPr lang="ja-JP" altLang="en-US" u="sng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全資産確認バー</a:t>
            </a:r>
            <a:endParaRPr lang="en-US" altLang="ja-JP" u="sng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　</a:t>
            </a:r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他にも制限時間、農場、工場の数を表記する。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44008" y="240098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・マウスカーソル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　カーソル</a:t>
            </a:r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を移動させ、各操作を行う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469496" y="1844554"/>
            <a:ext cx="2174512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21363" y="4908598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・</a:t>
            </a:r>
            <a:r>
              <a:rPr lang="ja-JP" altLang="en-US" u="sng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ヒント</a:t>
            </a:r>
            <a:r>
              <a:rPr lang="en-US" altLang="ja-JP" u="sng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POP</a:t>
            </a:r>
          </a:p>
          <a:p>
            <a:r>
              <a:rPr lang="ja-JP" altLang="en-US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　</a:t>
            </a:r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星がピンチになった時に表示される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pic>
        <p:nvPicPr>
          <p:cNvPr id="1026" name="Picture 2" descr="C:\Users\White\Desktop\バー（透過処理済み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2843">
            <a:off x="3746667" y="3341969"/>
            <a:ext cx="526272" cy="22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 rot="1107924">
            <a:off x="3713531" y="4427248"/>
            <a:ext cx="14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こども丸ゴシック" pitchFamily="50" charset="-128"/>
                <a:ea typeface="こども丸ゴシック" pitchFamily="50" charset="-128"/>
              </a:rPr>
              <a:t>やばいヨー</a:t>
            </a:r>
            <a:endParaRPr kumimoji="1" lang="ja-JP" altLang="en-US" dirty="0">
              <a:latin typeface="こども丸ゴシック" pitchFamily="50" charset="-128"/>
              <a:ea typeface="こども丸ゴシック" pitchFamily="50" charset="-128"/>
            </a:endParaRPr>
          </a:p>
        </p:txBody>
      </p:sp>
      <p:pic>
        <p:nvPicPr>
          <p:cNvPr id="6" name="Picture 3" descr="C:\Users\White\Desktop\TGS7班\image\カーソル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06" y="2219076"/>
            <a:ext cx="391815" cy="48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RYO\Desktop\message_g_a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1" y="5739597"/>
            <a:ext cx="4550270" cy="9297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186647" y="58578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・</a:t>
            </a:r>
            <a:r>
              <a:rPr lang="ja-JP" altLang="en-US" u="sng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メッセージウィンドウ</a:t>
            </a:r>
            <a:endParaRPr lang="en-US" altLang="ja-JP" u="sng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pic>
        <p:nvPicPr>
          <p:cNvPr id="25" name="Picture 2" descr="C:\Users\RYO\Desktop\message_g_a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0" y="4054276"/>
            <a:ext cx="1626154" cy="352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矢印コネクタ 25"/>
          <p:cNvCxnSpPr/>
          <p:nvPr/>
        </p:nvCxnSpPr>
        <p:spPr>
          <a:xfrm flipV="1">
            <a:off x="777308" y="4380657"/>
            <a:ext cx="0" cy="135894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83568" y="5845557"/>
            <a:ext cx="3886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フォントポにほんご" pitchFamily="50" charset="-128"/>
                <a:ea typeface="フォントポにほんご" pitchFamily="50" charset="-128"/>
              </a:rPr>
              <a:t>星</a:t>
            </a:r>
            <a:r>
              <a:rPr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が発展した！</a:t>
            </a:r>
            <a:endParaRPr lang="en-US" altLang="ja-JP" sz="1400" dirty="0" smtClean="0"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kumimoji="1"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星</a:t>
            </a:r>
            <a:r>
              <a:rPr kumimoji="1" lang="en-US" altLang="ja-JP" sz="1400" dirty="0" smtClean="0">
                <a:latin typeface="フォントポにほんご" pitchFamily="50" charset="-128"/>
                <a:ea typeface="フォントポにほんご" pitchFamily="50" charset="-128"/>
              </a:rPr>
              <a:t>(1)</a:t>
            </a:r>
            <a:r>
              <a:rPr kumimoji="1"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の工場がレベルアップ！</a:t>
            </a:r>
            <a:endParaRPr kumimoji="1" lang="en-US" altLang="ja-JP" sz="1400" dirty="0" smtClean="0"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sz="1400" dirty="0">
                <a:latin typeface="フォントポにほんご" pitchFamily="50" charset="-128"/>
                <a:ea typeface="フォントポにほんご" pitchFamily="50" charset="-128"/>
              </a:rPr>
              <a:t>人</a:t>
            </a:r>
            <a:r>
              <a:rPr lang="ja-JP" altLang="en-US" sz="1400" dirty="0" smtClean="0">
                <a:latin typeface="フォントポにほんご" pitchFamily="50" charset="-128"/>
                <a:ea typeface="フォントポにほんご" pitchFamily="50" charset="-128"/>
              </a:rPr>
              <a:t>ユニットの上限の増加、生産率アップ！</a:t>
            </a:r>
            <a:endParaRPr kumimoji="1" lang="ja-JP" altLang="en-US" sz="1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28383" y="169678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r>
              <a:rPr kumimoji="1"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イメージ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41572" y="5093265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r>
              <a:rPr kumimoji="1"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イメージ画像です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86647" y="621488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左のようなメッセージを表示させる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pic>
        <p:nvPicPr>
          <p:cNvPr id="30" name="Picture 2" descr="C:\Users\RYO\Desktop\message_g_a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83937" y="2961849"/>
            <a:ext cx="2181712" cy="23635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33"/>
          <p:cNvCxnSpPr/>
          <p:nvPr/>
        </p:nvCxnSpPr>
        <p:spPr>
          <a:xfrm flipH="1" flipV="1">
            <a:off x="4125681" y="3429002"/>
            <a:ext cx="670346" cy="1440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808496" y="324985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・行動選択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　</a:t>
            </a:r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「星の購入」「ユニットの配置」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  <a:p>
            <a:r>
              <a:rPr lang="ja-JP" altLang="en-US" dirty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など</a:t>
            </a:r>
            <a:r>
              <a:rPr lang="ja-JP" altLang="en-US" dirty="0" smtClean="0">
                <a:effectLst>
                  <a:glow rad="101600">
                    <a:schemeClr val="bg1"/>
                  </a:glow>
                </a:effectLst>
                <a:latin typeface="フォントポにほんご" pitchFamily="50" charset="-128"/>
                <a:ea typeface="フォントポにほんご" pitchFamily="50" charset="-128"/>
              </a:rPr>
              <a:t>のアイコンが表示されます。</a:t>
            </a:r>
            <a:endParaRPr lang="en-US" altLang="ja-JP" dirty="0" smtClean="0">
              <a:effectLst>
                <a:glow rad="101600">
                  <a:schemeClr val="bg1"/>
                </a:glow>
              </a:effectLst>
              <a:latin typeface="フォントポにほんご" pitchFamily="50" charset="-128"/>
              <a:ea typeface="フォントポにほんご" pitchFamily="50" charset="-128"/>
            </a:endParaRPr>
          </a:p>
        </p:txBody>
      </p:sp>
      <p:cxnSp>
        <p:nvCxnSpPr>
          <p:cNvPr id="21" name="直線矢印コネクタ 20"/>
          <p:cNvCxnSpPr>
            <a:stCxn id="22" idx="1"/>
            <a:endCxn id="6" idx="3"/>
          </p:cNvCxnSpPr>
          <p:nvPr/>
        </p:nvCxnSpPr>
        <p:spPr>
          <a:xfrm flipH="1" flipV="1">
            <a:off x="3693021" y="2461146"/>
            <a:ext cx="950987" cy="2630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1844824"/>
            <a:ext cx="843528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「人」＝すべての活動において必要なユニット。</a:t>
            </a:r>
            <a:endParaRPr lang="en-US" altLang="ja-JP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このユニットを各場所に配属することで機能する。</a:t>
            </a:r>
            <a:endParaRPr lang="en-US" altLang="ja-JP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「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住宅」＝人ユニットを格納しておく場所。お金を使用すること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より、ユニット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生産スピード、ユニットの所持人数を上げる事ができる。</a:t>
            </a:r>
          </a:p>
          <a:p>
            <a:pPr marL="0" indent="0">
              <a:buNone/>
            </a:pPr>
            <a:endParaRPr lang="ja-JP" altLang="en-US" sz="1200" dirty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ja-JP" altLang="en-US" sz="1200" dirty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「農場」＝お金を使用することにより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、使用することが出来る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。</a:t>
            </a: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人ユニットを維持するために必要な食料を生成する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。人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ユニットを多く配属すると食料の生産スピードが上昇する。</a:t>
            </a: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また、追加でお金を払うとユニットの配属人数が上昇し、生産率が上昇する。</a:t>
            </a:r>
          </a:p>
          <a:p>
            <a:pPr marL="0" indent="0">
              <a:buNone/>
            </a:pPr>
            <a:endParaRPr lang="ja-JP" altLang="en-US" sz="1200" dirty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「工場」＝お金を使用する事により、建設できる。</a:t>
            </a: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星の購入、維持費を支払うために必要なお金を生成する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。人口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ユニットを多く配属するとお金の生産スピードが上昇する。</a:t>
            </a: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また、追加でお金を払うとユニットの配属人数が上昇し、生産率が上昇する。</a:t>
            </a:r>
          </a:p>
          <a:p>
            <a:pPr marL="0" indent="0">
              <a:buNone/>
            </a:pPr>
            <a:endParaRPr lang="en-US" altLang="ja-JP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ja-JP" altLang="en-US" sz="1200" dirty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「星の購入」＝お金を使用することにより、別の星を購入することが出来る。</a:t>
            </a: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「住宅」「農場」「工場」の土地を確保するために必要となる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。星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ごとに設置数の制限、生産の優劣が存在する。</a:t>
            </a:r>
          </a:p>
          <a:p>
            <a:pPr marL="0" indent="0">
              <a:buNone/>
            </a:pP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星を買うことによって得られる最大のメリットとして、「制限時間」が増加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。星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から星に人を移動するためにはお金が必要となる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。</a:t>
            </a:r>
            <a:endParaRPr lang="en-US" altLang="ja-JP" sz="12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初回</a:t>
            </a:r>
            <a:r>
              <a:rPr lang="ja-JP" altLang="en-US" sz="1200" dirty="0">
                <a:latin typeface="HGPｺﾞｼｯｸE" pitchFamily="50" charset="-128"/>
                <a:ea typeface="HGPｺﾞｼｯｸE" pitchFamily="50" charset="-128"/>
              </a:rPr>
              <a:t>費用は無料。</a:t>
            </a:r>
          </a:p>
          <a:p>
            <a:pPr marL="0" indent="0">
              <a:buNone/>
            </a:pPr>
            <a:endParaRPr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ゲーム説明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HGPｺﾞｼｯｸE" pitchFamily="50" charset="-128"/>
                <a:ea typeface="HGPｺﾞｼｯｸE" pitchFamily="50" charset="-128"/>
              </a:rPr>
              <a:t>使用デバイス</a:t>
            </a:r>
            <a:r>
              <a:rPr lang="en-US" altLang="ja-JP" sz="4000" dirty="0" smtClean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ja-JP" altLang="en-US" sz="4000" dirty="0" smtClean="0">
                <a:latin typeface="HGPｺﾞｼｯｸE" pitchFamily="50" charset="-128"/>
                <a:ea typeface="HGPｺﾞｼｯｸE" pitchFamily="50" charset="-128"/>
              </a:rPr>
              <a:t>：　マウス、ゲームパッド（</a:t>
            </a:r>
            <a:r>
              <a:rPr lang="en-US" altLang="ja-JP" sz="4000" dirty="0" smtClean="0">
                <a:latin typeface="HGPｺﾞｼｯｸE" pitchFamily="50" charset="-128"/>
                <a:ea typeface="HGPｺﾞｼｯｸE" pitchFamily="50" charset="-128"/>
              </a:rPr>
              <a:t>PS2</a:t>
            </a:r>
            <a:r>
              <a:rPr lang="ja-JP" altLang="en-US" sz="4000" dirty="0" smtClean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4000" dirty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sz="4200" u="sng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4200" u="sng" dirty="0" smtClean="0">
                <a:latin typeface="HGPｺﾞｼｯｸE" pitchFamily="50" charset="-128"/>
                <a:ea typeface="HGPｺﾞｼｯｸE" pitchFamily="50" charset="-128"/>
              </a:rPr>
              <a:t>・マウス</a:t>
            </a:r>
            <a:endParaRPr lang="en-US" altLang="ja-JP" sz="4200" u="sng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右クリック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決定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マウスホイール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画面の拡大縮小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4200" u="sng" dirty="0" smtClean="0">
                <a:latin typeface="HGPｺﾞｼｯｸE" pitchFamily="50" charset="-128"/>
                <a:ea typeface="HGPｺﾞｼｯｸE" pitchFamily="50" charset="-128"/>
              </a:rPr>
              <a:t>・ゲームパッド</a:t>
            </a:r>
            <a:endParaRPr lang="en-US" altLang="ja-JP" sz="4200" u="sng" dirty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右スティック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カーソル移動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○ボタン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決定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左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スティック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画面の拡大縮小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	</a:t>
            </a:r>
          </a:p>
          <a:p>
            <a:pPr marL="0" indent="0">
              <a:buNone/>
            </a:pP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操作説明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01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・リーダー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佐久間　拓神</a:t>
            </a:r>
            <a:endParaRPr lang="en-US" altLang="ja-JP" sz="36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・プランナー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		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生井　亮</a:t>
            </a:r>
            <a:endParaRPr lang="en-US" altLang="ja-JP" sz="36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・プログラマー</a:t>
            </a:r>
            <a:r>
              <a:rPr lang="en-US" altLang="ja-JP" sz="3600" dirty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	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竹村　将太</a:t>
            </a:r>
            <a:endParaRPr lang="en-US" altLang="ja-JP" sz="36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en-US" altLang="ja-JP" sz="3600" dirty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			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平澤　卓也</a:t>
            </a:r>
            <a:endParaRPr lang="en-US" altLang="ja-JP" sz="36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en-US" altLang="ja-JP" sz="3600" dirty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			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大工廻　侑希</a:t>
            </a:r>
            <a:endParaRPr lang="en-US" altLang="ja-JP" sz="36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marL="0" indent="0">
              <a:buNone/>
            </a:pPr>
            <a:r>
              <a:rPr lang="en-US" altLang="ja-JP" sz="3600" dirty="0"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			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勝山　巧実</a:t>
            </a:r>
            <a:r>
              <a:rPr lang="en-US" altLang="ja-JP" sz="3600" dirty="0" smtClean="0">
                <a:latin typeface="HGPｺﾞｼｯｸE" pitchFamily="50" charset="-128"/>
                <a:ea typeface="HGPｺﾞｼｯｸE" pitchFamily="50" charset="-128"/>
              </a:rPr>
              <a:t>	</a:t>
            </a:r>
          </a:p>
          <a:p>
            <a:pPr marL="0" indent="0">
              <a:buNone/>
            </a:pPr>
            <a:endParaRPr lang="en-US" altLang="ja-JP" sz="36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フォントポにほんご" pitchFamily="50" charset="-128"/>
                <a:ea typeface="フォントポにほんご" pitchFamily="50" charset="-128"/>
              </a:rPr>
              <a:t>チームメンバー</a:t>
            </a:r>
            <a:endParaRPr kumimoji="1" lang="ja-JP" altLang="en-US" sz="54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3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YO\Desktop\企業用ファイル\企画用\a9281303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7542" r="12500" b="24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6856" y="2718048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8000" dirty="0">
                <a:latin typeface="フォントポにほんご" pitchFamily="50" charset="-128"/>
                <a:ea typeface="フォントポにほんご" pitchFamily="50" charset="-128"/>
              </a:rPr>
              <a:t>質疑応答</a:t>
            </a:r>
            <a:endParaRPr kumimoji="1" lang="ja-JP" altLang="en-US" sz="8000" dirty="0">
              <a:latin typeface="フォントポにほんご" pitchFamily="50" charset="-128"/>
              <a:ea typeface="フォントポにほんご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8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743</Words>
  <Application>Microsoft Office PowerPoint</Application>
  <PresentationFormat>画面に合わせる (4:3)</PresentationFormat>
  <Paragraphs>108</Paragraphs>
  <Slides>10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ゲームの特徴</vt:lpstr>
      <vt:lpstr>コンセプト</vt:lpstr>
      <vt:lpstr>ゲームの流れ</vt:lpstr>
      <vt:lpstr>画面構成</vt:lpstr>
      <vt:lpstr>ゲーム説明</vt:lpstr>
      <vt:lpstr>操作説明</vt:lpstr>
      <vt:lpstr>チームメンバー</vt:lpstr>
      <vt:lpstr>質疑応答</vt:lpstr>
      <vt:lpstr>ご静聴ありがとうございました。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White</dc:creator>
  <cp:lastModifiedBy>White</cp:lastModifiedBy>
  <cp:revision>64</cp:revision>
  <dcterms:created xsi:type="dcterms:W3CDTF">2013-04-17T01:00:17Z</dcterms:created>
  <dcterms:modified xsi:type="dcterms:W3CDTF">2013-04-25T01:09:49Z</dcterms:modified>
</cp:coreProperties>
</file>