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292" r:id="rId4"/>
    <p:sldId id="288" r:id="rId5"/>
    <p:sldId id="289" r:id="rId6"/>
    <p:sldId id="296" r:id="rId7"/>
    <p:sldId id="267" r:id="rId8"/>
    <p:sldId id="290" r:id="rId9"/>
    <p:sldId id="264" r:id="rId10"/>
    <p:sldId id="295" r:id="rId1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538" y="4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65522B-3B9C-32AB-62E4-8FD80BFBEEA2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574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D33873-CA6C-8B6C-440D-8097897E89B2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7391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65522B-3B9C-32AB-62E4-8FD80BFBEEA2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979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18C3F4-00E1-4B1C-531A-D47A48C9C0DD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1679A-C19D-B324-6394-30B1880B0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EE69E-75C2-9E4A-93A2-BADB212CC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59DDE-C749-5BD0-4ABD-25DFDDF14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0144D-837E-7B09-728D-E750FC85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0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3252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FAA7DC-45E6-4E32-94F0-F25629A6DBD9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954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732520" y="483489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B8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87517" y="3510148"/>
            <a:ext cx="1602105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ru-RU" sz="6000" b="1" dirty="0">
                <a:solidFill>
                  <a:schemeClr val="bg1"/>
                </a:solidFill>
                <a:cs typeface="Times New Roman"/>
              </a:rPr>
              <a:t>СИМУЛЯТОР ОПАСНЫХ СИТУАЦИЙ,</a:t>
            </a:r>
            <a:endParaRPr lang="ru-RU" sz="6000" dirty="0"/>
          </a:p>
          <a:p>
            <a:pPr algn="ctr">
              <a:defRPr/>
            </a:pPr>
            <a:r>
              <a:rPr lang="ru-RU" sz="6000" b="1" dirty="0">
                <a:solidFill>
                  <a:schemeClr val="bg1"/>
                </a:solidFill>
                <a:cs typeface="Times New Roman"/>
              </a:rPr>
              <a:t> ПРОИСХОДЯЩИХ В ПОВСЕДНЕВНОЙ ЖИЗНИ</a:t>
            </a:r>
            <a:endParaRPr lang="ru-RU" sz="6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F407F7-D457-44D1-97B7-9A896FC05CFF}"/>
              </a:ext>
            </a:extLst>
          </p:cNvPr>
          <p:cNvSpPr/>
          <p:nvPr/>
        </p:nvSpPr>
        <p:spPr>
          <a:xfrm>
            <a:off x="3382450" y="1444956"/>
            <a:ext cx="11523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BDE3FF"/>
                </a:solidFill>
              </a:rPr>
              <a:t>Государственное бюджетное общеобразовательное учреждение города Москвы «Школа № 1329»</a:t>
            </a:r>
          </a:p>
        </p:txBody>
      </p:sp>
      <p:sp>
        <p:nvSpPr>
          <p:cNvPr id="5" name="N">
            <a:extLst>
              <a:ext uri="{FF2B5EF4-FFF2-40B4-BE49-F238E27FC236}">
                <a16:creationId xmlns:a16="http://schemas.microsoft.com/office/drawing/2014/main" id="{16680BD6-4676-4527-BFF4-D06D76A80F57}"/>
              </a:ext>
            </a:extLst>
          </p:cNvPr>
          <p:cNvSpPr/>
          <p:nvPr/>
        </p:nvSpPr>
        <p:spPr>
          <a:xfrm>
            <a:off x="11201431" y="7126996"/>
            <a:ext cx="7429500" cy="2667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>
              <a:lnSpc>
                <a:spcPct val="150000"/>
              </a:lnSpc>
            </a:pPr>
            <a:r>
              <a:rPr lang="en-US" sz="2250" b="1" kern="0" spc="-75" dirty="0">
                <a:solidFill>
                  <a:srgbClr val="FFD755"/>
                </a:solidFill>
                <a:latin typeface="Montserrat Medium" panose="00000600000000000000" pitchFamily="2" charset="-52"/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en-US" sz="2250" b="1" kern="0" spc="-75" dirty="0">
                <a:solidFill>
                  <a:srgbClr val="FFD755"/>
                </a:solidFill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en-US" sz="2250" kern="0" spc="-75" dirty="0" err="1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Проект</a:t>
            </a:r>
            <a:r>
              <a:rPr lang="en-US" sz="2250" kern="0" spc="-75" dirty="0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en-US" sz="2250" kern="0" spc="-75" dirty="0" err="1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выполнил</a:t>
            </a:r>
            <a:r>
              <a:rPr lang="ru-RU" sz="2250" kern="0" spc="-75" dirty="0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и</a:t>
            </a:r>
            <a:r>
              <a:rPr lang="en-US" sz="2250" kern="0" spc="-75" dirty="0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:
</a:t>
            </a:r>
            <a:r>
              <a:rPr lang="ru-RU" sz="2250" b="1" kern="0" spc="-75" dirty="0" err="1">
                <a:solidFill>
                  <a:srgbClr val="FFD755"/>
                </a:solidFill>
                <a:ea typeface="Montserrat Bold" pitchFamily="34" charset="-122"/>
                <a:cs typeface="Montserrat Regular" pitchFamily="34" charset="-120"/>
              </a:rPr>
              <a:t>Чикиш</a:t>
            </a:r>
            <a:r>
              <a:rPr lang="ru-RU" sz="2250" b="1" kern="0" spc="-75" dirty="0">
                <a:solidFill>
                  <a:srgbClr val="FFD755"/>
                </a:solidFill>
                <a:ea typeface="Montserrat Bold" pitchFamily="34" charset="-122"/>
                <a:cs typeface="Montserrat Regular" pitchFamily="34" charset="-120"/>
              </a:rPr>
              <a:t> Евгения Олеговна, Тимофеева Дарья Сергеевна</a:t>
            </a:r>
            <a:r>
              <a:rPr lang="en-US" sz="2250" b="1" kern="0" spc="-75" dirty="0">
                <a:solidFill>
                  <a:srgbClr val="FFD755"/>
                </a:solidFill>
                <a:ea typeface="Montserrat Bold" pitchFamily="34" charset="-122"/>
                <a:cs typeface="Montserrat Bold" pitchFamily="34" charset="-120"/>
              </a:rPr>
              <a:t>
</a:t>
            </a:r>
            <a:r>
              <a:rPr lang="ru-RU" sz="2250" kern="0" spc="-75" dirty="0">
                <a:solidFill>
                  <a:srgbClr val="FFD755"/>
                </a:solidFill>
                <a:ea typeface="Montserrat Regular" pitchFamily="34" charset="-122"/>
                <a:cs typeface="Montserrat Regular" pitchFamily="34" charset="-120"/>
              </a:rPr>
              <a:t>ГБОУ Школы №1329</a:t>
            </a:r>
            <a:r>
              <a:rPr lang="en-US" sz="2250" kern="0" spc="-75" dirty="0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, </a:t>
            </a:r>
            <a:r>
              <a:rPr lang="ru-RU" sz="2250" kern="0" spc="-75" dirty="0">
                <a:solidFill>
                  <a:srgbClr val="FFD755"/>
                </a:solidFill>
                <a:ea typeface="Montserrat Regular" pitchFamily="34" charset="-122"/>
                <a:cs typeface="Montserrat Regular" pitchFamily="34" charset="-120"/>
              </a:rPr>
              <a:t>10 И</a:t>
            </a:r>
            <a:r>
              <a:rPr lang="en-US" sz="2250" kern="0" spc="-75" dirty="0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en-US" sz="2250" kern="0" spc="-75" dirty="0" err="1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класс</a:t>
            </a:r>
            <a:r>
              <a:rPr lang="ru-RU" sz="2250" kern="0" spc="-75" dirty="0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, </a:t>
            </a:r>
            <a:r>
              <a:rPr lang="ru-RU" sz="2250" kern="0" spc="-75" dirty="0">
                <a:solidFill>
                  <a:srgbClr val="FFD755"/>
                </a:solidFill>
                <a:ea typeface="Montserrat Regular" pitchFamily="34" charset="-122"/>
                <a:cs typeface="Montserrat Regular" pitchFamily="34" charset="-120"/>
              </a:rPr>
              <a:t>10 Т</a:t>
            </a:r>
            <a:r>
              <a:rPr lang="ru-RU" sz="2250" kern="0" spc="-75" dirty="0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 класс</a:t>
            </a:r>
          </a:p>
          <a:p>
            <a:pPr>
              <a:lnSpc>
                <a:spcPct val="150000"/>
              </a:lnSpc>
            </a:pPr>
            <a:r>
              <a:rPr lang="en-US" sz="2250" kern="0" spc="-75" dirty="0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
</a:t>
            </a:r>
            <a:r>
              <a:rPr lang="en-US" sz="2250" kern="0" spc="-75" dirty="0" err="1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Руководитель</a:t>
            </a:r>
            <a:r>
              <a:rPr lang="en-US" sz="2250" kern="0" spc="-75" dirty="0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 </a:t>
            </a:r>
            <a:r>
              <a:rPr lang="en-US" sz="2250" kern="0" spc="-75" dirty="0" err="1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проекта</a:t>
            </a:r>
            <a:r>
              <a:rPr lang="en-US" sz="2250" kern="0" spc="-75" dirty="0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:
</a:t>
            </a:r>
            <a:r>
              <a:rPr lang="en-US" sz="2250" kern="0" spc="-75" dirty="0" err="1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преподаватель</a:t>
            </a:r>
            <a:r>
              <a:rPr lang="en-US" sz="2250" kern="0" spc="-75" dirty="0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 ДТ “</a:t>
            </a:r>
            <a:r>
              <a:rPr lang="en-US" sz="2250" kern="0" spc="-75" dirty="0" err="1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Альтаир</a:t>
            </a:r>
            <a:r>
              <a:rPr lang="en-US" sz="2250" kern="0" spc="-75" dirty="0">
                <a:solidFill>
                  <a:srgbClr val="BDE3FF"/>
                </a:solidFill>
                <a:ea typeface="Montserrat Regular" pitchFamily="34" charset="-122"/>
                <a:cs typeface="Montserrat Regular" pitchFamily="34" charset="-120"/>
              </a:rPr>
              <a:t>” </a:t>
            </a:r>
            <a:r>
              <a:rPr lang="ru-RU" sz="2250" kern="0" spc="-75" dirty="0">
                <a:solidFill>
                  <a:srgbClr val="FFD755"/>
                </a:solidFill>
                <a:ea typeface="Montserrat Regular" pitchFamily="34" charset="-122"/>
                <a:cs typeface="Montserrat Regular" pitchFamily="34" charset="-120"/>
              </a:rPr>
              <a:t>Зубков Михаил Витальевич</a:t>
            </a:r>
            <a:endParaRPr lang="en-US" sz="2250" dirty="0"/>
          </a:p>
        </p:txBody>
      </p:sp>
      <p:pic>
        <p:nvPicPr>
          <p:cNvPr id="7" name="MIREA_Gerb_Colour 1" descr="preencoded.png">
            <a:extLst>
              <a:ext uri="{FF2B5EF4-FFF2-40B4-BE49-F238E27FC236}">
                <a16:creationId xmlns:a16="http://schemas.microsoft.com/office/drawing/2014/main" id="{666D0E80-8CF5-4D2F-92DA-24AAB5CF5C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451731" y="396118"/>
            <a:ext cx="1340968" cy="148212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C565032-750A-4F0D-9E85-78584573838A}"/>
              </a:ext>
            </a:extLst>
          </p:cNvPr>
          <p:cNvSpPr/>
          <p:nvPr/>
        </p:nvSpPr>
        <p:spPr>
          <a:xfrm>
            <a:off x="3382450" y="493004"/>
            <a:ext cx="11088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BDE3FF"/>
                </a:solidFill>
              </a:rPr>
              <a:t>Федеральное государственное бюджетное образовательное учреждение высшего образования "МИРЭА - Российский технологический университет"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2172155" y="4303395"/>
            <a:ext cx="1427897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0"/>
              </a:lnSpc>
            </a:pPr>
            <a:r>
              <a:rPr lang="ru-RU" sz="11500" dirty="0">
                <a:solidFill>
                  <a:srgbClr val="0D99FF"/>
                </a:solidFill>
                <a:ea typeface="Inter Medium" pitchFamily="34" charset="-122"/>
                <a:cs typeface="Inter Medium" pitchFamily="34" charset="-120"/>
              </a:rPr>
              <a:t>Спасибо за внимание!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78759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642" y="1"/>
            <a:ext cx="18286716" cy="10286422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BCE2FF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637"/>
          </a:p>
        </p:txBody>
      </p:sp>
      <p:sp>
        <p:nvSpPr>
          <p:cNvPr id="3" name="object 3"/>
          <p:cNvSpPr/>
          <p:nvPr/>
        </p:nvSpPr>
        <p:spPr bwMode="auto">
          <a:xfrm>
            <a:off x="480048" y="499622"/>
            <a:ext cx="5877048" cy="798816"/>
          </a:xfrm>
          <a:custGeom>
            <a:avLst/>
            <a:gdLst/>
            <a:ahLst/>
            <a:cxnLst/>
            <a:rect l="l" t="t" r="r" b="b"/>
            <a:pathLst>
              <a:path w="6461125" h="878204" extrusionOk="0">
                <a:moveTo>
                  <a:pt x="366109" y="0"/>
                </a:moveTo>
                <a:lnTo>
                  <a:pt x="246638" y="0"/>
                </a:lnTo>
                <a:lnTo>
                  <a:pt x="0" y="685367"/>
                </a:lnTo>
                <a:lnTo>
                  <a:pt x="109765" y="685367"/>
                </a:lnTo>
                <a:lnTo>
                  <a:pt x="172535" y="503985"/>
                </a:lnTo>
                <a:lnTo>
                  <a:pt x="128171" y="503985"/>
                </a:lnTo>
                <a:lnTo>
                  <a:pt x="128171" y="416976"/>
                </a:lnTo>
                <a:lnTo>
                  <a:pt x="202645" y="416976"/>
                </a:lnTo>
                <a:lnTo>
                  <a:pt x="303863" y="124490"/>
                </a:lnTo>
                <a:lnTo>
                  <a:pt x="410908" y="124490"/>
                </a:lnTo>
                <a:lnTo>
                  <a:pt x="366109" y="0"/>
                </a:lnTo>
                <a:close/>
              </a:path>
              <a:path w="6461125" h="878204" extrusionOk="0">
                <a:moveTo>
                  <a:pt x="410908" y="124490"/>
                </a:moveTo>
                <a:lnTo>
                  <a:pt x="309218" y="124490"/>
                </a:lnTo>
                <a:lnTo>
                  <a:pt x="502981" y="685367"/>
                </a:lnTo>
                <a:lnTo>
                  <a:pt x="612747" y="685367"/>
                </a:lnTo>
                <a:lnTo>
                  <a:pt x="547475" y="503985"/>
                </a:lnTo>
                <a:lnTo>
                  <a:pt x="484241" y="503985"/>
                </a:lnTo>
                <a:lnTo>
                  <a:pt x="484241" y="416976"/>
                </a:lnTo>
                <a:lnTo>
                  <a:pt x="516163" y="416976"/>
                </a:lnTo>
                <a:lnTo>
                  <a:pt x="410908" y="124490"/>
                </a:lnTo>
                <a:close/>
              </a:path>
              <a:path w="6461125" h="878204" extrusionOk="0">
                <a:moveTo>
                  <a:pt x="202645" y="416976"/>
                </a:moveTo>
                <a:lnTo>
                  <a:pt x="128171" y="416976"/>
                </a:lnTo>
                <a:lnTo>
                  <a:pt x="128171" y="503985"/>
                </a:lnTo>
                <a:lnTo>
                  <a:pt x="172535" y="503985"/>
                </a:lnTo>
                <a:lnTo>
                  <a:pt x="202645" y="416976"/>
                </a:lnTo>
                <a:close/>
              </a:path>
              <a:path w="6461125" h="878204" extrusionOk="0">
                <a:moveTo>
                  <a:pt x="410262" y="416976"/>
                </a:moveTo>
                <a:lnTo>
                  <a:pt x="202645" y="416976"/>
                </a:lnTo>
                <a:lnTo>
                  <a:pt x="172535" y="503985"/>
                </a:lnTo>
                <a:lnTo>
                  <a:pt x="440320" y="503985"/>
                </a:lnTo>
                <a:lnTo>
                  <a:pt x="410262" y="416976"/>
                </a:lnTo>
                <a:close/>
              </a:path>
              <a:path w="6461125" h="878204" extrusionOk="0">
                <a:moveTo>
                  <a:pt x="516163" y="416976"/>
                </a:moveTo>
                <a:lnTo>
                  <a:pt x="484241" y="416976"/>
                </a:lnTo>
                <a:lnTo>
                  <a:pt x="484241" y="503985"/>
                </a:lnTo>
                <a:lnTo>
                  <a:pt x="547475" y="503985"/>
                </a:lnTo>
                <a:lnTo>
                  <a:pt x="516163" y="416976"/>
                </a:lnTo>
                <a:close/>
              </a:path>
              <a:path w="6461125" h="878204" extrusionOk="0">
                <a:moveTo>
                  <a:pt x="803750" y="171341"/>
                </a:moveTo>
                <a:lnTo>
                  <a:pt x="703689" y="171341"/>
                </a:lnTo>
                <a:lnTo>
                  <a:pt x="703689" y="685367"/>
                </a:lnTo>
                <a:lnTo>
                  <a:pt x="803750" y="685367"/>
                </a:lnTo>
                <a:lnTo>
                  <a:pt x="803750" y="479890"/>
                </a:lnTo>
                <a:lnTo>
                  <a:pt x="990995" y="479890"/>
                </a:lnTo>
                <a:lnTo>
                  <a:pt x="946311" y="421326"/>
                </a:lnTo>
                <a:lnTo>
                  <a:pt x="973767" y="386857"/>
                </a:lnTo>
                <a:lnTo>
                  <a:pt x="803750" y="386857"/>
                </a:lnTo>
                <a:lnTo>
                  <a:pt x="803750" y="171341"/>
                </a:lnTo>
                <a:close/>
              </a:path>
              <a:path w="6461125" h="878204" extrusionOk="0">
                <a:moveTo>
                  <a:pt x="990995" y="479890"/>
                </a:moveTo>
                <a:lnTo>
                  <a:pt x="868672" y="479890"/>
                </a:lnTo>
                <a:lnTo>
                  <a:pt x="1023616" y="685367"/>
                </a:lnTo>
                <a:lnTo>
                  <a:pt x="1147772" y="685367"/>
                </a:lnTo>
                <a:lnTo>
                  <a:pt x="990995" y="479890"/>
                </a:lnTo>
                <a:close/>
              </a:path>
              <a:path w="6461125" h="878204" extrusionOk="0">
                <a:moveTo>
                  <a:pt x="1145429" y="171341"/>
                </a:moveTo>
                <a:lnTo>
                  <a:pt x="1021608" y="171341"/>
                </a:lnTo>
                <a:lnTo>
                  <a:pt x="851940" y="386857"/>
                </a:lnTo>
                <a:lnTo>
                  <a:pt x="973767" y="386857"/>
                </a:lnTo>
                <a:lnTo>
                  <a:pt x="1145429" y="171341"/>
                </a:lnTo>
                <a:close/>
              </a:path>
              <a:path w="6461125" h="878204" extrusionOk="0">
                <a:moveTo>
                  <a:pt x="1462763" y="257681"/>
                </a:moveTo>
                <a:lnTo>
                  <a:pt x="1365044" y="257681"/>
                </a:lnTo>
                <a:lnTo>
                  <a:pt x="1365044" y="685367"/>
                </a:lnTo>
                <a:lnTo>
                  <a:pt x="1462763" y="685367"/>
                </a:lnTo>
                <a:lnTo>
                  <a:pt x="1462763" y="257681"/>
                </a:lnTo>
                <a:close/>
              </a:path>
              <a:path w="6461125" h="878204" extrusionOk="0">
                <a:moveTo>
                  <a:pt x="1630424" y="171341"/>
                </a:moveTo>
                <a:lnTo>
                  <a:pt x="1196715" y="171341"/>
                </a:lnTo>
                <a:lnTo>
                  <a:pt x="1196715" y="257681"/>
                </a:lnTo>
                <a:lnTo>
                  <a:pt x="1630424" y="257681"/>
                </a:lnTo>
                <a:lnTo>
                  <a:pt x="1630424" y="171341"/>
                </a:lnTo>
                <a:close/>
              </a:path>
              <a:path w="6461125" h="878204" extrusionOk="0">
                <a:moveTo>
                  <a:pt x="1755332" y="785093"/>
                </a:moveTo>
                <a:lnTo>
                  <a:pt x="1731237" y="867082"/>
                </a:lnTo>
                <a:lnTo>
                  <a:pt x="1736341" y="869049"/>
                </a:lnTo>
                <a:lnTo>
                  <a:pt x="1742615" y="870931"/>
                </a:lnTo>
                <a:lnTo>
                  <a:pt x="1788546" y="877896"/>
                </a:lnTo>
                <a:lnTo>
                  <a:pt x="1799506" y="878126"/>
                </a:lnTo>
                <a:lnTo>
                  <a:pt x="1819627" y="877248"/>
                </a:lnTo>
                <a:lnTo>
                  <a:pt x="1872460" y="864071"/>
                </a:lnTo>
                <a:lnTo>
                  <a:pt x="1914752" y="835081"/>
                </a:lnTo>
                <a:lnTo>
                  <a:pt x="1947168" y="791451"/>
                </a:lnTo>
                <a:lnTo>
                  <a:pt x="1804191" y="791451"/>
                </a:lnTo>
                <a:lnTo>
                  <a:pt x="1793106" y="791430"/>
                </a:lnTo>
                <a:lnTo>
                  <a:pt x="1781268" y="790364"/>
                </a:lnTo>
                <a:lnTo>
                  <a:pt x="1768676" y="788251"/>
                </a:lnTo>
                <a:lnTo>
                  <a:pt x="1755332" y="785093"/>
                </a:lnTo>
                <a:close/>
              </a:path>
              <a:path w="6461125" h="878204" extrusionOk="0">
                <a:moveTo>
                  <a:pt x="1802853" y="171341"/>
                </a:moveTo>
                <a:lnTo>
                  <a:pt x="1695764" y="171341"/>
                </a:lnTo>
                <a:lnTo>
                  <a:pt x="1883839" y="692060"/>
                </a:lnTo>
                <a:lnTo>
                  <a:pt x="1871456" y="726194"/>
                </a:lnTo>
                <a:lnTo>
                  <a:pt x="1850122" y="766666"/>
                </a:lnTo>
                <a:lnTo>
                  <a:pt x="1814586" y="790071"/>
                </a:lnTo>
                <a:lnTo>
                  <a:pt x="1804191" y="791451"/>
                </a:lnTo>
                <a:lnTo>
                  <a:pt x="1947168" y="791451"/>
                </a:lnTo>
                <a:lnTo>
                  <a:pt x="1947422" y="791033"/>
                </a:lnTo>
                <a:lnTo>
                  <a:pt x="1956291" y="773275"/>
                </a:lnTo>
                <a:lnTo>
                  <a:pt x="1964155" y="753970"/>
                </a:lnTo>
                <a:lnTo>
                  <a:pt x="2030954" y="570246"/>
                </a:lnTo>
                <a:lnTo>
                  <a:pt x="1933032" y="570246"/>
                </a:lnTo>
                <a:lnTo>
                  <a:pt x="1802853" y="171341"/>
                </a:lnTo>
                <a:close/>
              </a:path>
              <a:path w="6461125" h="878204" extrusionOk="0">
                <a:moveTo>
                  <a:pt x="2175990" y="171341"/>
                </a:moveTo>
                <a:lnTo>
                  <a:pt x="2068566" y="171341"/>
                </a:lnTo>
                <a:lnTo>
                  <a:pt x="1938387" y="570246"/>
                </a:lnTo>
                <a:lnTo>
                  <a:pt x="2030954" y="570246"/>
                </a:lnTo>
                <a:lnTo>
                  <a:pt x="2175990" y="171341"/>
                </a:lnTo>
                <a:close/>
              </a:path>
              <a:path w="6461125" h="878204" extrusionOk="0">
                <a:moveTo>
                  <a:pt x="2634776" y="245634"/>
                </a:moveTo>
                <a:lnTo>
                  <a:pt x="2460444" y="245634"/>
                </a:lnTo>
                <a:lnTo>
                  <a:pt x="2483200" y="247140"/>
                </a:lnTo>
                <a:lnTo>
                  <a:pt x="2502945" y="251658"/>
                </a:lnTo>
                <a:lnTo>
                  <a:pt x="2544232" y="283010"/>
                </a:lnTo>
                <a:lnTo>
                  <a:pt x="2558162" y="337663"/>
                </a:lnTo>
                <a:lnTo>
                  <a:pt x="2558162" y="340006"/>
                </a:lnTo>
                <a:lnTo>
                  <a:pt x="2528127" y="373053"/>
                </a:lnTo>
                <a:lnTo>
                  <a:pt x="2428317" y="386522"/>
                </a:lnTo>
                <a:lnTo>
                  <a:pt x="2410162" y="388949"/>
                </a:lnTo>
                <a:lnTo>
                  <a:pt x="2356702" y="399239"/>
                </a:lnTo>
                <a:lnTo>
                  <a:pt x="2307759" y="416306"/>
                </a:lnTo>
                <a:lnTo>
                  <a:pt x="2267601" y="443330"/>
                </a:lnTo>
                <a:lnTo>
                  <a:pt x="2240619" y="483530"/>
                </a:lnTo>
                <a:lnTo>
                  <a:pt x="2231207" y="540128"/>
                </a:lnTo>
                <a:lnTo>
                  <a:pt x="2232629" y="564411"/>
                </a:lnTo>
                <a:lnTo>
                  <a:pt x="2244008" y="607079"/>
                </a:lnTo>
                <a:lnTo>
                  <a:pt x="2266534" y="641841"/>
                </a:lnTo>
                <a:lnTo>
                  <a:pt x="2297824" y="668446"/>
                </a:lnTo>
                <a:lnTo>
                  <a:pt x="2336873" y="686580"/>
                </a:lnTo>
                <a:lnTo>
                  <a:pt x="2381048" y="695615"/>
                </a:lnTo>
                <a:lnTo>
                  <a:pt x="2404891" y="696745"/>
                </a:lnTo>
                <a:lnTo>
                  <a:pt x="2425389" y="695971"/>
                </a:lnTo>
                <a:lnTo>
                  <a:pt x="2477846" y="684363"/>
                </a:lnTo>
                <a:lnTo>
                  <a:pt x="2517314" y="662213"/>
                </a:lnTo>
                <a:lnTo>
                  <a:pt x="2544692" y="634332"/>
                </a:lnTo>
                <a:lnTo>
                  <a:pt x="2556067" y="616428"/>
                </a:lnTo>
                <a:lnTo>
                  <a:pt x="2426644" y="616428"/>
                </a:lnTo>
                <a:lnTo>
                  <a:pt x="2406335" y="615257"/>
                </a:lnTo>
                <a:lnTo>
                  <a:pt x="2356702" y="597688"/>
                </a:lnTo>
                <a:lnTo>
                  <a:pt x="2330975" y="558910"/>
                </a:lnTo>
                <a:lnTo>
                  <a:pt x="2329260" y="541466"/>
                </a:lnTo>
                <a:lnTo>
                  <a:pt x="2330139" y="528749"/>
                </a:lnTo>
                <a:lnTo>
                  <a:pt x="2351096" y="490913"/>
                </a:lnTo>
                <a:lnTo>
                  <a:pt x="2393827" y="469495"/>
                </a:lnTo>
                <a:lnTo>
                  <a:pt x="2434676" y="461150"/>
                </a:lnTo>
                <a:lnTo>
                  <a:pt x="2465464" y="457134"/>
                </a:lnTo>
                <a:lnTo>
                  <a:pt x="2503279" y="451445"/>
                </a:lnTo>
                <a:lnTo>
                  <a:pt x="2548011" y="440624"/>
                </a:lnTo>
                <a:lnTo>
                  <a:pt x="2558497" y="433708"/>
                </a:lnTo>
                <a:lnTo>
                  <a:pt x="2658558" y="433708"/>
                </a:lnTo>
                <a:lnTo>
                  <a:pt x="2658558" y="344022"/>
                </a:lnTo>
                <a:lnTo>
                  <a:pt x="2657345" y="317249"/>
                </a:lnTo>
                <a:lnTo>
                  <a:pt x="2653705" y="293071"/>
                </a:lnTo>
                <a:lnTo>
                  <a:pt x="2647640" y="271549"/>
                </a:lnTo>
                <a:lnTo>
                  <a:pt x="2639148" y="252662"/>
                </a:lnTo>
                <a:lnTo>
                  <a:pt x="2634776" y="245634"/>
                </a:lnTo>
                <a:close/>
              </a:path>
              <a:path w="6461125" h="878204" extrusionOk="0">
                <a:moveTo>
                  <a:pt x="2658558" y="615090"/>
                </a:moveTo>
                <a:lnTo>
                  <a:pt x="2560839" y="615090"/>
                </a:lnTo>
                <a:lnTo>
                  <a:pt x="2560839" y="685367"/>
                </a:lnTo>
                <a:lnTo>
                  <a:pt x="2658558" y="685367"/>
                </a:lnTo>
                <a:lnTo>
                  <a:pt x="2658558" y="615090"/>
                </a:lnTo>
                <a:close/>
              </a:path>
              <a:path w="6461125" h="878204" extrusionOk="0">
                <a:moveTo>
                  <a:pt x="2658558" y="433708"/>
                </a:moveTo>
                <a:lnTo>
                  <a:pt x="2558497" y="433708"/>
                </a:lnTo>
                <a:lnTo>
                  <a:pt x="2558464" y="500471"/>
                </a:lnTo>
                <a:lnTo>
                  <a:pt x="2557514" y="514966"/>
                </a:lnTo>
                <a:lnTo>
                  <a:pt x="2542768" y="557195"/>
                </a:lnTo>
                <a:lnTo>
                  <a:pt x="2511583" y="591204"/>
                </a:lnTo>
                <a:lnTo>
                  <a:pt x="2465129" y="612329"/>
                </a:lnTo>
                <a:lnTo>
                  <a:pt x="2426644" y="616428"/>
                </a:lnTo>
                <a:lnTo>
                  <a:pt x="2556067" y="616428"/>
                </a:lnTo>
                <a:lnTo>
                  <a:pt x="2556823" y="615090"/>
                </a:lnTo>
                <a:lnTo>
                  <a:pt x="2658558" y="615090"/>
                </a:lnTo>
                <a:lnTo>
                  <a:pt x="2658558" y="433708"/>
                </a:lnTo>
                <a:close/>
              </a:path>
              <a:path w="6461125" h="878204" extrusionOk="0">
                <a:moveTo>
                  <a:pt x="2459105" y="164648"/>
                </a:moveTo>
                <a:lnTo>
                  <a:pt x="2413676" y="167995"/>
                </a:lnTo>
                <a:lnTo>
                  <a:pt x="2370422" y="178034"/>
                </a:lnTo>
                <a:lnTo>
                  <a:pt x="2330683" y="195102"/>
                </a:lnTo>
                <a:lnTo>
                  <a:pt x="2295795" y="220200"/>
                </a:lnTo>
                <a:lnTo>
                  <a:pt x="2267517" y="253498"/>
                </a:lnTo>
                <a:lnTo>
                  <a:pt x="2246936" y="295832"/>
                </a:lnTo>
                <a:lnTo>
                  <a:pt x="2340973" y="317249"/>
                </a:lnTo>
                <a:lnTo>
                  <a:pt x="2347603" y="304010"/>
                </a:lnTo>
                <a:lnTo>
                  <a:pt x="2356451" y="291398"/>
                </a:lnTo>
                <a:lnTo>
                  <a:pt x="2396693" y="258246"/>
                </a:lnTo>
                <a:lnTo>
                  <a:pt x="2436516" y="247035"/>
                </a:lnTo>
                <a:lnTo>
                  <a:pt x="2460444" y="245634"/>
                </a:lnTo>
                <a:lnTo>
                  <a:pt x="2634776" y="245634"/>
                </a:lnTo>
                <a:lnTo>
                  <a:pt x="2628753" y="235950"/>
                </a:lnTo>
                <a:lnTo>
                  <a:pt x="2589285" y="198113"/>
                </a:lnTo>
                <a:lnTo>
                  <a:pt x="2541471" y="176277"/>
                </a:lnTo>
                <a:lnTo>
                  <a:pt x="2490813" y="166489"/>
                </a:lnTo>
                <a:lnTo>
                  <a:pt x="2474729" y="165108"/>
                </a:lnTo>
                <a:lnTo>
                  <a:pt x="2459105" y="164648"/>
                </a:lnTo>
                <a:close/>
              </a:path>
              <a:path w="6461125" h="878204" extrusionOk="0">
                <a:moveTo>
                  <a:pt x="3218849" y="171341"/>
                </a:moveTo>
                <a:lnTo>
                  <a:pt x="2860102" y="171341"/>
                </a:lnTo>
                <a:lnTo>
                  <a:pt x="2851066" y="398905"/>
                </a:lnTo>
                <a:lnTo>
                  <a:pt x="2849728" y="427266"/>
                </a:lnTo>
                <a:lnTo>
                  <a:pt x="2846046" y="476460"/>
                </a:lnTo>
                <a:lnTo>
                  <a:pt x="2840922" y="515656"/>
                </a:lnTo>
                <a:lnTo>
                  <a:pt x="2829314" y="558199"/>
                </a:lnTo>
                <a:lnTo>
                  <a:pt x="2805219" y="589656"/>
                </a:lnTo>
                <a:lnTo>
                  <a:pt x="2769411" y="598692"/>
                </a:lnTo>
                <a:lnTo>
                  <a:pt x="2751005" y="598692"/>
                </a:lnTo>
                <a:lnTo>
                  <a:pt x="2751340" y="685367"/>
                </a:lnTo>
                <a:lnTo>
                  <a:pt x="2783466" y="685367"/>
                </a:lnTo>
                <a:lnTo>
                  <a:pt x="2803755" y="684404"/>
                </a:lnTo>
                <a:lnTo>
                  <a:pt x="2855082" y="669973"/>
                </a:lnTo>
                <a:lnTo>
                  <a:pt x="2893232" y="637532"/>
                </a:lnTo>
                <a:lnTo>
                  <a:pt x="2919754" y="587062"/>
                </a:lnTo>
                <a:lnTo>
                  <a:pt x="2931717" y="543474"/>
                </a:lnTo>
                <a:lnTo>
                  <a:pt x="2940000" y="491938"/>
                </a:lnTo>
                <a:lnTo>
                  <a:pt x="2944769" y="432370"/>
                </a:lnTo>
                <a:lnTo>
                  <a:pt x="2952800" y="257681"/>
                </a:lnTo>
                <a:lnTo>
                  <a:pt x="3218849" y="257681"/>
                </a:lnTo>
                <a:lnTo>
                  <a:pt x="3218849" y="171341"/>
                </a:lnTo>
                <a:close/>
              </a:path>
              <a:path w="6461125" h="878204" extrusionOk="0">
                <a:moveTo>
                  <a:pt x="3218849" y="257681"/>
                </a:moveTo>
                <a:lnTo>
                  <a:pt x="3120796" y="257681"/>
                </a:lnTo>
                <a:lnTo>
                  <a:pt x="3120796" y="685367"/>
                </a:lnTo>
                <a:lnTo>
                  <a:pt x="3218849" y="685367"/>
                </a:lnTo>
                <a:lnTo>
                  <a:pt x="3218849" y="257681"/>
                </a:lnTo>
                <a:close/>
              </a:path>
              <a:path w="6461125" h="878204" extrusionOk="0">
                <a:moveTo>
                  <a:pt x="3450344" y="171341"/>
                </a:moveTo>
                <a:lnTo>
                  <a:pt x="3352291" y="171341"/>
                </a:lnTo>
                <a:lnTo>
                  <a:pt x="3352291" y="685367"/>
                </a:lnTo>
                <a:lnTo>
                  <a:pt x="3576842" y="685367"/>
                </a:lnTo>
                <a:lnTo>
                  <a:pt x="3607108" y="683986"/>
                </a:lnTo>
                <a:lnTo>
                  <a:pt x="3660484" y="672943"/>
                </a:lnTo>
                <a:lnTo>
                  <a:pt x="3704198" y="651065"/>
                </a:lnTo>
                <a:lnTo>
                  <a:pt x="3737496" y="620611"/>
                </a:lnTo>
                <a:lnTo>
                  <a:pt x="3751871" y="599026"/>
                </a:lnTo>
                <a:lnTo>
                  <a:pt x="3450344" y="599026"/>
                </a:lnTo>
                <a:lnTo>
                  <a:pt x="3450344" y="434378"/>
                </a:lnTo>
                <a:lnTo>
                  <a:pt x="3427588" y="434378"/>
                </a:lnTo>
                <a:lnTo>
                  <a:pt x="3427588" y="348037"/>
                </a:lnTo>
                <a:lnTo>
                  <a:pt x="3450344" y="348037"/>
                </a:lnTo>
                <a:lnTo>
                  <a:pt x="3450344" y="171341"/>
                </a:lnTo>
                <a:close/>
              </a:path>
              <a:path w="6461125" h="878204" extrusionOk="0">
                <a:moveTo>
                  <a:pt x="3576842" y="348037"/>
                </a:moveTo>
                <a:lnTo>
                  <a:pt x="3450344" y="348037"/>
                </a:lnTo>
                <a:lnTo>
                  <a:pt x="3450344" y="434378"/>
                </a:lnTo>
                <a:lnTo>
                  <a:pt x="3576842" y="434378"/>
                </a:lnTo>
                <a:lnTo>
                  <a:pt x="3597465" y="435863"/>
                </a:lnTo>
                <a:lnTo>
                  <a:pt x="3647789" y="458138"/>
                </a:lnTo>
                <a:lnTo>
                  <a:pt x="3673829" y="500994"/>
                </a:lnTo>
                <a:lnTo>
                  <a:pt x="3675565" y="518710"/>
                </a:lnTo>
                <a:lnTo>
                  <a:pt x="3673829" y="535505"/>
                </a:lnTo>
                <a:lnTo>
                  <a:pt x="3647789" y="576605"/>
                </a:lnTo>
                <a:lnTo>
                  <a:pt x="3597465" y="597625"/>
                </a:lnTo>
                <a:lnTo>
                  <a:pt x="3576842" y="599026"/>
                </a:lnTo>
                <a:lnTo>
                  <a:pt x="3751871" y="599026"/>
                </a:lnTo>
                <a:lnTo>
                  <a:pt x="3760148" y="582524"/>
                </a:lnTo>
                <a:lnTo>
                  <a:pt x="3767259" y="561462"/>
                </a:lnTo>
                <a:lnTo>
                  <a:pt x="3771526" y="539186"/>
                </a:lnTo>
                <a:lnTo>
                  <a:pt x="3772949" y="515698"/>
                </a:lnTo>
                <a:lnTo>
                  <a:pt x="3769769" y="480413"/>
                </a:lnTo>
                <a:lnTo>
                  <a:pt x="3744336" y="420008"/>
                </a:lnTo>
                <a:lnTo>
                  <a:pt x="3693929" y="374391"/>
                </a:lnTo>
                <a:lnTo>
                  <a:pt x="3621309" y="350966"/>
                </a:lnTo>
                <a:lnTo>
                  <a:pt x="3576842" y="348037"/>
                </a:lnTo>
                <a:close/>
              </a:path>
              <a:path w="6461125" h="878204" extrusionOk="0">
                <a:moveTo>
                  <a:pt x="3450344" y="348037"/>
                </a:moveTo>
                <a:lnTo>
                  <a:pt x="3427588" y="348037"/>
                </a:lnTo>
                <a:lnTo>
                  <a:pt x="3427588" y="434378"/>
                </a:lnTo>
                <a:lnTo>
                  <a:pt x="3450344" y="434378"/>
                </a:lnTo>
                <a:lnTo>
                  <a:pt x="3450344" y="348037"/>
                </a:lnTo>
                <a:close/>
              </a:path>
              <a:path w="6461125" h="878204" extrusionOk="0">
                <a:moveTo>
                  <a:pt x="3983194" y="171341"/>
                </a:moveTo>
                <a:lnTo>
                  <a:pt x="3885141" y="171341"/>
                </a:lnTo>
                <a:lnTo>
                  <a:pt x="3885141" y="685367"/>
                </a:lnTo>
                <a:lnTo>
                  <a:pt x="3983194" y="685367"/>
                </a:lnTo>
                <a:lnTo>
                  <a:pt x="3983194" y="471859"/>
                </a:lnTo>
                <a:lnTo>
                  <a:pt x="3955083" y="471859"/>
                </a:lnTo>
                <a:lnTo>
                  <a:pt x="3955083" y="385184"/>
                </a:lnTo>
                <a:lnTo>
                  <a:pt x="3983194" y="385184"/>
                </a:lnTo>
                <a:lnTo>
                  <a:pt x="3983194" y="171341"/>
                </a:lnTo>
                <a:close/>
              </a:path>
              <a:path w="6461125" h="878204" extrusionOk="0">
                <a:moveTo>
                  <a:pt x="4303455" y="171341"/>
                </a:moveTo>
                <a:lnTo>
                  <a:pt x="4205737" y="171341"/>
                </a:lnTo>
                <a:lnTo>
                  <a:pt x="4205737" y="685367"/>
                </a:lnTo>
                <a:lnTo>
                  <a:pt x="4303455" y="685367"/>
                </a:lnTo>
                <a:lnTo>
                  <a:pt x="4303455" y="471859"/>
                </a:lnTo>
                <a:lnTo>
                  <a:pt x="4233513" y="471859"/>
                </a:lnTo>
                <a:lnTo>
                  <a:pt x="4233513" y="385184"/>
                </a:lnTo>
                <a:lnTo>
                  <a:pt x="4303455" y="385184"/>
                </a:lnTo>
                <a:lnTo>
                  <a:pt x="4303455" y="171341"/>
                </a:lnTo>
                <a:close/>
              </a:path>
              <a:path w="6461125" h="878204" extrusionOk="0">
                <a:moveTo>
                  <a:pt x="3983194" y="385184"/>
                </a:moveTo>
                <a:lnTo>
                  <a:pt x="3955083" y="385184"/>
                </a:lnTo>
                <a:lnTo>
                  <a:pt x="3955083" y="471859"/>
                </a:lnTo>
                <a:lnTo>
                  <a:pt x="3983194" y="471859"/>
                </a:lnTo>
                <a:lnTo>
                  <a:pt x="3983194" y="385184"/>
                </a:lnTo>
                <a:close/>
              </a:path>
              <a:path w="6461125" h="878204" extrusionOk="0">
                <a:moveTo>
                  <a:pt x="4205737" y="385184"/>
                </a:moveTo>
                <a:lnTo>
                  <a:pt x="3983194" y="385184"/>
                </a:lnTo>
                <a:lnTo>
                  <a:pt x="3983194" y="471859"/>
                </a:lnTo>
                <a:lnTo>
                  <a:pt x="4205737" y="471859"/>
                </a:lnTo>
                <a:lnTo>
                  <a:pt x="4205737" y="385184"/>
                </a:lnTo>
                <a:close/>
              </a:path>
              <a:path w="6461125" h="878204" extrusionOk="0">
                <a:moveTo>
                  <a:pt x="4303455" y="385184"/>
                </a:moveTo>
                <a:lnTo>
                  <a:pt x="4233513" y="385184"/>
                </a:lnTo>
                <a:lnTo>
                  <a:pt x="4233513" y="471859"/>
                </a:lnTo>
                <a:lnTo>
                  <a:pt x="4303455" y="471859"/>
                </a:lnTo>
                <a:lnTo>
                  <a:pt x="4303455" y="385184"/>
                </a:lnTo>
                <a:close/>
              </a:path>
              <a:path w="6461125" h="878204" extrusionOk="0">
                <a:moveTo>
                  <a:pt x="4653836" y="164648"/>
                </a:moveTo>
                <a:lnTo>
                  <a:pt x="4586152" y="172931"/>
                </a:lnTo>
                <a:lnTo>
                  <a:pt x="4527672" y="197779"/>
                </a:lnTo>
                <a:lnTo>
                  <a:pt x="4479817" y="237602"/>
                </a:lnTo>
                <a:lnTo>
                  <a:pt x="4444009" y="290812"/>
                </a:lnTo>
                <a:lnTo>
                  <a:pt x="4421671" y="355734"/>
                </a:lnTo>
                <a:lnTo>
                  <a:pt x="4414225" y="430696"/>
                </a:lnTo>
                <a:lnTo>
                  <a:pt x="4416087" y="469265"/>
                </a:lnTo>
                <a:lnTo>
                  <a:pt x="4430979" y="538873"/>
                </a:lnTo>
                <a:lnTo>
                  <a:pt x="4460407" y="598043"/>
                </a:lnTo>
                <a:lnTo>
                  <a:pt x="4502238" y="644393"/>
                </a:lnTo>
                <a:lnTo>
                  <a:pt x="4555762" y="677105"/>
                </a:lnTo>
                <a:lnTo>
                  <a:pt x="4618844" y="693670"/>
                </a:lnTo>
                <a:lnTo>
                  <a:pt x="4653836" y="695741"/>
                </a:lnTo>
                <a:lnTo>
                  <a:pt x="4688828" y="693670"/>
                </a:lnTo>
                <a:lnTo>
                  <a:pt x="4751910" y="677105"/>
                </a:lnTo>
                <a:lnTo>
                  <a:pt x="4805433" y="644393"/>
                </a:lnTo>
                <a:lnTo>
                  <a:pt x="4836554" y="611743"/>
                </a:lnTo>
                <a:lnTo>
                  <a:pt x="4654171" y="611743"/>
                </a:lnTo>
                <a:lnTo>
                  <a:pt x="4631582" y="610195"/>
                </a:lnTo>
                <a:lnTo>
                  <a:pt x="4592427" y="597813"/>
                </a:lnTo>
                <a:lnTo>
                  <a:pt x="4561451" y="573572"/>
                </a:lnTo>
                <a:lnTo>
                  <a:pt x="4538527" y="540609"/>
                </a:lnTo>
                <a:lnTo>
                  <a:pt x="4523572" y="499948"/>
                </a:lnTo>
                <a:lnTo>
                  <a:pt x="4516210" y="454603"/>
                </a:lnTo>
                <a:lnTo>
                  <a:pt x="4515290" y="430362"/>
                </a:lnTo>
                <a:lnTo>
                  <a:pt x="4516210" y="406267"/>
                </a:lnTo>
                <a:lnTo>
                  <a:pt x="4523572" y="361089"/>
                </a:lnTo>
                <a:lnTo>
                  <a:pt x="4538527" y="320282"/>
                </a:lnTo>
                <a:lnTo>
                  <a:pt x="4561451" y="286984"/>
                </a:lnTo>
                <a:lnTo>
                  <a:pt x="4592427" y="262429"/>
                </a:lnTo>
                <a:lnTo>
                  <a:pt x="4631582" y="249880"/>
                </a:lnTo>
                <a:lnTo>
                  <a:pt x="4654171" y="248311"/>
                </a:lnTo>
                <a:lnTo>
                  <a:pt x="4836192" y="248311"/>
                </a:lnTo>
                <a:lnTo>
                  <a:pt x="4827855" y="237602"/>
                </a:lnTo>
                <a:lnTo>
                  <a:pt x="4780000" y="197779"/>
                </a:lnTo>
                <a:lnTo>
                  <a:pt x="4721519" y="172931"/>
                </a:lnTo>
                <a:lnTo>
                  <a:pt x="4688828" y="166719"/>
                </a:lnTo>
                <a:lnTo>
                  <a:pt x="4653836" y="164648"/>
                </a:lnTo>
                <a:close/>
              </a:path>
              <a:path w="6461125" h="878204" extrusionOk="0">
                <a:moveTo>
                  <a:pt x="4836192" y="248311"/>
                </a:moveTo>
                <a:lnTo>
                  <a:pt x="4654171" y="248311"/>
                </a:lnTo>
                <a:lnTo>
                  <a:pt x="4676592" y="249880"/>
                </a:lnTo>
                <a:lnTo>
                  <a:pt x="4697006" y="254586"/>
                </a:lnTo>
                <a:lnTo>
                  <a:pt x="4731810" y="273410"/>
                </a:lnTo>
                <a:lnTo>
                  <a:pt x="4758582" y="302608"/>
                </a:lnTo>
                <a:lnTo>
                  <a:pt x="4777322" y="340006"/>
                </a:lnTo>
                <a:lnTo>
                  <a:pt x="4788617" y="383176"/>
                </a:lnTo>
                <a:lnTo>
                  <a:pt x="4792382" y="430362"/>
                </a:lnTo>
                <a:lnTo>
                  <a:pt x="4791440" y="454603"/>
                </a:lnTo>
                <a:lnTo>
                  <a:pt x="4783911" y="499948"/>
                </a:lnTo>
                <a:lnTo>
                  <a:pt x="4768956" y="540609"/>
                </a:lnTo>
                <a:lnTo>
                  <a:pt x="4746200" y="573572"/>
                </a:lnTo>
                <a:lnTo>
                  <a:pt x="4715412" y="597813"/>
                </a:lnTo>
                <a:lnTo>
                  <a:pt x="4676592" y="610195"/>
                </a:lnTo>
                <a:lnTo>
                  <a:pt x="4654171" y="611743"/>
                </a:lnTo>
                <a:lnTo>
                  <a:pt x="4836554" y="611743"/>
                </a:lnTo>
                <a:lnTo>
                  <a:pt x="4863662" y="569912"/>
                </a:lnTo>
                <a:lnTo>
                  <a:pt x="4886001" y="505324"/>
                </a:lnTo>
                <a:lnTo>
                  <a:pt x="4893447" y="430696"/>
                </a:lnTo>
                <a:lnTo>
                  <a:pt x="4891585" y="391960"/>
                </a:lnTo>
                <a:lnTo>
                  <a:pt x="4886001" y="355734"/>
                </a:lnTo>
                <a:lnTo>
                  <a:pt x="4876693" y="322018"/>
                </a:lnTo>
                <a:lnTo>
                  <a:pt x="4863662" y="290812"/>
                </a:lnTo>
                <a:lnTo>
                  <a:pt x="4847265" y="262534"/>
                </a:lnTo>
                <a:lnTo>
                  <a:pt x="4836192" y="248311"/>
                </a:lnTo>
                <a:close/>
              </a:path>
              <a:path w="6461125" h="878204" extrusionOk="0">
                <a:moveTo>
                  <a:pt x="5220652" y="164648"/>
                </a:moveTo>
                <a:lnTo>
                  <a:pt x="5152802" y="173098"/>
                </a:lnTo>
                <a:lnTo>
                  <a:pt x="5094489" y="198448"/>
                </a:lnTo>
                <a:lnTo>
                  <a:pt x="5046968" y="238857"/>
                </a:lnTo>
                <a:lnTo>
                  <a:pt x="5011495" y="292485"/>
                </a:lnTo>
                <a:lnTo>
                  <a:pt x="4989408" y="356989"/>
                </a:lnTo>
                <a:lnTo>
                  <a:pt x="4982046" y="430696"/>
                </a:lnTo>
                <a:lnTo>
                  <a:pt x="4983844" y="468261"/>
                </a:lnTo>
                <a:lnTo>
                  <a:pt x="4998234" y="536865"/>
                </a:lnTo>
                <a:lnTo>
                  <a:pt x="5026763" y="596245"/>
                </a:lnTo>
                <a:lnTo>
                  <a:pt x="5067926" y="643263"/>
                </a:lnTo>
                <a:lnTo>
                  <a:pt x="5121386" y="676728"/>
                </a:lnTo>
                <a:lnTo>
                  <a:pt x="5185639" y="693628"/>
                </a:lnTo>
                <a:lnTo>
                  <a:pt x="5221656" y="695741"/>
                </a:lnTo>
                <a:lnTo>
                  <a:pt x="5251127" y="694339"/>
                </a:lnTo>
                <a:lnTo>
                  <a:pt x="5304169" y="683129"/>
                </a:lnTo>
                <a:lnTo>
                  <a:pt x="5349347" y="661062"/>
                </a:lnTo>
                <a:lnTo>
                  <a:pt x="5385657" y="630274"/>
                </a:lnTo>
                <a:lnTo>
                  <a:pt x="5400763" y="611074"/>
                </a:lnTo>
                <a:lnTo>
                  <a:pt x="5222326" y="611074"/>
                </a:lnTo>
                <a:lnTo>
                  <a:pt x="5201766" y="609672"/>
                </a:lnTo>
                <a:lnTo>
                  <a:pt x="5164787" y="598462"/>
                </a:lnTo>
                <a:lnTo>
                  <a:pt x="5133685" y="576291"/>
                </a:lnTo>
                <a:lnTo>
                  <a:pt x="5109590" y="544666"/>
                </a:lnTo>
                <a:lnTo>
                  <a:pt x="5092711" y="504027"/>
                </a:lnTo>
                <a:lnTo>
                  <a:pt x="5084177" y="455503"/>
                </a:lnTo>
                <a:lnTo>
                  <a:pt x="5083110" y="428354"/>
                </a:lnTo>
                <a:lnTo>
                  <a:pt x="5084198" y="401833"/>
                </a:lnTo>
                <a:lnTo>
                  <a:pt x="5092899" y="354312"/>
                </a:lnTo>
                <a:lnTo>
                  <a:pt x="5110071" y="314238"/>
                </a:lnTo>
                <a:lnTo>
                  <a:pt x="5134333" y="283115"/>
                </a:lnTo>
                <a:lnTo>
                  <a:pt x="5183088" y="254502"/>
                </a:lnTo>
                <a:lnTo>
                  <a:pt x="5222326" y="248981"/>
                </a:lnTo>
                <a:lnTo>
                  <a:pt x="5400502" y="248981"/>
                </a:lnTo>
                <a:lnTo>
                  <a:pt x="5399022" y="246638"/>
                </a:lnTo>
                <a:lnTo>
                  <a:pt x="5366477" y="212169"/>
                </a:lnTo>
                <a:lnTo>
                  <a:pt x="5325064" y="186401"/>
                </a:lnTo>
                <a:lnTo>
                  <a:pt x="5276037" y="170086"/>
                </a:lnTo>
                <a:lnTo>
                  <a:pt x="5249140" y="166008"/>
                </a:lnTo>
                <a:lnTo>
                  <a:pt x="5220652" y="164648"/>
                </a:lnTo>
                <a:close/>
              </a:path>
              <a:path w="6461125" h="878204" extrusionOk="0">
                <a:moveTo>
                  <a:pt x="5432822" y="522726"/>
                </a:moveTo>
                <a:lnTo>
                  <a:pt x="5335438" y="522726"/>
                </a:lnTo>
                <a:lnTo>
                  <a:pt x="5331652" y="536112"/>
                </a:lnTo>
                <a:lnTo>
                  <a:pt x="5326654" y="548494"/>
                </a:lnTo>
                <a:lnTo>
                  <a:pt x="5295364" y="587732"/>
                </a:lnTo>
                <a:lnTo>
                  <a:pt x="5249432" y="608480"/>
                </a:lnTo>
                <a:lnTo>
                  <a:pt x="5222326" y="611074"/>
                </a:lnTo>
                <a:lnTo>
                  <a:pt x="5400763" y="611074"/>
                </a:lnTo>
                <a:lnTo>
                  <a:pt x="5412554" y="591497"/>
                </a:lnTo>
                <a:lnTo>
                  <a:pt x="5422029" y="569912"/>
                </a:lnTo>
                <a:lnTo>
                  <a:pt x="5428785" y="546988"/>
                </a:lnTo>
                <a:lnTo>
                  <a:pt x="5432822" y="522726"/>
                </a:lnTo>
                <a:close/>
              </a:path>
              <a:path w="6461125" h="878204" extrusionOk="0">
                <a:moveTo>
                  <a:pt x="5400502" y="248981"/>
                </a:moveTo>
                <a:lnTo>
                  <a:pt x="5222326" y="248981"/>
                </a:lnTo>
                <a:lnTo>
                  <a:pt x="5245040" y="250612"/>
                </a:lnTo>
                <a:lnTo>
                  <a:pt x="5265329" y="255506"/>
                </a:lnTo>
                <a:lnTo>
                  <a:pt x="5298626" y="275083"/>
                </a:lnTo>
                <a:lnTo>
                  <a:pt x="5330125" y="319885"/>
                </a:lnTo>
                <a:lnTo>
                  <a:pt x="5335438" y="337329"/>
                </a:lnTo>
                <a:lnTo>
                  <a:pt x="5432822" y="337329"/>
                </a:lnTo>
                <a:lnTo>
                  <a:pt x="5428701" y="312209"/>
                </a:lnTo>
                <a:lnTo>
                  <a:pt x="5421695" y="288720"/>
                </a:lnTo>
                <a:lnTo>
                  <a:pt x="5411802" y="266863"/>
                </a:lnTo>
                <a:lnTo>
                  <a:pt x="5400502" y="248981"/>
                </a:lnTo>
                <a:close/>
              </a:path>
              <a:path w="6461125" h="878204" extrusionOk="0">
                <a:moveTo>
                  <a:pt x="5766972" y="257681"/>
                </a:moveTo>
                <a:lnTo>
                  <a:pt x="5669253" y="257681"/>
                </a:lnTo>
                <a:lnTo>
                  <a:pt x="5669253" y="685367"/>
                </a:lnTo>
                <a:lnTo>
                  <a:pt x="5766972" y="685367"/>
                </a:lnTo>
                <a:lnTo>
                  <a:pt x="5766972" y="257681"/>
                </a:lnTo>
                <a:close/>
              </a:path>
              <a:path w="6461125" h="878204" extrusionOk="0">
                <a:moveTo>
                  <a:pt x="5934632" y="171341"/>
                </a:moveTo>
                <a:lnTo>
                  <a:pt x="5500923" y="171341"/>
                </a:lnTo>
                <a:lnTo>
                  <a:pt x="5500923" y="257681"/>
                </a:lnTo>
                <a:lnTo>
                  <a:pt x="5934632" y="257681"/>
                </a:lnTo>
                <a:lnTo>
                  <a:pt x="5934632" y="171341"/>
                </a:lnTo>
                <a:close/>
              </a:path>
              <a:path w="6461125" h="878204" extrusionOk="0">
                <a:moveTo>
                  <a:pt x="6138519" y="171341"/>
                </a:moveTo>
                <a:lnTo>
                  <a:pt x="6040466" y="171341"/>
                </a:lnTo>
                <a:lnTo>
                  <a:pt x="6040466" y="685367"/>
                </a:lnTo>
                <a:lnTo>
                  <a:pt x="6265017" y="685367"/>
                </a:lnTo>
                <a:lnTo>
                  <a:pt x="6295282" y="683986"/>
                </a:lnTo>
                <a:lnTo>
                  <a:pt x="6348659" y="672943"/>
                </a:lnTo>
                <a:lnTo>
                  <a:pt x="6392373" y="651065"/>
                </a:lnTo>
                <a:lnTo>
                  <a:pt x="6425671" y="620611"/>
                </a:lnTo>
                <a:lnTo>
                  <a:pt x="6440046" y="599026"/>
                </a:lnTo>
                <a:lnTo>
                  <a:pt x="6138519" y="599026"/>
                </a:lnTo>
                <a:lnTo>
                  <a:pt x="6138519" y="434378"/>
                </a:lnTo>
                <a:lnTo>
                  <a:pt x="6115762" y="434378"/>
                </a:lnTo>
                <a:lnTo>
                  <a:pt x="6115762" y="348037"/>
                </a:lnTo>
                <a:lnTo>
                  <a:pt x="6138519" y="348037"/>
                </a:lnTo>
                <a:lnTo>
                  <a:pt x="6138519" y="171341"/>
                </a:lnTo>
                <a:close/>
              </a:path>
              <a:path w="6461125" h="878204" extrusionOk="0">
                <a:moveTo>
                  <a:pt x="6265017" y="348037"/>
                </a:moveTo>
                <a:lnTo>
                  <a:pt x="6138519" y="348037"/>
                </a:lnTo>
                <a:lnTo>
                  <a:pt x="6138519" y="434378"/>
                </a:lnTo>
                <a:lnTo>
                  <a:pt x="6265017" y="434378"/>
                </a:lnTo>
                <a:lnTo>
                  <a:pt x="6285640" y="435863"/>
                </a:lnTo>
                <a:lnTo>
                  <a:pt x="6335964" y="458138"/>
                </a:lnTo>
                <a:lnTo>
                  <a:pt x="6362004" y="500994"/>
                </a:lnTo>
                <a:lnTo>
                  <a:pt x="6363740" y="518710"/>
                </a:lnTo>
                <a:lnTo>
                  <a:pt x="6362004" y="535505"/>
                </a:lnTo>
                <a:lnTo>
                  <a:pt x="6335964" y="576605"/>
                </a:lnTo>
                <a:lnTo>
                  <a:pt x="6285640" y="597625"/>
                </a:lnTo>
                <a:lnTo>
                  <a:pt x="6265017" y="599026"/>
                </a:lnTo>
                <a:lnTo>
                  <a:pt x="6440046" y="599026"/>
                </a:lnTo>
                <a:lnTo>
                  <a:pt x="6448323" y="582524"/>
                </a:lnTo>
                <a:lnTo>
                  <a:pt x="6455434" y="561462"/>
                </a:lnTo>
                <a:lnTo>
                  <a:pt x="6459701" y="539186"/>
                </a:lnTo>
                <a:lnTo>
                  <a:pt x="6461123" y="515698"/>
                </a:lnTo>
                <a:lnTo>
                  <a:pt x="6457944" y="480413"/>
                </a:lnTo>
                <a:lnTo>
                  <a:pt x="6432511" y="420008"/>
                </a:lnTo>
                <a:lnTo>
                  <a:pt x="6382103" y="374391"/>
                </a:lnTo>
                <a:lnTo>
                  <a:pt x="6309484" y="350966"/>
                </a:lnTo>
                <a:lnTo>
                  <a:pt x="6265017" y="348037"/>
                </a:lnTo>
                <a:close/>
              </a:path>
              <a:path w="6461125" h="878204" extrusionOk="0">
                <a:moveTo>
                  <a:pt x="6138519" y="348037"/>
                </a:moveTo>
                <a:lnTo>
                  <a:pt x="6115762" y="348037"/>
                </a:lnTo>
                <a:lnTo>
                  <a:pt x="6115762" y="434378"/>
                </a:lnTo>
                <a:lnTo>
                  <a:pt x="6138519" y="434378"/>
                </a:lnTo>
                <a:lnTo>
                  <a:pt x="6138519" y="348037"/>
                </a:lnTo>
                <a:close/>
              </a:path>
            </a:pathLst>
          </a:custGeom>
          <a:solidFill>
            <a:srgbClr val="1B1528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637"/>
          </a:p>
        </p:txBody>
      </p:sp>
      <p:sp>
        <p:nvSpPr>
          <p:cNvPr id="7" name="object 2"/>
          <p:cNvSpPr/>
          <p:nvPr/>
        </p:nvSpPr>
        <p:spPr bwMode="auto">
          <a:xfrm>
            <a:off x="-10838" y="578"/>
            <a:ext cx="18286716" cy="10286422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BCE2FF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sz="2911" dirty="0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9351936" y="2158052"/>
            <a:ext cx="8204914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 b="1" dirty="0"/>
              <a:t>3. Потребность в адаптации образовательных программ.</a:t>
            </a:r>
            <a:endParaRPr lang="ru-RU" sz="2400" dirty="0"/>
          </a:p>
          <a:p>
            <a:pPr>
              <a:lnSpc>
                <a:spcPct val="150000"/>
              </a:lnSpc>
              <a:defRPr/>
            </a:pPr>
            <a:endParaRPr lang="ru-RU" sz="2400" dirty="0"/>
          </a:p>
          <a:p>
            <a:pPr>
              <a:lnSpc>
                <a:spcPct val="150000"/>
              </a:lnSpc>
              <a:defRPr/>
            </a:pPr>
            <a:r>
              <a:rPr lang="ru-RU" sz="2400" dirty="0"/>
              <a:t>Анализ поведения пользователей в виртуальной среде позволит выявить слабые места существующих образовательных программ, а также предоставить персональные рекомендации каждому пользователю.</a:t>
            </a:r>
            <a:endParaRPr sz="1400" dirty="0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696798" y="2166119"/>
            <a:ext cx="7754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  <a:defRPr/>
            </a:pPr>
            <a:r>
              <a:rPr lang="ru-RU" sz="2400" b="1" dirty="0"/>
              <a:t> Рост количества чрезвычайных ситуаций.</a:t>
            </a:r>
            <a:endParaRPr sz="1400" dirty="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731150" y="6247437"/>
            <a:ext cx="7754086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 b="1" dirty="0"/>
              <a:t>2. Недостаток практической подготовки.</a:t>
            </a:r>
            <a:endParaRPr sz="1400" dirty="0"/>
          </a:p>
          <a:p>
            <a:pPr>
              <a:lnSpc>
                <a:spcPct val="150000"/>
              </a:lnSpc>
              <a:defRPr/>
            </a:pPr>
            <a:endParaRPr lang="ru-RU" sz="2400" dirty="0"/>
          </a:p>
          <a:p>
            <a:pPr>
              <a:lnSpc>
                <a:spcPct val="150000"/>
              </a:lnSpc>
              <a:defRPr/>
            </a:pPr>
            <a:r>
              <a:rPr lang="ru-RU" sz="2400" dirty="0"/>
              <a:t>Традиционные методы обучения часто ограничиваются теорией, тогда как VR-технологии позволяют создать безопасную и реалистичную среду для практического освоения навыков.</a:t>
            </a:r>
            <a:endParaRPr sz="1400" dirty="0"/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9351935" y="6214757"/>
            <a:ext cx="7693590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 b="1" dirty="0"/>
              <a:t>4. Социальная ответственность.</a:t>
            </a:r>
            <a:endParaRPr sz="1400" dirty="0"/>
          </a:p>
          <a:p>
            <a:pPr>
              <a:lnSpc>
                <a:spcPct val="150000"/>
              </a:lnSpc>
              <a:defRPr/>
            </a:pPr>
            <a:endParaRPr lang="ru-RU" sz="2400" dirty="0"/>
          </a:p>
          <a:p>
            <a:pPr>
              <a:lnSpc>
                <a:spcPct val="150000"/>
              </a:lnSpc>
              <a:defRPr/>
            </a:pPr>
            <a:r>
              <a:rPr lang="ru-RU" sz="2400" dirty="0"/>
              <a:t>Проект способствует повышению уровня общественной безопасности и снижению количества несчастных случаев.</a:t>
            </a:r>
            <a:endParaRPr sz="1400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87982" y="524187"/>
            <a:ext cx="117997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6600" dirty="0">
                <a:solidFill>
                  <a:srgbClr val="0C99FF"/>
                </a:solidFill>
              </a:rPr>
              <a:t>Актуальность и проблематика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B02D5C5-BD7B-4698-BEAC-A6D8FFAD0787}"/>
              </a:ext>
            </a:extLst>
          </p:cNvPr>
          <p:cNvSpPr/>
          <p:nvPr/>
        </p:nvSpPr>
        <p:spPr bwMode="auto">
          <a:xfrm>
            <a:off x="17510082" y="9553432"/>
            <a:ext cx="674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2</a:t>
            </a:r>
            <a:endParaRPr lang="ru-RU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80F155B-C28A-4D7F-9414-BCB6D41472D7}"/>
              </a:ext>
            </a:extLst>
          </p:cNvPr>
          <p:cNvSpPr/>
          <p:nvPr/>
        </p:nvSpPr>
        <p:spPr>
          <a:xfrm>
            <a:off x="765343" y="2994599"/>
            <a:ext cx="7483642" cy="1317148"/>
          </a:xfrm>
          <a:prstGeom prst="roundRect">
            <a:avLst/>
          </a:prstGeom>
          <a:solidFill>
            <a:srgbClr val="97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45,5 млн вызовов обслужили бригады скорой помощи в России в 2021 году (на 1,5 млн больше, чем в 2020-м)">
            <a:extLst>
              <a:ext uri="{FF2B5EF4-FFF2-40B4-BE49-F238E27FC236}">
                <a16:creationId xmlns:a16="http://schemas.microsoft.com/office/drawing/2014/main" id="{931A3E23-819A-4001-A822-6B73862B3123}"/>
              </a:ext>
            </a:extLst>
          </p:cNvPr>
          <p:cNvSpPr txBox="1"/>
          <p:nvPr/>
        </p:nvSpPr>
        <p:spPr>
          <a:xfrm>
            <a:off x="984250" y="3025294"/>
            <a:ext cx="7288797" cy="112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8100" tIns="38100" rIns="38100" bIns="38100">
            <a:spAutoFit/>
          </a:bodyPr>
          <a:lstStyle>
            <a:lvl1pPr>
              <a:defRPr sz="3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lnSpc>
                <a:spcPct val="150000"/>
              </a:lnSpc>
            </a:pPr>
            <a:r>
              <a:rPr sz="2400" dirty="0">
                <a:solidFill>
                  <a:schemeClr val="tx1"/>
                </a:solidFill>
                <a:latin typeface="+mn-lt"/>
              </a:rPr>
              <a:t>45,5 </a:t>
            </a:r>
            <a:r>
              <a:rPr sz="2400" dirty="0" err="1">
                <a:solidFill>
                  <a:schemeClr val="tx1"/>
                </a:solidFill>
                <a:latin typeface="+mn-lt"/>
              </a:rPr>
              <a:t>млн</a:t>
            </a:r>
            <a:r>
              <a:rPr sz="2400" dirty="0">
                <a:solidFill>
                  <a:schemeClr val="tx1"/>
                </a:solidFill>
                <a:latin typeface="+mn-lt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+mn-lt"/>
              </a:rPr>
              <a:t>вызовов</a:t>
            </a:r>
            <a:r>
              <a:rPr sz="2400" dirty="0">
                <a:solidFill>
                  <a:schemeClr val="tx1"/>
                </a:solidFill>
                <a:latin typeface="+mn-lt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+mn-lt"/>
              </a:rPr>
              <a:t>обслужили</a:t>
            </a:r>
            <a:r>
              <a:rPr sz="2400" dirty="0">
                <a:solidFill>
                  <a:schemeClr val="tx1"/>
                </a:solidFill>
                <a:latin typeface="+mn-lt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+mn-lt"/>
              </a:rPr>
              <a:t>бригады</a:t>
            </a:r>
            <a:r>
              <a:rPr sz="2400" dirty="0">
                <a:solidFill>
                  <a:schemeClr val="tx1"/>
                </a:solidFill>
                <a:latin typeface="+mn-lt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+mn-lt"/>
              </a:rPr>
              <a:t>скорой</a:t>
            </a:r>
            <a:r>
              <a:rPr sz="2400" dirty="0">
                <a:solidFill>
                  <a:schemeClr val="tx1"/>
                </a:solidFill>
                <a:latin typeface="+mn-lt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+mn-lt"/>
              </a:rPr>
              <a:t>помощи</a:t>
            </a:r>
            <a:r>
              <a:rPr sz="2400" dirty="0">
                <a:solidFill>
                  <a:schemeClr val="tx1"/>
                </a:solidFill>
                <a:latin typeface="+mn-lt"/>
              </a:rPr>
              <a:t> в </a:t>
            </a:r>
            <a:r>
              <a:rPr sz="2400" dirty="0" err="1">
                <a:solidFill>
                  <a:schemeClr val="tx1"/>
                </a:solidFill>
                <a:latin typeface="+mn-lt"/>
              </a:rPr>
              <a:t>России</a:t>
            </a:r>
            <a:r>
              <a:rPr sz="2400" dirty="0">
                <a:solidFill>
                  <a:schemeClr val="tx1"/>
                </a:solidFill>
                <a:latin typeface="+mn-lt"/>
              </a:rPr>
              <a:t> в 2021 </a:t>
            </a:r>
            <a:r>
              <a:rPr sz="2400" dirty="0" err="1">
                <a:solidFill>
                  <a:schemeClr val="tx1"/>
                </a:solidFill>
                <a:latin typeface="+mn-lt"/>
              </a:rPr>
              <a:t>году</a:t>
            </a:r>
            <a:r>
              <a:rPr sz="2400" dirty="0">
                <a:solidFill>
                  <a:schemeClr val="tx1"/>
                </a:solidFill>
                <a:latin typeface="+mn-lt"/>
              </a:rPr>
              <a:t> (</a:t>
            </a:r>
            <a:r>
              <a:rPr sz="2400" dirty="0" err="1">
                <a:solidFill>
                  <a:schemeClr val="tx1"/>
                </a:solidFill>
                <a:latin typeface="+mn-lt"/>
              </a:rPr>
              <a:t>на</a:t>
            </a:r>
            <a:r>
              <a:rPr sz="2400" dirty="0">
                <a:solidFill>
                  <a:schemeClr val="tx1"/>
                </a:solidFill>
                <a:latin typeface="+mn-lt"/>
              </a:rPr>
              <a:t> 1,5 </a:t>
            </a:r>
            <a:r>
              <a:rPr sz="2400" dirty="0" err="1">
                <a:solidFill>
                  <a:schemeClr val="tx1"/>
                </a:solidFill>
                <a:latin typeface="+mn-lt"/>
              </a:rPr>
              <a:t>млн</a:t>
            </a:r>
            <a:r>
              <a:rPr sz="2400" dirty="0">
                <a:solidFill>
                  <a:schemeClr val="tx1"/>
                </a:solidFill>
                <a:latin typeface="+mn-lt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+mn-lt"/>
              </a:rPr>
              <a:t>больше</a:t>
            </a:r>
            <a:r>
              <a:rPr sz="2400" dirty="0">
                <a:solidFill>
                  <a:schemeClr val="tx1"/>
                </a:solidFill>
                <a:latin typeface="+mn-lt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+mn-lt"/>
              </a:rPr>
              <a:t>чем</a:t>
            </a:r>
            <a:r>
              <a:rPr sz="2400" dirty="0">
                <a:solidFill>
                  <a:schemeClr val="tx1"/>
                </a:solidFill>
                <a:latin typeface="+mn-lt"/>
              </a:rPr>
              <a:t> в 2020-м)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FD3E17D3-1402-4F81-B704-BBD308158E35}"/>
              </a:ext>
            </a:extLst>
          </p:cNvPr>
          <p:cNvSpPr/>
          <p:nvPr/>
        </p:nvSpPr>
        <p:spPr>
          <a:xfrm>
            <a:off x="741279" y="4678562"/>
            <a:ext cx="7507705" cy="1202060"/>
          </a:xfrm>
          <a:prstGeom prst="roundRect">
            <a:avLst/>
          </a:prstGeom>
          <a:solidFill>
            <a:srgbClr val="97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4EADABA-8E13-4C64-A18F-B79059A5044C}"/>
              </a:ext>
            </a:extLst>
          </p:cNvPr>
          <p:cNvSpPr/>
          <p:nvPr/>
        </p:nvSpPr>
        <p:spPr>
          <a:xfrm>
            <a:off x="957847" y="4664931"/>
            <a:ext cx="7315200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На пожары в жилом секторе приходится 32% всех возгораний и 90% жертв</a:t>
            </a:r>
          </a:p>
        </p:txBody>
      </p:sp>
    </p:spTree>
    <p:extLst>
      <p:ext uri="{BB962C8B-B14F-4D97-AF65-F5344CB8AC3E}">
        <p14:creationId xmlns:p14="http://schemas.microsoft.com/office/powerpoint/2010/main" val="134636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3"/>
          <a:srcRect l="9475" t="4659" r="8436" b="8826"/>
          <a:stretch/>
        </p:blipFill>
        <p:spPr bwMode="auto">
          <a:xfrm>
            <a:off x="941010" y="5675684"/>
            <a:ext cx="5733119" cy="3747308"/>
          </a:xfrm>
          <a:prstGeom prst="rect">
            <a:avLst/>
          </a:prstGeom>
          <a:noFill/>
        </p:spPr>
      </p:pic>
      <p:sp>
        <p:nvSpPr>
          <p:cNvPr id="2" name="object 2"/>
          <p:cNvSpPr/>
          <p:nvPr/>
        </p:nvSpPr>
        <p:spPr bwMode="auto">
          <a:xfrm>
            <a:off x="8568883" y="19773"/>
            <a:ext cx="9712700" cy="10286422"/>
          </a:xfrm>
          <a:custGeom>
            <a:avLst/>
            <a:gdLst/>
            <a:ahLst/>
            <a:cxnLst/>
            <a:rect l="l" t="t" r="r" b="b"/>
            <a:pathLst>
              <a:path w="10052050" h="11308715" extrusionOk="0">
                <a:moveTo>
                  <a:pt x="10052049" y="0"/>
                </a:moveTo>
                <a:lnTo>
                  <a:pt x="0" y="0"/>
                </a:lnTo>
                <a:lnTo>
                  <a:pt x="0" y="11308556"/>
                </a:lnTo>
                <a:lnTo>
                  <a:pt x="10052049" y="11308556"/>
                </a:lnTo>
                <a:lnTo>
                  <a:pt x="10052049" y="0"/>
                </a:lnTo>
                <a:close/>
              </a:path>
            </a:pathLst>
          </a:custGeom>
          <a:solidFill>
            <a:srgbClr val="BCE2FF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sz="1637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9026781" y="1226164"/>
            <a:ext cx="8573237" cy="889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  <a:defRPr/>
            </a:pPr>
            <a:endParaRPr lang="ru-RU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  <a:defRPr/>
            </a:pPr>
            <a:r>
              <a:rPr lang="ru-RU" sz="2400" dirty="0"/>
              <a:t>Определиться с функционалом платформы, разработать сценарии возможных ситуаций</a:t>
            </a:r>
            <a:r>
              <a:rPr lang="en-US" sz="2400" dirty="0"/>
              <a:t>;</a:t>
            </a:r>
            <a:endParaRPr lang="ru-RU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  <a:defRPr/>
            </a:pPr>
            <a:r>
              <a:rPr lang="ru-RU" sz="2400" dirty="0"/>
              <a:t>Распределить задачи внутри команды и приступить</a:t>
            </a:r>
            <a:r>
              <a:rPr lang="en-US" sz="2400" dirty="0"/>
              <a:t> </a:t>
            </a:r>
            <a:r>
              <a:rPr lang="ru-RU" sz="2400" dirty="0"/>
              <a:t>к разработке</a:t>
            </a:r>
            <a:r>
              <a:rPr lang="en-US" sz="2400" dirty="0"/>
              <a:t>;</a:t>
            </a:r>
            <a:endParaRPr lang="ru-RU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  <a:defRPr/>
            </a:pPr>
            <a:r>
              <a:rPr lang="ru-RU" sz="2400" dirty="0"/>
              <a:t>Создать окружение</a:t>
            </a:r>
            <a:r>
              <a:rPr lang="en-US" sz="2400" dirty="0"/>
              <a:t>;</a:t>
            </a:r>
            <a:r>
              <a:rPr lang="ru-RU" sz="2400" dirty="0"/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  <a:defRPr/>
            </a:pPr>
            <a:r>
              <a:rPr lang="ru-RU" sz="2400" dirty="0"/>
              <a:t>Реализовать взаимодействие персонажа с объектами</a:t>
            </a:r>
            <a:r>
              <a:rPr lang="en-US" sz="2400" dirty="0"/>
              <a:t>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  <a:defRPr/>
            </a:pPr>
            <a:r>
              <a:rPr lang="ru-RU" sz="2400" dirty="0"/>
              <a:t>Разработать логику игры, создать систему оценки      действий пользователя</a:t>
            </a:r>
            <a:r>
              <a:rPr lang="en-US" sz="2400" dirty="0"/>
              <a:t>;</a:t>
            </a:r>
            <a:endParaRPr lang="ru-RU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  <a:defRPr/>
            </a:pPr>
            <a:r>
              <a:rPr lang="ru-RU" sz="2400" dirty="0"/>
              <a:t>Создать стартовое и финальное окно, в которых будут использоваться инструменты </a:t>
            </a:r>
            <a:r>
              <a:rPr lang="en-US" sz="2400" dirty="0"/>
              <a:t>UI;</a:t>
            </a:r>
            <a:endParaRPr lang="ru-RU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  <a:defRPr/>
            </a:pPr>
            <a:r>
              <a:rPr lang="ru-RU" sz="2400" dirty="0"/>
              <a:t>Провести тестирование платформы, выявить ее недостатки и исправить их</a:t>
            </a:r>
            <a:r>
              <a:rPr lang="en-US" sz="2400" dirty="0"/>
              <a:t>;</a:t>
            </a:r>
            <a:endParaRPr lang="ru-RU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  <a:defRPr/>
            </a:pPr>
            <a:r>
              <a:rPr lang="ru-RU" sz="2400" dirty="0"/>
              <a:t>Успешно защитить проект, рассмотреть варианты его развития</a:t>
            </a:r>
            <a:r>
              <a:rPr lang="en-US" sz="2400" dirty="0"/>
              <a:t>.</a:t>
            </a:r>
            <a:endParaRPr lang="ru-RU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  <a:defRPr/>
            </a:pP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687982" y="1999281"/>
            <a:ext cx="6560281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 dirty="0"/>
              <a:t>Создание виртуальной среды, позволяющей приобретать и отрабатывать навыки поведения в опасных ситуациях, а также повышающей уровень готовности к чрезвычайным ситуациям.</a:t>
            </a:r>
            <a:endParaRPr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CD05F-3008-4DB9-B69B-38F1149871F3}"/>
              </a:ext>
            </a:extLst>
          </p:cNvPr>
          <p:cNvSpPr txBox="1"/>
          <p:nvPr/>
        </p:nvSpPr>
        <p:spPr bwMode="auto">
          <a:xfrm>
            <a:off x="687982" y="447893"/>
            <a:ext cx="2440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6600" dirty="0">
                <a:solidFill>
                  <a:srgbClr val="0C99FF"/>
                </a:solidFill>
              </a:rPr>
              <a:t>Цель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D35FA-1B3E-4A23-9302-4E1ABD8F8042}"/>
              </a:ext>
            </a:extLst>
          </p:cNvPr>
          <p:cNvSpPr txBox="1"/>
          <p:nvPr/>
        </p:nvSpPr>
        <p:spPr bwMode="auto">
          <a:xfrm>
            <a:off x="9243452" y="504676"/>
            <a:ext cx="8941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6600" dirty="0">
                <a:solidFill>
                  <a:srgbClr val="0C99FF"/>
                </a:solidFill>
              </a:rPr>
              <a:t>Задачи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71774FD-56C6-4FE6-873F-75F3F3FB3613}"/>
              </a:ext>
            </a:extLst>
          </p:cNvPr>
          <p:cNvSpPr/>
          <p:nvPr/>
        </p:nvSpPr>
        <p:spPr bwMode="auto">
          <a:xfrm>
            <a:off x="17510082" y="9553432"/>
            <a:ext cx="674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3</a:t>
            </a:r>
            <a:endParaRPr lang="ru-RU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5767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928759" y="541999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6600" dirty="0">
                <a:solidFill>
                  <a:srgbClr val="0D99FF"/>
                </a:solidFill>
                <a:ea typeface="Inter Medium" pitchFamily="34" charset="-122"/>
                <a:cs typeface="Inter Medium" pitchFamily="34" charset="-120"/>
              </a:rPr>
              <a:t>Методика выполнения работы</a:t>
            </a:r>
            <a:endParaRPr lang="en-US" sz="6600" dirty="0"/>
          </a:p>
        </p:txBody>
      </p:sp>
      <p:sp>
        <p:nvSpPr>
          <p:cNvPr id="3" name="Text 1"/>
          <p:cNvSpPr/>
          <p:nvPr/>
        </p:nvSpPr>
        <p:spPr>
          <a:xfrm>
            <a:off x="928759" y="1802156"/>
            <a:ext cx="16563548" cy="7246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>
              <a:lnSpc>
                <a:spcPct val="150000"/>
              </a:lnSpc>
              <a:spcAft>
                <a:spcPts val="3000"/>
              </a:spcAft>
              <a:buFont typeface="+mj-lt"/>
              <a:buAutoNum type="arabicParenR"/>
            </a:pPr>
            <a:r>
              <a:rPr lang="ru-RU" sz="2400" dirty="0"/>
              <a:t>Определение и анализ проблемы, изучение ее актуальности, постановка цели проекта. Проблемное интервью с представителями целевой аудитории, анализ конкурентов. </a:t>
            </a:r>
          </a:p>
          <a:p>
            <a:pPr marL="514350" indent="-514350">
              <a:lnSpc>
                <a:spcPct val="150000"/>
              </a:lnSpc>
              <a:spcAft>
                <a:spcPts val="3000"/>
              </a:spcAft>
              <a:buFont typeface="+mj-lt"/>
              <a:buAutoNum type="arabicParenR"/>
            </a:pPr>
            <a:r>
              <a:rPr lang="ru-RU" sz="2400" dirty="0"/>
              <a:t>Определение ситуаций, которые будут реализованы в проекте, разработка их сценариев.</a:t>
            </a:r>
          </a:p>
          <a:p>
            <a:pPr marL="514350" indent="-514350">
              <a:lnSpc>
                <a:spcPct val="150000"/>
              </a:lnSpc>
              <a:spcAft>
                <a:spcPts val="3000"/>
              </a:spcAft>
              <a:buFont typeface="+mj-lt"/>
              <a:buAutoNum type="arabicParenR"/>
            </a:pPr>
            <a:r>
              <a:rPr lang="ru-RU" sz="2400" dirty="0"/>
              <a:t>Формирование подробного списка задач, их распределение внутри команды. </a:t>
            </a:r>
          </a:p>
          <a:p>
            <a:pPr marL="514350" indent="-514350">
              <a:lnSpc>
                <a:spcPct val="150000"/>
              </a:lnSpc>
              <a:spcAft>
                <a:spcPts val="3000"/>
              </a:spcAft>
              <a:buFont typeface="+mj-lt"/>
              <a:buAutoNum type="arabicParenR"/>
            </a:pPr>
            <a:r>
              <a:rPr lang="ru-RU" sz="2400" dirty="0"/>
              <a:t>Подготовка сред разработки, выбор VR оборудования.</a:t>
            </a:r>
          </a:p>
          <a:p>
            <a:pPr marL="514350" indent="-514350">
              <a:lnSpc>
                <a:spcPct val="150000"/>
              </a:lnSpc>
              <a:spcAft>
                <a:spcPts val="3000"/>
              </a:spcAft>
              <a:buFont typeface="+mj-lt"/>
              <a:buAutoNum type="arabicParenR"/>
            </a:pPr>
            <a:r>
              <a:rPr lang="ru-RU" sz="2400" dirty="0"/>
              <a:t>Разработка: создание окружения, реализация взаимодействия пользователя с объектами, реализация возникновения проблемной ситуации, создание стартового и финального окна с использованием элементов пользовательского интерфейса (UI).</a:t>
            </a:r>
          </a:p>
          <a:p>
            <a:pPr marL="514350" indent="-514350">
              <a:lnSpc>
                <a:spcPct val="150000"/>
              </a:lnSpc>
              <a:spcAft>
                <a:spcPts val="3000"/>
              </a:spcAft>
              <a:buFont typeface="+mj-lt"/>
              <a:buAutoNum type="arabicParenR"/>
            </a:pPr>
            <a:r>
              <a:rPr lang="ru-RU" sz="2400" dirty="0"/>
              <a:t>Проведение комплексного тестирования платформы с целью выявления ошибок и их исправления.</a:t>
            </a:r>
          </a:p>
          <a:p>
            <a:pPr marL="514350" indent="-514350">
              <a:lnSpc>
                <a:spcPct val="150000"/>
              </a:lnSpc>
              <a:spcAft>
                <a:spcPts val="3000"/>
              </a:spcAft>
              <a:buFont typeface="+mj-lt"/>
              <a:buAutoNum type="arabicParenR"/>
            </a:pPr>
            <a:r>
              <a:rPr lang="ru-RU" sz="2400" dirty="0"/>
              <a:t>Подготовка к защите проекта - создание необходимой документации и презентации.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850ED9E-F4D4-45B8-B73C-924DA8D70EB3}"/>
              </a:ext>
            </a:extLst>
          </p:cNvPr>
          <p:cNvSpPr/>
          <p:nvPr/>
        </p:nvSpPr>
        <p:spPr bwMode="auto">
          <a:xfrm>
            <a:off x="17510082" y="9553432"/>
            <a:ext cx="674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4</a:t>
            </a:r>
            <a:endParaRPr lang="ru-RU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962" y="6519727"/>
            <a:ext cx="3680404" cy="303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9144000" cy="10287000"/>
          </a:xfrm>
          <a:prstGeom prst="rect">
            <a:avLst/>
          </a:prstGeom>
        </p:spPr>
      </p:pic>
      <p:sp>
        <p:nvSpPr>
          <p:cNvPr id="3" name="default_name"/>
          <p:cNvSpPr/>
          <p:nvPr/>
        </p:nvSpPr>
        <p:spPr>
          <a:xfrm>
            <a:off x="1006813" y="883693"/>
            <a:ext cx="6877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6600" dirty="0">
                <a:solidFill>
                  <a:srgbClr val="0D99FF"/>
                </a:solidFill>
                <a:ea typeface="Inter Medium" pitchFamily="34" charset="-122"/>
                <a:cs typeface="Inter Medium" pitchFamily="34" charset="-120"/>
              </a:rPr>
              <a:t>Материалы</a:t>
            </a:r>
            <a:endParaRPr lang="en-US" sz="6600" dirty="0"/>
          </a:p>
        </p:txBody>
      </p:sp>
      <p:sp>
        <p:nvSpPr>
          <p:cNvPr id="4" name="Text 1"/>
          <p:cNvSpPr/>
          <p:nvPr/>
        </p:nvSpPr>
        <p:spPr>
          <a:xfrm>
            <a:off x="1006813" y="2040191"/>
            <a:ext cx="6877050" cy="3896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spcAft>
                <a:spcPts val="4500"/>
              </a:spcAft>
            </a:pPr>
            <a:r>
              <a:rPr lang="ru-RU" sz="2800" dirty="0"/>
              <a:t>Техническая документация;</a:t>
            </a:r>
            <a:br>
              <a:rPr lang="ru-RU" sz="2800" dirty="0"/>
            </a:br>
            <a:r>
              <a:rPr lang="ru-RU" sz="2800" dirty="0"/>
              <a:t>Графические и мультимедийные ресурсы;</a:t>
            </a:r>
            <a:br>
              <a:rPr lang="ru-RU" sz="2800" dirty="0"/>
            </a:br>
            <a:r>
              <a:rPr lang="ru-RU" sz="2800" dirty="0"/>
              <a:t>Обратная связь при опросе</a:t>
            </a:r>
            <a:r>
              <a:rPr lang="en-US" sz="2800" dirty="0"/>
              <a:t>;          </a:t>
            </a:r>
            <a:r>
              <a:rPr lang="ru-RU" sz="2800" dirty="0"/>
              <a:t>Программное обеспечение;</a:t>
            </a:r>
            <a:br>
              <a:rPr lang="ru-RU" sz="2800" dirty="0"/>
            </a:br>
            <a:r>
              <a:rPr lang="ru-RU" sz="2800" dirty="0"/>
              <a:t>Оборудование</a:t>
            </a:r>
            <a:r>
              <a:rPr lang="en-US" sz="2800" dirty="0"/>
              <a:t>.</a:t>
            </a:r>
          </a:p>
        </p:txBody>
      </p:sp>
      <p:sp>
        <p:nvSpPr>
          <p:cNvPr id="5" name="default_name"/>
          <p:cNvSpPr/>
          <p:nvPr/>
        </p:nvSpPr>
        <p:spPr>
          <a:xfrm>
            <a:off x="10027692" y="881376"/>
            <a:ext cx="7463118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6600" dirty="0">
                <a:solidFill>
                  <a:srgbClr val="0D99FF"/>
                </a:solidFill>
                <a:ea typeface="Inter Medium" pitchFamily="34" charset="-122"/>
                <a:cs typeface="Inter Medium" pitchFamily="34" charset="-120"/>
              </a:rPr>
              <a:t>Оборудование и ПО</a:t>
            </a:r>
            <a:endParaRPr lang="en-US" sz="6600" dirty="0"/>
          </a:p>
        </p:txBody>
      </p:sp>
      <p:sp>
        <p:nvSpPr>
          <p:cNvPr id="6" name="Text 3"/>
          <p:cNvSpPr/>
          <p:nvPr/>
        </p:nvSpPr>
        <p:spPr>
          <a:xfrm>
            <a:off x="10150813" y="2040191"/>
            <a:ext cx="6686550" cy="2771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28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Оборудование</a:t>
            </a:r>
            <a:r>
              <a:rPr lang="en-US" sz="28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:</a:t>
            </a: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Компьютер</a:t>
            </a:r>
            <a:r>
              <a:rPr lang="en-US" sz="28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/</a:t>
            </a:r>
            <a:r>
              <a:rPr lang="ru-RU" sz="28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ноутбук, работающий на ОС </a:t>
            </a:r>
            <a:r>
              <a:rPr lang="en-US" sz="28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Windows 11;</a:t>
            </a:r>
            <a:endParaRPr lang="ru-RU" sz="2800" dirty="0">
              <a:solidFill>
                <a:srgbClr val="1C1628"/>
              </a:solidFill>
              <a:ea typeface="Inter Regular" pitchFamily="34" charset="-122"/>
              <a:cs typeface="Inter Regular" pitchFamily="34" charset="-12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Шлем виртуальной реальности </a:t>
            </a:r>
            <a:r>
              <a:rPr lang="en-US" sz="28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Oculus Quest 2</a:t>
            </a:r>
            <a:r>
              <a:rPr lang="ru-RU" sz="28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 и контроллеры</a:t>
            </a:r>
            <a:r>
              <a:rPr lang="en-US" sz="28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.</a:t>
            </a:r>
            <a:r>
              <a:rPr lang="ru-RU" sz="28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 </a:t>
            </a:r>
            <a:endParaRPr lang="en-US" sz="2800" dirty="0">
              <a:solidFill>
                <a:srgbClr val="1C1628"/>
              </a:solidFill>
              <a:ea typeface="Inter Regular" pitchFamily="34" charset="-122"/>
              <a:cs typeface="Inter Regular" pitchFamily="34" charset="-12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C1628"/>
              </a:solidFill>
              <a:ea typeface="Inter Regular" pitchFamily="34" charset="-122"/>
              <a:cs typeface="Inter Regular" pitchFamily="34" charset="-120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ru-RU" sz="28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Программное обеспечение</a:t>
            </a:r>
            <a:r>
              <a:rPr lang="en-US" sz="28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:</a:t>
            </a: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VisualCode</a:t>
            </a:r>
            <a:r>
              <a:rPr lang="en-US" sz="28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;</a:t>
            </a: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Unity Hub;</a:t>
            </a: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Unity 2022.3.50f1.</a:t>
            </a:r>
            <a:endParaRPr lang="en-US" sz="2800" dirty="0">
              <a:latin typeface="Montserrat Regular" panose="00000500000000000000" pitchFamily="2" charset="-52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EF0F4E-1941-4E5A-8EF4-F9AACE47AA1E}"/>
              </a:ext>
            </a:extLst>
          </p:cNvPr>
          <p:cNvSpPr/>
          <p:nvPr/>
        </p:nvSpPr>
        <p:spPr bwMode="auto">
          <a:xfrm>
            <a:off x="17510082" y="9553432"/>
            <a:ext cx="674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5</a:t>
            </a:r>
            <a:endParaRPr lang="ru-RU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/>
        </p:nvSpPr>
        <p:spPr bwMode="auto">
          <a:xfrm>
            <a:off x="0" y="577"/>
            <a:ext cx="18297228" cy="10286423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BCE2FF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 lang="ru-RU" sz="2912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4458" r="5060"/>
          <a:stretch/>
        </p:blipFill>
        <p:spPr>
          <a:xfrm>
            <a:off x="770411" y="3087923"/>
            <a:ext cx="9608077" cy="51018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 bwMode="auto">
          <a:xfrm>
            <a:off x="5686237" y="379727"/>
            <a:ext cx="67058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6600" dirty="0">
                <a:solidFill>
                  <a:srgbClr val="0C99FF"/>
                </a:solidFill>
              </a:rPr>
              <a:t>Конкуренты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0918326" y="2609541"/>
            <a:ext cx="6839064" cy="6129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Существующие программы обучения действиям в условиях чрезвычайных ситуаций: в основном платные, создающие барьер для входа.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/>
              <a:t>Бесплатные альтернативы: часто не хватает качества, точности, реалистичности и широкого набора функций.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/>
              <a:t>А также многие платформы ориентированы на один навык, рассматривают только один тип опасности или сценария.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D4724B7-BCD8-41A7-873A-CF12CAC0D65E}"/>
              </a:ext>
            </a:extLst>
          </p:cNvPr>
          <p:cNvSpPr/>
          <p:nvPr/>
        </p:nvSpPr>
        <p:spPr bwMode="auto">
          <a:xfrm>
            <a:off x="17510082" y="9580728"/>
            <a:ext cx="674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6</a:t>
            </a:r>
            <a:endParaRPr lang="ru-RU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3761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auto">
          <a:xfrm>
            <a:off x="1169111" y="2206272"/>
            <a:ext cx="7565456" cy="6129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sz="2400" dirty="0">
                <a:solidFill>
                  <a:srgbClr val="000000"/>
                </a:solidFill>
              </a:rPr>
              <a:t>Симулятор опасных для жизни ситуаций, готовый к использованию. </a:t>
            </a:r>
            <a:endParaRPr lang="ru-RU" sz="2400" dirty="0"/>
          </a:p>
          <a:p>
            <a:pPr>
              <a:lnSpc>
                <a:spcPct val="150000"/>
              </a:lnSpc>
              <a:defRPr/>
            </a:pPr>
            <a:endParaRPr lang="ru-RU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ru-RU" sz="2400" dirty="0">
                <a:solidFill>
                  <a:srgbClr val="000000"/>
                </a:solidFill>
              </a:rPr>
              <a:t>Готовый проект помогает </a:t>
            </a:r>
            <a:r>
              <a:rPr lang="ru-RU" sz="2400" dirty="0"/>
              <a:t>отрабатывать на практике теоретические материалы по основам безопасной жизнедеятельности, подготавливать людей к четким и эффективным действия в реальной жизни. А также позволяет отслеживать ситуации, в которых люди чаще всего совершают ошибки (в дальнейшем полученные данные можно использовать для корректировки образовательных программ).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169111" y="761009"/>
            <a:ext cx="8941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6600" dirty="0">
                <a:solidFill>
                  <a:srgbClr val="0C99FF"/>
                </a:solidFill>
              </a:rPr>
              <a:t>Результат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A7CB9B-5DFE-46F0-BF7D-D811DD1E1CA8}"/>
              </a:ext>
            </a:extLst>
          </p:cNvPr>
          <p:cNvSpPr/>
          <p:nvPr/>
        </p:nvSpPr>
        <p:spPr bwMode="auto">
          <a:xfrm>
            <a:off x="17510082" y="9580728"/>
            <a:ext cx="674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7</a:t>
            </a:r>
            <a:endParaRPr lang="ru-RU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FCAEFB-C066-4080-8CB6-37A9029029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708" t="6481" r="25527" b="31486"/>
          <a:stretch/>
        </p:blipFill>
        <p:spPr bwMode="auto">
          <a:xfrm>
            <a:off x="9904253" y="1081580"/>
            <a:ext cx="6608198" cy="40619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A62735-1CEA-406E-BC3D-BA4AC292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642" t="3899" r="25360" b="27902"/>
          <a:stretch/>
        </p:blipFill>
        <p:spPr bwMode="auto">
          <a:xfrm>
            <a:off x="9904253" y="5419952"/>
            <a:ext cx="6608198" cy="38695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7CB44-2D89-3AEF-DD7C-2CF60928A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ictur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47"/>
          <a:stretch/>
        </p:blipFill>
        <p:spPr bwMode="auto">
          <a:xfrm>
            <a:off x="10930719" y="3429000"/>
            <a:ext cx="6214281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efault_name">
            <a:extLst>
              <a:ext uri="{FF2B5EF4-FFF2-40B4-BE49-F238E27FC236}">
                <a16:creationId xmlns:a16="http://schemas.microsoft.com/office/drawing/2014/main" id="{C363D1CE-3850-9CDF-5D63-17904AF64301}"/>
              </a:ext>
            </a:extLst>
          </p:cNvPr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100"/>
              </a:lnSpc>
              <a:buNone/>
            </a:pPr>
            <a:r>
              <a:rPr lang="ru-RU" sz="5400" dirty="0">
                <a:solidFill>
                  <a:srgbClr val="0D99FF"/>
                </a:solidFill>
                <a:ea typeface="Inter Medium" pitchFamily="34" charset="-122"/>
                <a:cs typeface="Inter Medium" pitchFamily="34" charset="-120"/>
              </a:rPr>
              <a:t>Дальнейшее</a:t>
            </a:r>
            <a:r>
              <a:rPr lang="ru-RU" sz="5400" dirty="0">
                <a:solidFill>
                  <a:srgbClr val="0D99FF"/>
                </a:solidFill>
                <a:latin typeface="Montserrat Medium" panose="00000600000000000000" pitchFamily="2" charset="-52"/>
                <a:ea typeface="Inter Medium" pitchFamily="34" charset="-122"/>
                <a:cs typeface="Inter Medium" pitchFamily="34" charset="-120"/>
              </a:rPr>
              <a:t> развитие проекта</a:t>
            </a:r>
            <a:endParaRPr lang="en-US" sz="5400" dirty="0">
              <a:latin typeface="Montserrat Medium" panose="00000600000000000000" pitchFamily="2" charset="-52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58D165A-506C-B58E-6C03-A9DFECD222EF}"/>
              </a:ext>
            </a:extLst>
          </p:cNvPr>
          <p:cNvSpPr/>
          <p:nvPr/>
        </p:nvSpPr>
        <p:spPr>
          <a:xfrm>
            <a:off x="1143000" y="2499529"/>
            <a:ext cx="7700749" cy="53342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Расширение контента;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Технические улучшения;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Оптимизация функционала;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Исследование новых направлений</a:t>
            </a:r>
            <a:r>
              <a:rPr lang="en-US" sz="2800" dirty="0"/>
              <a:t>, </a:t>
            </a:r>
            <a:r>
              <a:rPr lang="ru-RU" sz="2800" dirty="0"/>
              <a:t>расширение целевой аудитории</a:t>
            </a:r>
            <a:r>
              <a:rPr lang="en-US" sz="2800" dirty="0"/>
              <a:t>;</a:t>
            </a:r>
            <a:r>
              <a:rPr lang="ru-RU" sz="2800" dirty="0"/>
              <a:t>                                                                                          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Практическое применение (выход на рынок)</a:t>
            </a:r>
            <a:r>
              <a:rPr lang="en-US" sz="2800" dirty="0"/>
              <a:t>;</a:t>
            </a:r>
          </a:p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Сотрудничество с ВСКС, ШСО.</a:t>
            </a:r>
            <a:br>
              <a:rPr lang="ru-RU" sz="2800" dirty="0"/>
            </a:br>
            <a:endParaRPr lang="en-US" sz="2800" dirty="0">
              <a:latin typeface="Montserrat Regular" panose="00000500000000000000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27C5AFD-A2E0-4EA1-9A81-F60C5C753FA8}"/>
              </a:ext>
            </a:extLst>
          </p:cNvPr>
          <p:cNvSpPr/>
          <p:nvPr/>
        </p:nvSpPr>
        <p:spPr bwMode="auto">
          <a:xfrm>
            <a:off x="17510082" y="9553432"/>
            <a:ext cx="674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8</a:t>
            </a:r>
            <a:endParaRPr lang="ru-RU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3051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BDE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fault_name"/>
          <p:cNvSpPr/>
          <p:nvPr/>
        </p:nvSpPr>
        <p:spPr>
          <a:xfrm>
            <a:off x="1143000" y="1143000"/>
            <a:ext cx="16021050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100"/>
              </a:lnSpc>
            </a:pPr>
            <a:r>
              <a:rPr lang="ru-RU" sz="5400" dirty="0">
                <a:solidFill>
                  <a:srgbClr val="0D99FF"/>
                </a:solidFill>
                <a:ea typeface="Inter Medium" pitchFamily="34" charset="-122"/>
                <a:cs typeface="Inter Medium" pitchFamily="34" charset="-120"/>
              </a:rPr>
              <a:t>Список литературы</a:t>
            </a:r>
            <a:endParaRPr lang="en-US" sz="5400" dirty="0"/>
          </a:p>
          <a:p>
            <a:pPr marL="0" indent="0" algn="l">
              <a:lnSpc>
                <a:spcPts val="8100"/>
              </a:lnSpc>
              <a:buNone/>
            </a:pPr>
            <a:endParaRPr lang="en-US" sz="6750" dirty="0"/>
          </a:p>
        </p:txBody>
      </p:sp>
      <p:sp>
        <p:nvSpPr>
          <p:cNvPr id="3" name="Text 1"/>
          <p:cNvSpPr/>
          <p:nvPr/>
        </p:nvSpPr>
        <p:spPr>
          <a:xfrm>
            <a:off x="1143000" y="2474936"/>
            <a:ext cx="15698337" cy="6860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1. В.С. Гончаренко, Т.А. </a:t>
            </a:r>
            <a:r>
              <a:rPr lang="ru-RU" sz="2000" dirty="0" err="1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Чечетина</a:t>
            </a: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, В.И. </a:t>
            </a:r>
            <a:r>
              <a:rPr lang="ru-RU" sz="2000" dirty="0" err="1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Сибирко</a:t>
            </a: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, О.В. </a:t>
            </a:r>
            <a:r>
              <a:rPr lang="ru-RU" sz="2000" dirty="0" err="1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Надточий</a:t>
            </a: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 (ФГБУ ВНИИПО МЧС России); П.В. </a:t>
            </a:r>
            <a:r>
              <a:rPr lang="ru-RU" sz="2000" dirty="0" err="1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Полехин</a:t>
            </a: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, А.А. Козлов, А.М. Грибанов (ДНПР МЧС России). Пожары и пожарная безопасность в 2023 году: </a:t>
            </a:r>
            <a:r>
              <a:rPr lang="ru-RU" sz="2000" dirty="0" err="1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информ</a:t>
            </a: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.- </a:t>
            </a:r>
            <a:r>
              <a:rPr lang="ru-RU" sz="2000" dirty="0" err="1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аналитич</a:t>
            </a: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. сб. - Балашиха: ФГБУ ВНИИПО МЧС России, 2024. - 110 с.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2. Безопасность граждан // МЧС России URL: https://mchs.gov.ru/ (дата обращения: 17.01.2025).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3. Государственный доклад о состоянии защиты населения и территорий российской федерации от чрезвычайных ситуаций природного и техногенного характера в 2023 году // МЧС России URL: https://mchs.gov.ru/ (дата обращения: 17.01.2025).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4. Государственный доклад о состоянии защиты населения и территорий российской федерации от чрезвычайных ситуаций природного и техногенного характера в 2022 году // МЧС России URL: https://mchs.gov.ru/ (дата обращения: 17.01.2025).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5. </a:t>
            </a:r>
            <a:r>
              <a:rPr lang="ru-RU" sz="2000" dirty="0" err="1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Documentation</a:t>
            </a: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 // </a:t>
            </a:r>
            <a:r>
              <a:rPr lang="ru-RU" sz="2000" dirty="0" err="1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Unity</a:t>
            </a: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 </a:t>
            </a:r>
            <a:r>
              <a:rPr lang="ru-RU" sz="2000" dirty="0" err="1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Documentation</a:t>
            </a: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 URL: https://docs.unity.com/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6. </a:t>
            </a:r>
            <a:r>
              <a:rPr lang="ru-RU" sz="2000" dirty="0" err="1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Тикоски</a:t>
            </a: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 С. Современная разработка игр на </a:t>
            </a:r>
            <a:r>
              <a:rPr lang="ru-RU" sz="2000" dirty="0" err="1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Unity</a:t>
            </a: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. - Пер. с англ. — СПб.: БХВ-Петербург, 2024. - 496 с.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7. Бонд Джереми </a:t>
            </a:r>
            <a:r>
              <a:rPr lang="ru-RU" sz="2000" dirty="0" err="1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Гибсон</a:t>
            </a: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. </a:t>
            </a:r>
            <a:r>
              <a:rPr lang="ru-RU" sz="2000" dirty="0" err="1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Unity</a:t>
            </a: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 и C#. </a:t>
            </a:r>
            <a:r>
              <a:rPr lang="ru-RU" sz="2000" dirty="0" err="1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Геймдев</a:t>
            </a: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 от идеи до реализации. – 2-е изд. - </a:t>
            </a:r>
            <a:r>
              <a:rPr lang="ru-RU" sz="2000" dirty="0" err="1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Спб</a:t>
            </a:r>
            <a:r>
              <a:rPr lang="ru-RU" sz="2000" dirty="0">
                <a:solidFill>
                  <a:srgbClr val="1C1628"/>
                </a:solidFill>
                <a:ea typeface="Inter Regular" pitchFamily="34" charset="-122"/>
                <a:cs typeface="Inter Regular" pitchFamily="34" charset="-120"/>
              </a:rPr>
              <a:t>.: Питер, 2021. - 928 с.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1686BC-FC65-4CE0-9603-668C8CD4B724}"/>
              </a:ext>
            </a:extLst>
          </p:cNvPr>
          <p:cNvSpPr/>
          <p:nvPr/>
        </p:nvSpPr>
        <p:spPr bwMode="auto">
          <a:xfrm>
            <a:off x="17510082" y="9580727"/>
            <a:ext cx="674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Montserrat Medium" panose="00000600000000000000" pitchFamily="2" charset="-52"/>
              </a:rPr>
              <a:t>9</a:t>
            </a:r>
            <a:endParaRPr lang="ru-RU" b="1" dirty="0">
              <a:solidFill>
                <a:srgbClr val="0070C0"/>
              </a:solidFill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815</Words>
  <Application>Microsoft Office PowerPoint</Application>
  <PresentationFormat>Произвольный</PresentationFormat>
  <Paragraphs>94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Calibri</vt:lpstr>
      <vt:lpstr>Impact</vt:lpstr>
      <vt:lpstr>Inter Medium</vt:lpstr>
      <vt:lpstr>Inter Regular</vt:lpstr>
      <vt:lpstr>Montserrat Bold</vt:lpstr>
      <vt:lpstr>Montserrat Medium</vt:lpstr>
      <vt:lpstr>Montserrat Regular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35</cp:revision>
  <dcterms:created xsi:type="dcterms:W3CDTF">2025-01-14T09:23:53Z</dcterms:created>
  <dcterms:modified xsi:type="dcterms:W3CDTF">2025-02-14T12:07:38Z</dcterms:modified>
</cp:coreProperties>
</file>