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24"/>
  </p:notesMasterIdLst>
  <p:sldIdLst>
    <p:sldId id="256" r:id="rId2"/>
    <p:sldId id="276" r:id="rId3"/>
    <p:sldId id="278" r:id="rId4"/>
    <p:sldId id="279" r:id="rId5"/>
    <p:sldId id="280" r:id="rId6"/>
    <p:sldId id="302" r:id="rId7"/>
    <p:sldId id="281" r:id="rId8"/>
    <p:sldId id="282" r:id="rId9"/>
    <p:sldId id="283" r:id="rId10"/>
    <p:sldId id="301" r:id="rId11"/>
    <p:sldId id="284" r:id="rId12"/>
    <p:sldId id="285" r:id="rId13"/>
    <p:sldId id="286" r:id="rId14"/>
    <p:sldId id="287" r:id="rId15"/>
    <p:sldId id="299" r:id="rId16"/>
    <p:sldId id="304" r:id="rId17"/>
    <p:sldId id="307" r:id="rId18"/>
    <p:sldId id="308" r:id="rId19"/>
    <p:sldId id="309" r:id="rId20"/>
    <p:sldId id="303" r:id="rId21"/>
    <p:sldId id="306" r:id="rId22"/>
    <p:sldId id="277" r:id="rId23"/>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showGuides="1">
      <p:cViewPr varScale="1">
        <p:scale>
          <a:sx n="69" d="100"/>
          <a:sy n="69" d="100"/>
        </p:scale>
        <p:origin x="780" y="60"/>
      </p:cViewPr>
      <p:guideLst>
        <p:guide orient="horz" pos="215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823F1B1-51BF-49F7-B10E-03725E252143}" type="datetimeFigureOut">
              <a:rPr lang="en-US"/>
              <a:t>7/3/2024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atin typeface="Calibri" panose="020F0502020204030204" pitchFamily="34" charset="0"/>
                <a:ea typeface="SimSun" panose="02010600030101010101" pitchFamily="2" charset="-122"/>
              </a:defRPr>
            </a:lvl1pPr>
          </a:lstStyle>
          <a:p>
            <a:fld id="{C1869452-51F1-4ACC-914E-16905369DF9F}" type="slidenum">
              <a:rPr lang="en-US" altLang="zh-CN"/>
              <a:t>‹#›</a:t>
            </a:fld>
            <a:endParaRPr lang="en-US" altLang="zh-CN" dirty="0"/>
          </a:p>
        </p:txBody>
      </p:sp>
    </p:spTree>
    <p:extLst>
      <p:ext uri="{BB962C8B-B14F-4D97-AF65-F5344CB8AC3E}">
        <p14:creationId xmlns:p14="http://schemas.microsoft.com/office/powerpoint/2010/main" val="12628997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8"/>
            <a:ext cx="10363200" cy="1470025"/>
          </a:xfrm>
        </p:spPr>
        <p:txBody>
          <a:bodyPr/>
          <a:lstStyle/>
          <a:p>
            <a:r>
              <a:rPr lang="en-US" noProof="1"/>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1"/>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74CE697-0A50-43A2-B5D6-C5B3D802C34B}" type="datetime1">
              <a:rPr lang="en-US"/>
              <a:t>7/3/2024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DB967C95-102F-4278-8921-C47578C1046F}" type="slidenum">
              <a:rPr lang="en-US" altLang="zh-CN"/>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lvl1pPr>
              <a:defRPr/>
            </a:lvl1pPr>
          </a:lstStyle>
          <a:p>
            <a:pPr>
              <a:defRPr/>
            </a:pPr>
            <a:fld id="{23B7835E-809C-421B-ADCC-C713AAC6BBA2}" type="datetime1">
              <a:rPr lang="en-US"/>
              <a:t>7/3/2024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B7CA7A10-75A9-4DA1-AFEB-D4493F119659}" type="slidenum">
              <a:rPr lang="en-US" altLang="zh-CN"/>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1"/>
            <a:ext cx="27432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09600" y="274651"/>
            <a:ext cx="802640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lvl1pPr>
              <a:defRPr/>
            </a:lvl1pPr>
          </a:lstStyle>
          <a:p>
            <a:pPr>
              <a:defRPr/>
            </a:pPr>
            <a:fld id="{F8C2765C-0302-470B-B370-6B26725F2F9A}" type="datetime1">
              <a:rPr lang="en-US"/>
              <a:t>7/3/2024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C0485FBF-84A5-47D5-952E-2CAFCB64FFF4}" type="slidenum">
              <a:rPr lang="en-US" altLang="zh-CN"/>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lvl1pPr>
              <a:defRPr/>
            </a:lvl1pPr>
          </a:lstStyle>
          <a:p>
            <a:pPr>
              <a:defRPr/>
            </a:pPr>
            <a:fld id="{DAE645C4-2505-480B-A1D2-F67A60D681FB}" type="datetime1">
              <a:rPr lang="en-US"/>
              <a:t>7/3/2024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8089059E-D8D0-4E1F-A1E0-FC144CAD44EA}" type="slidenum">
              <a:rPr lang="en-US" altLang="zh-CN"/>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3"/>
            <a:ext cx="10363200" cy="1362075"/>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1"/>
              <a:t>Click to edit Master text styles</a:t>
            </a:r>
          </a:p>
        </p:txBody>
      </p:sp>
      <p:sp>
        <p:nvSpPr>
          <p:cNvPr id="4" name="Date Placeholder 3"/>
          <p:cNvSpPr>
            <a:spLocks noGrp="1"/>
          </p:cNvSpPr>
          <p:nvPr>
            <p:ph type="dt" sz="half" idx="10"/>
          </p:nvPr>
        </p:nvSpPr>
        <p:spPr/>
        <p:txBody>
          <a:bodyPr/>
          <a:lstStyle>
            <a:lvl1pPr>
              <a:defRPr/>
            </a:lvl1pPr>
          </a:lstStyle>
          <a:p>
            <a:pPr>
              <a:defRPr/>
            </a:pPr>
            <a:fld id="{F39AF88F-0E4F-48DC-9142-598F33A5B840}" type="datetime1">
              <a:rPr lang="en-US"/>
              <a:t>7/3/2024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3728ECE2-3231-445C-A5A3-672BC6A185F8}" type="slidenum">
              <a:rPr lang="en-US" altLang="zh-CN"/>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3"/>
          <p:cNvSpPr>
            <a:spLocks noGrp="1"/>
          </p:cNvSpPr>
          <p:nvPr>
            <p:ph type="dt" sz="half" idx="10"/>
          </p:nvPr>
        </p:nvSpPr>
        <p:spPr/>
        <p:txBody>
          <a:bodyPr/>
          <a:lstStyle>
            <a:lvl1pPr>
              <a:defRPr/>
            </a:lvl1pPr>
          </a:lstStyle>
          <a:p>
            <a:pPr>
              <a:defRPr/>
            </a:pPr>
            <a:fld id="{C241B08E-CDE7-4B3B-A9DC-4728B8CB4981}" type="datetime1">
              <a:rPr lang="en-US"/>
              <a:t>7/3/2024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F2B5A91D-4108-4788-A007-8058EC8E0206}" type="slidenum">
              <a:rPr lang="en-US" altLang="zh-CN"/>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619337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3"/>
          <p:cNvSpPr>
            <a:spLocks noGrp="1"/>
          </p:cNvSpPr>
          <p:nvPr>
            <p:ph type="dt" sz="half" idx="10"/>
          </p:nvPr>
        </p:nvSpPr>
        <p:spPr/>
        <p:txBody>
          <a:bodyPr/>
          <a:lstStyle>
            <a:lvl1pPr>
              <a:defRPr/>
            </a:lvl1pPr>
          </a:lstStyle>
          <a:p>
            <a:pPr>
              <a:defRPr/>
            </a:pPr>
            <a:fld id="{6784A610-87EC-47FB-A365-430A925C62E8}" type="datetime1">
              <a:rPr lang="en-US"/>
              <a:t>7/3/2024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fld id="{3B2B40DB-08AC-4871-BB47-0CC2C3EF8FC6}" type="slidenum">
              <a:rPr lang="en-US" altLang="zh-CN"/>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3"/>
          <p:cNvSpPr>
            <a:spLocks noGrp="1"/>
          </p:cNvSpPr>
          <p:nvPr>
            <p:ph type="dt" sz="half" idx="10"/>
          </p:nvPr>
        </p:nvSpPr>
        <p:spPr/>
        <p:txBody>
          <a:bodyPr/>
          <a:lstStyle>
            <a:lvl1pPr>
              <a:defRPr/>
            </a:lvl1pPr>
          </a:lstStyle>
          <a:p>
            <a:pPr>
              <a:defRPr/>
            </a:pPr>
            <a:fld id="{EE855A17-6B60-4CC1-AD98-5F7A663E9D9B}" type="datetime1">
              <a:rPr lang="en-US"/>
              <a:t>7/3/2024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fld id="{5C47998B-587A-45AD-982A-2AB996F07C34}" type="slidenum">
              <a:rPr lang="en-US" altLang="zh-CN"/>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72C0F8E-241C-414C-BA25-AC3532DBDDCB}" type="datetime1">
              <a:rPr lang="en-US"/>
              <a:t>7/3/2024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fld id="{98B8406A-E1DD-41B2-9B46-2183DC205D59}" type="slidenum">
              <a:rPr lang="en-US" altLang="zh-CN"/>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4766733"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p:cNvSpPr>
            <a:spLocks noGrp="1"/>
          </p:cNvSpPr>
          <p:nvPr>
            <p:ph type="dt" sz="half" idx="10"/>
          </p:nvPr>
        </p:nvSpPr>
        <p:spPr/>
        <p:txBody>
          <a:bodyPr/>
          <a:lstStyle>
            <a:lvl1pPr>
              <a:defRPr/>
            </a:lvl1pPr>
          </a:lstStyle>
          <a:p>
            <a:pPr>
              <a:defRPr/>
            </a:pPr>
            <a:fld id="{CE16C5CC-81E0-4C70-855D-F4417F5D1FD7}" type="datetime1">
              <a:rPr lang="en-US"/>
              <a:t>7/3/2024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F675FB13-86D2-4975-84F8-8B577441ECA5}" type="slidenum">
              <a:rPr lang="en-US" altLang="zh-CN"/>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p:cNvSpPr>
            <a:spLocks noGrp="1"/>
          </p:cNvSpPr>
          <p:nvPr>
            <p:ph type="dt" sz="half" idx="10"/>
          </p:nvPr>
        </p:nvSpPr>
        <p:spPr/>
        <p:txBody>
          <a:bodyPr/>
          <a:lstStyle>
            <a:lvl1pPr>
              <a:defRPr/>
            </a:lvl1pPr>
          </a:lstStyle>
          <a:p>
            <a:pPr>
              <a:defRPr/>
            </a:pPr>
            <a:fld id="{11E8C300-8A89-40BC-B9D5-21B6BC26B98E}" type="datetime1">
              <a:rPr lang="en-US"/>
              <a:t>7/3/2024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7DF9C7CC-F95C-460E-AC0A-FDE68885D97E}" type="slidenum">
              <a:rPr lang="en-US" altLang="zh-CN"/>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noChangeArrowheads="1"/>
          </p:cNvSpPr>
          <p:nvPr>
            <p:ph type="body" idx="9"/>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cs typeface="Arial" panose="020B0604020202020204" pitchFamily="34" charset="0"/>
              </a:defRPr>
            </a:lvl1pPr>
          </a:lstStyle>
          <a:p>
            <a:pPr>
              <a:defRPr/>
            </a:pPr>
            <a:fld id="{E949F128-9BC2-4887-B881-CCCEB76ED00D}" type="datetime1">
              <a:rPr lang="en-US"/>
              <a:t>7/3/2024</a:t>
            </a:fld>
            <a:endParaRPr lang="en-US" dirty="0"/>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0D401E79-188A-45F6-9FD7-94FBF4E1F673}" type="slidenum">
              <a:rPr lang="en-US" altLang="zh-CN"/>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opencv.org/" TargetMode="External"/><Relationship Id="rId2" Type="http://schemas.openxmlformats.org/officeDocument/2006/relationships/hyperlink" Target="https://flask.palletsprojects.com/" TargetMode="External"/><Relationship Id="rId1" Type="http://schemas.openxmlformats.org/officeDocument/2006/relationships/slideLayout" Target="../slideLayouts/slideLayout2.xml"/><Relationship Id="rId5" Type="http://schemas.openxmlformats.org/officeDocument/2006/relationships/hyperlink" Target="https://github.com/topics/yolov8" TargetMode="External"/><Relationship Id="rId4" Type="http://schemas.openxmlformats.org/officeDocument/2006/relationships/hyperlink" Target="https://pytorch.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33640/2405-609x.3339" TargetMode="External"/><Relationship Id="rId2" Type="http://schemas.openxmlformats.org/officeDocument/2006/relationships/hyperlink" Target="https://doi.org/10.1109/CVMI59935.2023.10464837" TargetMode="External"/><Relationship Id="rId1" Type="http://schemas.openxmlformats.org/officeDocument/2006/relationships/slideLayout" Target="../slideLayouts/slideLayout2.xml"/><Relationship Id="rId4" Type="http://schemas.openxmlformats.org/officeDocument/2006/relationships/hyperlink" Target="https://doi.org/10.1109/ICCR56254.2022.999580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2050" name="Picture 2" descr="C:\Users\ravikanthvarma\Desktop\mlri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8" y="93980"/>
            <a:ext cx="107823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9"/>
          <p:cNvSpPr>
            <a:spLocks noGrp="1"/>
          </p:cNvSpPr>
          <p:nvPr>
            <p:ph type="ctrTitle"/>
          </p:nvPr>
        </p:nvSpPr>
        <p:spPr>
          <a:xfrm>
            <a:off x="1328738" y="1355725"/>
            <a:ext cx="9448800" cy="1036638"/>
          </a:xfrm>
        </p:spPr>
        <p:txBody>
          <a:bodyPr rtlCol="0">
            <a:normAutofit fontScale="90000"/>
          </a:bodyPr>
          <a:lstStyle/>
          <a:p>
            <a:pPr eaLnBrk="1" fontAlgn="auto" hangingPunct="1">
              <a:spcAft>
                <a:spcPts val="0"/>
              </a:spcAft>
              <a:defRPr/>
            </a:pPr>
            <a:br>
              <a:rPr lang="en-US"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RealTime/FieldBased Project  Internal1 Presentation</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On</a:t>
            </a:r>
            <a:br>
              <a:rPr lang="en-US" sz="2700"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Real Time Object Prediction Using YOLO</a:t>
            </a:r>
            <a:br>
              <a:rPr lang="en-US" sz="2200" b="1" dirty="0">
                <a:latin typeface="Times New Roman" panose="02020603050405020304" pitchFamily="18" charset="0"/>
                <a:cs typeface="Times New Roman" panose="02020603050405020304" pitchFamily="18" charset="0"/>
              </a:rPr>
            </a:br>
            <a:endParaRPr lang="en-US" sz="2200" b="1" dirty="0">
              <a:latin typeface="Times New Roman" panose="02020603050405020304" pitchFamily="18" charset="0"/>
              <a:cs typeface="Times New Roman" panose="02020603050405020304" pitchFamily="18" charset="0"/>
            </a:endParaRPr>
          </a:p>
        </p:txBody>
      </p:sp>
      <p:sp>
        <p:nvSpPr>
          <p:cNvPr id="2052" name="Subtitle 10"/>
          <p:cNvSpPr>
            <a:spLocks noGrp="1"/>
          </p:cNvSpPr>
          <p:nvPr>
            <p:ph type="subTitle" idx="1"/>
          </p:nvPr>
        </p:nvSpPr>
        <p:spPr>
          <a:xfrm>
            <a:off x="361156" y="2854036"/>
            <a:ext cx="11469687" cy="3477491"/>
          </a:xfrm>
        </p:spPr>
        <p:txBody>
          <a:bodyPr/>
          <a:lstStyle/>
          <a:p>
            <a:pPr eaLnBrk="1" hangingPunct="1"/>
            <a:r>
              <a:rPr lang="en-US" altLang="en-US" sz="2800" b="1" dirty="0">
                <a:solidFill>
                  <a:schemeClr val="tx1"/>
                </a:solidFill>
                <a:latin typeface="Times New Roman" panose="02020603050405020304" pitchFamily="18" charset="0"/>
              </a:rPr>
              <a:t>22R21A6676 – B.GUNA SEKHAR</a:t>
            </a:r>
          </a:p>
          <a:p>
            <a:pPr eaLnBrk="1" hangingPunct="1"/>
            <a:r>
              <a:rPr lang="en-US" altLang="en-US" sz="2800" b="1" dirty="0">
                <a:solidFill>
                  <a:schemeClr val="tx1"/>
                </a:solidFill>
                <a:latin typeface="Times New Roman" panose="02020603050405020304" pitchFamily="18" charset="0"/>
              </a:rPr>
              <a:t>22R21A6678 – CH.RAKESH</a:t>
            </a:r>
          </a:p>
          <a:p>
            <a:pPr eaLnBrk="1" hangingPunct="1"/>
            <a:r>
              <a:rPr lang="en-US" altLang="en-US" sz="2800" b="1" dirty="0">
                <a:solidFill>
                  <a:schemeClr val="tx1"/>
                </a:solidFill>
                <a:latin typeface="Times New Roman" panose="02020603050405020304" pitchFamily="18" charset="0"/>
              </a:rPr>
              <a:t>22R21A6695 – K.HARSHA</a:t>
            </a:r>
          </a:p>
          <a:p>
            <a:pPr eaLnBrk="1" hangingPunct="1"/>
            <a:r>
              <a:rPr lang="en-US" altLang="en-US" sz="1800" dirty="0">
                <a:solidFill>
                  <a:schemeClr val="tx1"/>
                </a:solidFill>
                <a:latin typeface="Times New Roman" panose="02020603050405020304" pitchFamily="18" charset="0"/>
              </a:rPr>
              <a:t>Under the Guidance of</a:t>
            </a:r>
          </a:p>
          <a:p>
            <a:pPr eaLnBrk="1" hangingPunct="1"/>
            <a:r>
              <a:rPr lang="en-US" altLang="en-US" sz="2800" b="1" dirty="0">
                <a:solidFill>
                  <a:schemeClr val="tx1"/>
                </a:solidFill>
                <a:latin typeface="Times New Roman" panose="02020603050405020304" pitchFamily="18" charset="0"/>
              </a:rPr>
              <a:t>SK.GOUSE PASHA</a:t>
            </a:r>
          </a:p>
          <a:p>
            <a:pPr eaLnBrk="1" hangingPunct="1"/>
            <a:r>
              <a:rPr lang="en-US" altLang="en-US" sz="1800" dirty="0">
                <a:solidFill>
                  <a:schemeClr val="tx1"/>
                </a:solidFill>
                <a:latin typeface="Times New Roman" panose="02020603050405020304" pitchFamily="18" charset="0"/>
              </a:rPr>
              <a:t>ASSISSTANT PROFESSOR</a:t>
            </a:r>
            <a:endParaRPr lang="en-US" altLang="en-US" dirty="0">
              <a:solidFill>
                <a:schemeClr val="tx1"/>
              </a:solidFill>
              <a:latin typeface="Times New Roman" panose="02020603050405020304" pitchFamily="18" charset="0"/>
            </a:endParaRPr>
          </a:p>
          <a:p>
            <a:pPr eaLnBrk="1" hangingPunct="1"/>
            <a:r>
              <a:rPr lang="en-US" altLang="en-US" sz="1800" dirty="0">
                <a:solidFill>
                  <a:srgbClr val="002060"/>
                </a:solidFill>
                <a:latin typeface="Times New Roman" panose="02020603050405020304" pitchFamily="18" charset="0"/>
              </a:rPr>
              <a:t>Department of Computer Science &amp; Engineering-Artificial Intelligence and Machine Learning</a:t>
            </a:r>
          </a:p>
          <a:p>
            <a:pPr eaLnBrk="1" hangingPunct="1"/>
            <a:r>
              <a:rPr lang="en-GB" altLang="en-US" sz="1600" dirty="0">
                <a:solidFill>
                  <a:schemeClr val="tx1"/>
                </a:solidFill>
                <a:latin typeface="Times New Roman" panose="02020603050405020304" pitchFamily="18" charset="0"/>
              </a:rPr>
              <a:t>04</a:t>
            </a:r>
            <a:r>
              <a:rPr lang="en-US" altLang="en-US" sz="1600" dirty="0">
                <a:solidFill>
                  <a:schemeClr val="tx1"/>
                </a:solidFill>
                <a:latin typeface="Times New Roman" panose="02020603050405020304" pitchFamily="18" charset="0"/>
              </a:rPr>
              <a:t>/0</a:t>
            </a:r>
            <a:r>
              <a:rPr lang="en-GB" altLang="en-US" sz="1600" dirty="0">
                <a:solidFill>
                  <a:schemeClr val="tx1"/>
                </a:solidFill>
                <a:latin typeface="Times New Roman" panose="02020603050405020304" pitchFamily="18" charset="0"/>
              </a:rPr>
              <a:t>7/</a:t>
            </a:r>
            <a:r>
              <a:rPr lang="en-US" altLang="en-US" sz="1600" dirty="0">
                <a:solidFill>
                  <a:schemeClr val="tx1"/>
                </a:solidFill>
                <a:latin typeface="Times New Roman" panose="02020603050405020304" pitchFamily="18" charset="0"/>
              </a:rPr>
              <a:t>2024</a:t>
            </a:r>
          </a:p>
          <a:p>
            <a:pPr eaLnBrk="1" hangingPunct="1"/>
            <a:endParaRPr lang="en-US" altLang="en-US" dirty="0">
              <a:solidFill>
                <a:srgbClr val="898989"/>
              </a:solidFill>
              <a:latin typeface="Times New Roman" panose="02020603050405020304" pitchFamily="18" charset="0"/>
            </a:endParaRPr>
          </a:p>
          <a:p>
            <a:pPr eaLnBrk="1" hangingPunct="1"/>
            <a:endParaRPr lang="en-US" altLang="en-US" dirty="0">
              <a:solidFill>
                <a:srgbClr val="898989"/>
              </a:solidFill>
              <a:latin typeface="Times New Roman" panose="02020603050405020304" pitchFamily="18" charset="0"/>
            </a:endParaRPr>
          </a:p>
          <a:p>
            <a:pPr eaLnBrk="1" hangingPunct="1"/>
            <a:endParaRPr lang="en-US" altLang="en-US" dirty="0">
              <a:solidFill>
                <a:srgbClr val="898989"/>
              </a:solidFill>
              <a:latin typeface="Times New Roman" panose="02020603050405020304" pitchFamily="18" charset="0"/>
            </a:endParaRPr>
          </a:p>
          <a:p>
            <a:pPr eaLnBrk="1" hangingPunct="1"/>
            <a:endParaRPr lang="en-US" altLang="en-US" dirty="0">
              <a:solidFill>
                <a:srgbClr val="898989"/>
              </a:solidFill>
              <a:latin typeface="Times New Roman" panose="02020603050405020304" pitchFamily="18" charset="0"/>
            </a:endParaRPr>
          </a:p>
          <a:p>
            <a:pPr eaLnBrk="1" hangingPunct="1"/>
            <a:endParaRPr lang="en-US" altLang="en-US" dirty="0">
              <a:solidFill>
                <a:srgbClr val="898989"/>
              </a:solidFill>
              <a:latin typeface="Times New Roman" panose="02020603050405020304" pitchFamily="18" charset="0"/>
            </a:endParaRPr>
          </a:p>
          <a:p>
            <a:pPr eaLnBrk="1" hangingPunct="1"/>
            <a:endParaRPr lang="en-US" altLang="en-US" dirty="0">
              <a:solidFill>
                <a:srgbClr val="898989"/>
              </a:solidFill>
              <a:latin typeface="Times New Roman" panose="02020603050405020304" pitchFamily="18" charset="0"/>
            </a:endParaRPr>
          </a:p>
          <a:p>
            <a:pPr eaLnBrk="1" hangingPunct="1"/>
            <a:endParaRPr lang="en-US" altLang="en-US" dirty="0">
              <a:solidFill>
                <a:srgbClr val="898989"/>
              </a:solidFill>
              <a:latin typeface="Times New Roman" panose="02020603050405020304" pitchFamily="18" charset="0"/>
            </a:endParaRPr>
          </a:p>
          <a:p>
            <a:pPr eaLnBrk="1" hangingPunct="1"/>
            <a:endParaRPr lang="en-US" altLang="en-US" dirty="0">
              <a:solidFill>
                <a:srgbClr val="898989"/>
              </a:solidFill>
              <a:latin typeface="Times New Roman" panose="02020603050405020304" pitchFamily="18" charset="0"/>
            </a:endParaRPr>
          </a:p>
          <a:p>
            <a:pPr eaLnBrk="1" hangingPunct="1"/>
            <a:endParaRPr lang="en-US" altLang="en-US" dirty="0">
              <a:solidFill>
                <a:srgbClr val="898989"/>
              </a:solidFill>
              <a:latin typeface="Times New Roman" panose="02020603050405020304" pitchFamily="18" charset="0"/>
            </a:endParaRPr>
          </a:p>
          <a:p>
            <a:pPr eaLnBrk="1" hangingPunct="1"/>
            <a:endParaRPr lang="en-US" altLang="en-US" dirty="0">
              <a:solidFill>
                <a:srgbClr val="898989"/>
              </a:solidFill>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b="1" dirty="0">
                <a:latin typeface="Times New Roman" panose="02020603050405020304" pitchFamily="18" charset="0"/>
                <a:sym typeface="+mn-ea"/>
              </a:rPr>
              <a:t>ARCHITECTURE</a:t>
            </a:r>
            <a:endParaRPr lang="en-US" sz="4000" dirty="0"/>
          </a:p>
        </p:txBody>
      </p:sp>
      <p:sp>
        <p:nvSpPr>
          <p:cNvPr id="3" name="Content Placeholder 2"/>
          <p:cNvSpPr>
            <a:spLocks noGrp="1"/>
          </p:cNvSpPr>
          <p:nvPr>
            <p:ph idx="1"/>
          </p:nvPr>
        </p:nvSpPr>
        <p:spPr>
          <a:xfrm>
            <a:off x="609600" y="1582895"/>
            <a:ext cx="10972800" cy="4525963"/>
          </a:xfrm>
        </p:spPr>
        <p:txBody>
          <a:bodyPr/>
          <a:lstStyle/>
          <a:p>
            <a:pPr marL="0" indent="0">
              <a:buNone/>
            </a:pPr>
            <a:r>
              <a:rPr lang="en-US" dirty="0"/>
              <a:t>    </a:t>
            </a:r>
          </a:p>
        </p:txBody>
      </p:sp>
      <p:sp>
        <p:nvSpPr>
          <p:cNvPr id="4" name="Rectangles 1"/>
          <p:cNvSpPr/>
          <p:nvPr/>
        </p:nvSpPr>
        <p:spPr>
          <a:xfrm>
            <a:off x="2362268" y="1582895"/>
            <a:ext cx="2582533" cy="1826788"/>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kern="100" dirty="0">
                <a:solidFill>
                  <a:srgbClr val="000000"/>
                </a:solidFill>
                <a:latin typeface="Times New Roman" panose="02020603050405020304" pitchFamily="18" charset="0"/>
                <a:ea typeface="等线"/>
                <a:cs typeface="Times New Roman" panose="02020603050405020304" pitchFamily="18" charset="0"/>
                <a:sym typeface="Times New Roman" panose="02020603050405020304"/>
              </a:rPr>
              <a:t>Image/Video/</a:t>
            </a:r>
          </a:p>
          <a:p>
            <a:pPr algn="ctr"/>
            <a:r>
              <a:rPr lang="en-US" altLang="zh-CN" sz="2400" b="1" kern="100" dirty="0">
                <a:solidFill>
                  <a:srgbClr val="000000"/>
                </a:solidFill>
                <a:latin typeface="Times New Roman" panose="02020603050405020304" pitchFamily="18" charset="0"/>
                <a:ea typeface="等线"/>
                <a:cs typeface="Times New Roman" panose="02020603050405020304" pitchFamily="18" charset="0"/>
                <a:sym typeface="Times New Roman" panose="02020603050405020304"/>
              </a:rPr>
              <a:t>Webcam</a:t>
            </a:r>
          </a:p>
          <a:p>
            <a:pPr algn="ctr"/>
            <a:r>
              <a:rPr lang="en-US" altLang="zh-CN" sz="2400" b="1" kern="100" dirty="0">
                <a:solidFill>
                  <a:srgbClr val="000000"/>
                </a:solidFill>
                <a:latin typeface="Times New Roman" panose="02020603050405020304" pitchFamily="18" charset="0"/>
                <a:ea typeface="等线"/>
                <a:cs typeface="Times New Roman" panose="02020603050405020304" pitchFamily="18" charset="0"/>
                <a:sym typeface="Times New Roman" panose="02020603050405020304"/>
              </a:rPr>
              <a:t>RTSP link/</a:t>
            </a:r>
          </a:p>
          <a:p>
            <a:pPr algn="ctr"/>
            <a:r>
              <a:rPr lang="en-US" altLang="zh-CN" sz="2400" b="1" kern="100" dirty="0">
                <a:solidFill>
                  <a:srgbClr val="000000"/>
                </a:solidFill>
                <a:latin typeface="Times New Roman" panose="02020603050405020304" pitchFamily="18" charset="0"/>
                <a:ea typeface="等线"/>
                <a:cs typeface="Times New Roman" panose="02020603050405020304" pitchFamily="18" charset="0"/>
                <a:sym typeface="Times New Roman" panose="02020603050405020304"/>
              </a:rPr>
              <a:t>YouTube link Insertion</a:t>
            </a:r>
          </a:p>
        </p:txBody>
      </p:sp>
      <p:sp>
        <p:nvSpPr>
          <p:cNvPr id="5" name="Rectangles 3"/>
          <p:cNvSpPr/>
          <p:nvPr/>
        </p:nvSpPr>
        <p:spPr>
          <a:xfrm>
            <a:off x="7029450" y="2292350"/>
            <a:ext cx="1762760" cy="111696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kern="100" dirty="0">
                <a:solidFill>
                  <a:srgbClr val="000000"/>
                </a:solidFill>
                <a:latin typeface="Times New Roman" panose="02020603050405020304" pitchFamily="18" charset="0"/>
                <a:ea typeface="等线"/>
                <a:cs typeface="Times New Roman" panose="02020603050405020304" pitchFamily="18" charset="0"/>
                <a:sym typeface="Times New Roman" panose="02020603050405020304"/>
              </a:rPr>
              <a:t>Output</a:t>
            </a:r>
          </a:p>
        </p:txBody>
      </p:sp>
      <p:sp>
        <p:nvSpPr>
          <p:cNvPr id="6" name="Rectangles 2"/>
          <p:cNvSpPr/>
          <p:nvPr/>
        </p:nvSpPr>
        <p:spPr>
          <a:xfrm>
            <a:off x="2454275" y="4314268"/>
            <a:ext cx="7283450" cy="15697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kern="100" dirty="0">
                <a:solidFill>
                  <a:srgbClr val="000000"/>
                </a:solidFill>
                <a:latin typeface="Times New Roman" panose="02020603050405020304" pitchFamily="18" charset="0"/>
                <a:ea typeface="等线"/>
                <a:cs typeface="Times New Roman" panose="02020603050405020304" pitchFamily="18" charset="0"/>
                <a:sym typeface="Times New Roman" panose="02020603050405020304"/>
              </a:rPr>
              <a:t>Verification at back end</a:t>
            </a:r>
          </a:p>
        </p:txBody>
      </p:sp>
      <p:cxnSp>
        <p:nvCxnSpPr>
          <p:cNvPr id="7" name="Straight Arrow Connector 4"/>
          <p:cNvCxnSpPr/>
          <p:nvPr/>
        </p:nvCxnSpPr>
        <p:spPr>
          <a:xfrm flipH="1">
            <a:off x="3653534" y="3393479"/>
            <a:ext cx="635" cy="9366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 name="Straight Arrow Connector 5"/>
          <p:cNvCxnSpPr/>
          <p:nvPr/>
        </p:nvCxnSpPr>
        <p:spPr>
          <a:xfrm flipV="1">
            <a:off x="7910830" y="3416935"/>
            <a:ext cx="0" cy="8661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 name="Rectangles 9"/>
          <p:cNvSpPr/>
          <p:nvPr/>
        </p:nvSpPr>
        <p:spPr>
          <a:xfrm>
            <a:off x="9275445" y="2354580"/>
            <a:ext cx="1637030" cy="93789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sz="2000" b="1" dirty="0">
              <a:solidFill>
                <a:schemeClr val="tx1"/>
              </a:solidFill>
              <a:sym typeface="+mn-ea"/>
            </a:endParaRPr>
          </a:p>
          <a:p>
            <a:pPr algn="ctr"/>
            <a:r>
              <a:rPr lang="en-US" sz="2000" b="1" dirty="0">
                <a:solidFill>
                  <a:schemeClr val="tx1"/>
                </a:solidFill>
                <a:latin typeface="Times New Roman" panose="02020603050405020304" pitchFamily="18" charset="0"/>
                <a:cs typeface="Times New Roman" panose="02020603050405020304" pitchFamily="18" charset="0"/>
                <a:sym typeface="+mn-ea"/>
              </a:rPr>
              <a:t>Output’s Description</a:t>
            </a: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US" sz="2000" b="1" dirty="0">
              <a:solidFill>
                <a:schemeClr val="tx1"/>
              </a:solidFill>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a:off x="8780780" y="2729230"/>
            <a:ext cx="57975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lstStyle/>
          <a:p>
            <a:pPr eaLnBrk="1" hangingPunct="1"/>
            <a:r>
              <a:rPr lang="en-US" altLang="en-US" sz="4000" b="1" dirty="0">
                <a:latin typeface="Times New Roman" panose="02020603050405020304" pitchFamily="18" charset="0"/>
                <a:cs typeface="Times New Roman" panose="02020603050405020304" pitchFamily="18" charset="0"/>
              </a:rPr>
              <a:t>  </a:t>
            </a:r>
          </a:p>
        </p:txBody>
      </p:sp>
      <p:sp>
        <p:nvSpPr>
          <p:cNvPr id="10243" name="Content Placeholder 1"/>
          <p:cNvSpPr>
            <a:spLocks noGrp="1" noChangeArrowheads="1"/>
          </p:cNvSpPr>
          <p:nvPr>
            <p:ph idx="1"/>
          </p:nvPr>
        </p:nvSpPr>
        <p:spPr/>
        <p:txBody>
          <a:bodyPr/>
          <a:lstStyle/>
          <a:p>
            <a:pPr marL="0" indent="0" algn="just">
              <a:lnSpc>
                <a:spcPts val="2625"/>
              </a:lnSpc>
              <a:buNone/>
            </a:pPr>
            <a:r>
              <a:rPr lang="en-US" altLang="en-US" sz="1700" b="1" dirty="0">
                <a:solidFill>
                  <a:srgbClr val="251E20"/>
                </a:solidFill>
                <a:latin typeface="Times New Roman" panose="02020603050405020304" pitchFamily="18" charset="0"/>
                <a:cs typeface="Times New Roman" panose="02020603050405020304" pitchFamily="18" charset="0"/>
              </a:rPr>
              <a:t>Frontend (Client-side)</a:t>
            </a:r>
          </a:p>
          <a:p>
            <a:pPr algn="just">
              <a:lnSpc>
                <a:spcPts val="2625"/>
              </a:lnSpc>
            </a:pPr>
            <a:endParaRPr lang="en-US" altLang="en-US" sz="1700" dirty="0">
              <a:solidFill>
                <a:srgbClr val="251E20"/>
              </a:solidFill>
              <a:latin typeface="Times New Roman" panose="02020603050405020304" pitchFamily="18" charset="0"/>
              <a:cs typeface="Times New Roman" panose="02020603050405020304" pitchFamily="18" charset="0"/>
            </a:endParaRPr>
          </a:p>
          <a:p>
            <a:pPr algn="just">
              <a:lnSpc>
                <a:spcPts val="2625"/>
              </a:lnSpc>
            </a:pPr>
            <a:r>
              <a:rPr lang="en-US" altLang="en-US" sz="1700" dirty="0">
                <a:solidFill>
                  <a:srgbClr val="251E20"/>
                </a:solidFill>
                <a:latin typeface="Times New Roman" panose="02020603050405020304" pitchFamily="18" charset="0"/>
                <a:cs typeface="Times New Roman" panose="02020603050405020304" pitchFamily="18" charset="0"/>
              </a:rPr>
              <a:t>HTML: Provides the user interface for selecting options and displaying results.</a:t>
            </a:r>
          </a:p>
          <a:p>
            <a:pPr algn="just">
              <a:lnSpc>
                <a:spcPts val="2625"/>
              </a:lnSpc>
            </a:pPr>
            <a:r>
              <a:rPr lang="en-US" altLang="en-US" sz="1700" dirty="0">
                <a:solidFill>
                  <a:srgbClr val="251E20"/>
                </a:solidFill>
                <a:latin typeface="Times New Roman" panose="02020603050405020304" pitchFamily="18" charset="0"/>
                <a:cs typeface="Times New Roman" panose="02020603050405020304" pitchFamily="18" charset="0"/>
              </a:rPr>
              <a:t>CSS: Styles the user interface for better presentation.</a:t>
            </a:r>
          </a:p>
          <a:p>
            <a:pPr algn="just">
              <a:lnSpc>
                <a:spcPts val="2625"/>
              </a:lnSpc>
            </a:pPr>
            <a:r>
              <a:rPr lang="en-US" altLang="en-US" sz="1700" dirty="0">
                <a:solidFill>
                  <a:srgbClr val="251E20"/>
                </a:solidFill>
                <a:latin typeface="Times New Roman" panose="02020603050405020304" pitchFamily="18" charset="0"/>
                <a:cs typeface="Times New Roman" panose="02020603050405020304" pitchFamily="18" charset="0"/>
              </a:rPr>
              <a:t>JavaScript: Handles user interactions, prepares data, and sends requests to the backend.</a:t>
            </a:r>
          </a:p>
          <a:p>
            <a:pPr marL="0" indent="0" algn="just">
              <a:lnSpc>
                <a:spcPts val="2625"/>
              </a:lnSpc>
              <a:buNone/>
            </a:pPr>
            <a:r>
              <a:rPr lang="en-US" altLang="en-US" sz="1700" b="1" dirty="0">
                <a:solidFill>
                  <a:srgbClr val="251E20"/>
                </a:solidFill>
                <a:latin typeface="Times New Roman" panose="02020603050405020304" pitchFamily="18" charset="0"/>
                <a:cs typeface="Times New Roman" panose="02020603050405020304" pitchFamily="18" charset="0"/>
              </a:rPr>
              <a:t>Backend (Server-side)</a:t>
            </a:r>
          </a:p>
          <a:p>
            <a:pPr algn="just">
              <a:lnSpc>
                <a:spcPts val="2625"/>
              </a:lnSpc>
            </a:pPr>
            <a:endParaRPr lang="en-US" altLang="en-US" sz="1700" dirty="0">
              <a:solidFill>
                <a:srgbClr val="251E20"/>
              </a:solidFill>
              <a:latin typeface="Times New Roman" panose="02020603050405020304" pitchFamily="18" charset="0"/>
              <a:cs typeface="Times New Roman" panose="02020603050405020304" pitchFamily="18" charset="0"/>
            </a:endParaRPr>
          </a:p>
          <a:p>
            <a:pPr algn="just">
              <a:lnSpc>
                <a:spcPts val="2625"/>
              </a:lnSpc>
            </a:pPr>
            <a:r>
              <a:rPr lang="en-US" altLang="en-US" sz="1700" dirty="0">
                <a:solidFill>
                  <a:srgbClr val="251E20"/>
                </a:solidFill>
                <a:latin typeface="Times New Roman" panose="02020603050405020304" pitchFamily="18" charset="0"/>
                <a:cs typeface="Times New Roman" panose="02020603050405020304" pitchFamily="18" charset="0"/>
              </a:rPr>
              <a:t>Flask: Python web framework that handles user requests and coordinates application logic.</a:t>
            </a:r>
          </a:p>
          <a:p>
            <a:pPr algn="just">
              <a:lnSpc>
                <a:spcPts val="2625"/>
              </a:lnSpc>
            </a:pPr>
            <a:r>
              <a:rPr lang="en-US" altLang="en-US" sz="1700" dirty="0">
                <a:solidFill>
                  <a:srgbClr val="251E20"/>
                </a:solidFill>
                <a:latin typeface="Times New Roman" panose="02020603050405020304" pitchFamily="18" charset="0"/>
                <a:cs typeface="Times New Roman" panose="02020603050405020304" pitchFamily="18" charset="0"/>
              </a:rPr>
              <a:t>YOLOv8 (via Ultralytics library): Pre-trained deep learning model for object detection.</a:t>
            </a:r>
          </a:p>
          <a:p>
            <a:pPr algn="just">
              <a:lnSpc>
                <a:spcPts val="2625"/>
              </a:lnSpc>
            </a:pPr>
            <a:r>
              <a:rPr lang="en-US" altLang="en-US" sz="1700" dirty="0">
                <a:solidFill>
                  <a:srgbClr val="251E20"/>
                </a:solidFill>
                <a:latin typeface="Times New Roman" panose="02020603050405020304" pitchFamily="18" charset="0"/>
                <a:cs typeface="Times New Roman" panose="02020603050405020304" pitchFamily="18" charset="0"/>
              </a:rPr>
              <a:t>Helper functions: Manage model loading, image/video processing, and response formatting.</a:t>
            </a:r>
          </a:p>
          <a:p>
            <a:pPr algn="just">
              <a:lnSpc>
                <a:spcPts val="2625"/>
              </a:lnSpc>
            </a:pPr>
            <a:r>
              <a:rPr lang="en-US" altLang="en-US" sz="1700" dirty="0">
                <a:solidFill>
                  <a:srgbClr val="251E20"/>
                </a:solidFill>
                <a:latin typeface="Times New Roman" panose="02020603050405020304" pitchFamily="18" charset="0"/>
                <a:cs typeface="Times New Roman" panose="02020603050405020304" pitchFamily="18" charset="0"/>
              </a:rPr>
              <a:t>Settings: Configuration file defining paths to models, resources, and default parameters.</a:t>
            </a:r>
            <a:endParaRPr lang="en-US" altLang="zh-C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p:txBody>
          <a:bodyPr/>
          <a:lstStyle/>
          <a:p>
            <a:pPr eaLnBrk="1" hangingPunct="1"/>
            <a:r>
              <a:rPr lang="en-US" altLang="en-US" sz="4000" b="1" dirty="0">
                <a:latin typeface="Times New Roman" panose="02020603050405020304" pitchFamily="18" charset="0"/>
              </a:rPr>
              <a:t>UML DIAGRAMS</a:t>
            </a:r>
            <a:endParaRPr lang="en-US" altLang="en-US" sz="4000" b="1" dirty="0">
              <a:latin typeface="Times New Roman" panose="02020603050405020304" pitchFamily="18" charset="0"/>
              <a:cs typeface="Times New Roman" panose="02020603050405020304" pitchFamily="18" charset="0"/>
            </a:endParaRPr>
          </a:p>
        </p:txBody>
      </p:sp>
      <p:sp>
        <p:nvSpPr>
          <p:cNvPr id="11267" name="Content Placeholder 2"/>
          <p:cNvSpPr>
            <a:spLocks noGrp="1" noChangeArrowheads="1"/>
          </p:cNvSpPr>
          <p:nvPr>
            <p:ph idx="1"/>
          </p:nvPr>
        </p:nvSpPr>
        <p:spPr>
          <a:xfrm>
            <a:off x="609600" y="1294228"/>
            <a:ext cx="10972800" cy="5289134"/>
          </a:xfrm>
        </p:spPr>
        <p:txBody>
          <a:bodyPr/>
          <a:lstStyle/>
          <a:p>
            <a:pPr eaLnBrk="1" hangingPunct="1"/>
            <a:r>
              <a:rPr lang="en-US" altLang="en-US" sz="2000" b="1" dirty="0">
                <a:latin typeface="Times New Roman" panose="02020603050405020304" pitchFamily="18" charset="0"/>
              </a:rPr>
              <a:t>Use Case Diagram</a:t>
            </a:r>
            <a:endParaRPr lang="en-US" altLang="en-US" sz="20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 y="1631950"/>
            <a:ext cx="10972800" cy="52260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a:xfrm>
            <a:off x="609600" y="160337"/>
            <a:ext cx="10972800" cy="1143000"/>
          </a:xfrm>
        </p:spPr>
        <p:txBody>
          <a:bodyPr/>
          <a:lstStyle/>
          <a:p>
            <a:pPr eaLnBrk="1" hangingPunct="1"/>
            <a:r>
              <a:rPr lang="en-US" altLang="en-US" sz="4000" b="1" dirty="0">
                <a:latin typeface="Times New Roman" panose="02020603050405020304" pitchFamily="18" charset="0"/>
              </a:rPr>
              <a:t>UML DIAGRAMS</a:t>
            </a:r>
            <a:endParaRPr lang="en-US" altLang="en-US"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p:blipFill>
        <p:spPr>
          <a:xfrm>
            <a:off x="1828800" y="970671"/>
            <a:ext cx="10207364" cy="5897880"/>
          </a:xfrm>
          <a:prstGeom prst="rect">
            <a:avLst/>
          </a:prstGeom>
        </p:spPr>
      </p:pic>
      <p:sp>
        <p:nvSpPr>
          <p:cNvPr id="12291" name="Content Placeholder 2"/>
          <p:cNvSpPr>
            <a:spLocks noGrp="1" noChangeArrowheads="1"/>
          </p:cNvSpPr>
          <p:nvPr>
            <p:ph idx="1"/>
          </p:nvPr>
        </p:nvSpPr>
        <p:spPr/>
        <p:txBody>
          <a:bodyPr/>
          <a:lstStyle/>
          <a:p>
            <a:pPr eaLnBrk="1" hangingPunct="1"/>
            <a:r>
              <a:rPr lang="en-US" altLang="en-US" sz="2000" b="1" dirty="0">
                <a:latin typeface="Times New Roman" panose="02020603050405020304" pitchFamily="18" charset="0"/>
              </a:rPr>
              <a:t>Activity Diagram</a:t>
            </a:r>
            <a:endParaRPr lang="en-US" alt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a:xfrm>
            <a:off x="609600" y="119576"/>
            <a:ext cx="10972800" cy="1143000"/>
          </a:xfrm>
        </p:spPr>
        <p:txBody>
          <a:bodyPr/>
          <a:lstStyle/>
          <a:p>
            <a:pPr eaLnBrk="1" hangingPunct="1"/>
            <a:r>
              <a:rPr lang="en-US" altLang="en-US" sz="4000" b="1" dirty="0">
                <a:latin typeface="Times New Roman" panose="02020603050405020304" pitchFamily="18" charset="0"/>
              </a:rPr>
              <a:t>UML DIAGRAMS</a:t>
            </a:r>
            <a:endParaRPr lang="en-US" altLang="en-US" sz="4000" b="1" dirty="0">
              <a:latin typeface="Times New Roman" panose="02020603050405020304" pitchFamily="18" charset="0"/>
              <a:cs typeface="Times New Roman" panose="02020603050405020304" pitchFamily="18" charset="0"/>
            </a:endParaRPr>
          </a:p>
        </p:txBody>
      </p:sp>
      <p:sp>
        <p:nvSpPr>
          <p:cNvPr id="13315" name="Content Placeholder 2"/>
          <p:cNvSpPr>
            <a:spLocks noGrp="1" noChangeArrowheads="1"/>
          </p:cNvSpPr>
          <p:nvPr>
            <p:ph idx="1"/>
          </p:nvPr>
        </p:nvSpPr>
        <p:spPr>
          <a:xfrm>
            <a:off x="609600" y="1139484"/>
            <a:ext cx="10972800" cy="5718516"/>
          </a:xfrm>
        </p:spPr>
        <p:txBody>
          <a:bodyPr/>
          <a:lstStyle/>
          <a:p>
            <a:pPr eaLnBrk="1" hangingPunct="1"/>
            <a:r>
              <a:rPr lang="en-US" altLang="en-US" sz="2000" b="1" dirty="0">
                <a:latin typeface="Times New Roman" panose="02020603050405020304" pitchFamily="18" charset="0"/>
              </a:rPr>
              <a:t>Sequence Diagram</a:t>
            </a:r>
            <a:endParaRPr lang="en-US" alt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 y="1645921"/>
            <a:ext cx="10972800" cy="50925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pPr eaLnBrk="1" hangingPunct="1"/>
            <a:r>
              <a:rPr lang="en-US" altLang="en-US" sz="4000" b="1" dirty="0">
                <a:latin typeface="Times New Roman" panose="02020603050405020304" pitchFamily="18" charset="0"/>
              </a:rPr>
              <a:t>REFERENCES</a:t>
            </a:r>
            <a:endParaRPr lang="en-US" altLang="en-US" sz="4000" b="1" dirty="0">
              <a:latin typeface="Times New Roman" panose="02020603050405020304" pitchFamily="18" charset="0"/>
              <a:cs typeface="Times New Roman" panose="02020603050405020304" pitchFamily="18" charset="0"/>
            </a:endParaRPr>
          </a:p>
        </p:txBody>
      </p:sp>
      <p:sp>
        <p:nvSpPr>
          <p:cNvPr id="14339" name="Content Placeholder 2"/>
          <p:cNvSpPr>
            <a:spLocks noGrp="1"/>
          </p:cNvSpPr>
          <p:nvPr>
            <p:ph idx="1"/>
          </p:nvPr>
        </p:nvSpPr>
        <p:spPr>
          <a:xfrm>
            <a:off x="609600" y="1274618"/>
            <a:ext cx="10972800" cy="5583382"/>
          </a:xfrm>
        </p:spPr>
        <p:txBody>
          <a:bodyPr/>
          <a:lstStyle/>
          <a:p>
            <a:pPr marL="0" indent="0" algn="l">
              <a:buNone/>
            </a:pPr>
            <a:r>
              <a:rPr lang="en-IN"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Flask</a:t>
            </a:r>
            <a:endParaRPr lang="en-IN" sz="17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IN"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Description:</a:t>
            </a:r>
            <a:r>
              <a:rPr lang="en-IN"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Python web framework for building web applications.</a:t>
            </a:r>
          </a:p>
          <a:p>
            <a:r>
              <a:rPr lang="en-IN"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Official Website:</a:t>
            </a:r>
            <a:r>
              <a:rPr lang="en-IN"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IN" sz="17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hlinkClick r:id="rId2"/>
              </a:rPr>
              <a:t>https://flask.palletsprojects.com/</a:t>
            </a:r>
            <a:endParaRPr lang="en-IN" sz="17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IN" sz="17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IN"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OpenCV</a:t>
            </a:r>
            <a:endParaRPr lang="en-IN" sz="17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IN"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Description:</a:t>
            </a:r>
            <a:r>
              <a:rPr lang="en-IN"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Python library for computer vision tasks.</a:t>
            </a:r>
          </a:p>
          <a:p>
            <a:r>
              <a:rPr lang="en-IN"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Official Website:</a:t>
            </a:r>
            <a:r>
              <a:rPr lang="en-IN"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IN" sz="17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hlinkClick r:id="rId3"/>
              </a:rPr>
              <a:t>https://opencv.org/</a:t>
            </a:r>
            <a:endParaRPr lang="en-IN" sz="17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IN" sz="17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IN"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PyTorch</a:t>
            </a:r>
            <a:endParaRPr lang="en-IN" sz="17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IN"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Description:</a:t>
            </a:r>
            <a:r>
              <a:rPr lang="en-IN"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Deep learning framework for building and deploying neural networks.</a:t>
            </a:r>
          </a:p>
          <a:p>
            <a:r>
              <a:rPr lang="en-IN"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Official Website:</a:t>
            </a:r>
            <a:r>
              <a:rPr lang="en-IN"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IN" sz="17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hlinkClick r:id="rId4"/>
              </a:rPr>
              <a:t>https://pytorch.org/</a:t>
            </a:r>
            <a:endParaRPr lang="en-IN" sz="17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IN" sz="17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IN"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Ultralytics</a:t>
            </a:r>
            <a:endParaRPr lang="en-IN" sz="17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IN"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Description:</a:t>
            </a:r>
            <a:r>
              <a:rPr lang="en-IN"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Open-source implementation of YOLOv8 object detection model.</a:t>
            </a:r>
          </a:p>
          <a:p>
            <a:r>
              <a:rPr lang="en-IN"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GitHub Repository:</a:t>
            </a:r>
            <a:r>
              <a:rPr lang="en-IN"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IN" sz="1700" b="0" i="0" u="none" strike="noStrike" dirty="0">
                <a:solidFill>
                  <a:srgbClr val="0D0D0D"/>
                </a:solidFill>
                <a:effectLst/>
                <a:highlight>
                  <a:srgbClr val="FFFFFF"/>
                </a:highlight>
                <a:latin typeface="Times New Roman" panose="02020603050405020304" pitchFamily="18" charset="0"/>
                <a:cs typeface="Times New Roman" panose="02020603050405020304" pitchFamily="18" charset="0"/>
                <a:hlinkClick r:id="rId5"/>
              </a:rPr>
              <a:t>https://github.com/topics/yolov8</a:t>
            </a:r>
            <a:endParaRPr lang="en-IN" sz="17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eaLnBrk="1" hangingPunct="1"/>
            <a:endParaRPr lang="en-US" altLang="en-US" sz="1700" dirty="0">
              <a:latin typeface="Times New Roman" panose="02020603050405020304" pitchFamily="18" charset="0"/>
              <a:cs typeface="Times New Roman" panose="02020603050405020304" pitchFamily="18" charset="0"/>
            </a:endParaRPr>
          </a:p>
          <a:p>
            <a:pPr eaLnBrk="1" hangingPunct="1"/>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p:txBody>
          <a:bodyPr/>
          <a:lstStyle/>
          <a:p>
            <a:pPr marL="0" indent="0">
              <a:buNone/>
            </a:pPr>
            <a:r>
              <a:rPr lang="en-US" sz="1700" dirty="0">
                <a:latin typeface="Times New Roman" panose="02020603050405020304" pitchFamily="18" charset="0"/>
                <a:cs typeface="Times New Roman" panose="02020603050405020304" pitchFamily="18" charset="0"/>
              </a:rPr>
              <a:t>from flask import Flask, </a:t>
            </a:r>
            <a:r>
              <a:rPr lang="en-US" sz="1700" dirty="0" err="1">
                <a:latin typeface="Times New Roman" panose="02020603050405020304" pitchFamily="18" charset="0"/>
                <a:cs typeface="Times New Roman" panose="02020603050405020304" pitchFamily="18" charset="0"/>
              </a:rPr>
              <a:t>render_template</a:t>
            </a:r>
            <a:r>
              <a:rPr lang="en-US" sz="1700" dirty="0">
                <a:latin typeface="Times New Roman" panose="02020603050405020304" pitchFamily="18" charset="0"/>
                <a:cs typeface="Times New Roman" panose="02020603050405020304" pitchFamily="18" charset="0"/>
              </a:rPr>
              <a:t>, Response, request</a:t>
            </a:r>
          </a:p>
          <a:p>
            <a:pPr marL="0" indent="0">
              <a:buNone/>
            </a:pPr>
            <a:r>
              <a:rPr lang="en-US" sz="1700" dirty="0">
                <a:latin typeface="Times New Roman" panose="02020603050405020304" pitchFamily="18" charset="0"/>
                <a:cs typeface="Times New Roman" panose="02020603050405020304" pitchFamily="18" charset="0"/>
              </a:rPr>
              <a:t>import </a:t>
            </a:r>
            <a:r>
              <a:rPr lang="en-US" sz="1700" dirty="0" err="1">
                <a:latin typeface="Times New Roman" panose="02020603050405020304" pitchFamily="18" charset="0"/>
                <a:cs typeface="Times New Roman" panose="02020603050405020304" pitchFamily="18" charset="0"/>
              </a:rPr>
              <a:t>json</a:t>
            </a: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import </a:t>
            </a:r>
            <a:r>
              <a:rPr lang="en-US" sz="1700" dirty="0" err="1">
                <a:latin typeface="Times New Roman" panose="02020603050405020304" pitchFamily="18" charset="0"/>
                <a:cs typeface="Times New Roman" panose="02020603050405020304" pitchFamily="18" charset="0"/>
              </a:rPr>
              <a:t>argparse</a:t>
            </a: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import </a:t>
            </a:r>
            <a:r>
              <a:rPr lang="en-US" sz="1700" dirty="0" err="1">
                <a:latin typeface="Times New Roman" panose="02020603050405020304" pitchFamily="18" charset="0"/>
                <a:cs typeface="Times New Roman" panose="02020603050405020304" pitchFamily="18" charset="0"/>
              </a:rPr>
              <a:t>os</a:t>
            </a: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import sys</a:t>
            </a:r>
          </a:p>
          <a:p>
            <a:pPr marL="0" indent="0">
              <a:buNone/>
            </a:pPr>
            <a:r>
              <a:rPr lang="en-US" sz="1700" dirty="0">
                <a:latin typeface="Times New Roman" panose="02020603050405020304" pitchFamily="18" charset="0"/>
                <a:cs typeface="Times New Roman" panose="02020603050405020304" pitchFamily="18" charset="0"/>
              </a:rPr>
              <a:t>from </a:t>
            </a:r>
            <a:r>
              <a:rPr lang="en-US" sz="1700" dirty="0" err="1">
                <a:latin typeface="Times New Roman" panose="02020603050405020304" pitchFamily="18" charset="0"/>
                <a:cs typeface="Times New Roman" panose="02020603050405020304" pitchFamily="18" charset="0"/>
              </a:rPr>
              <a:t>pathlib</a:t>
            </a:r>
            <a:r>
              <a:rPr lang="en-US" sz="1700" dirty="0">
                <a:latin typeface="Times New Roman" panose="02020603050405020304" pitchFamily="18" charset="0"/>
                <a:cs typeface="Times New Roman" panose="02020603050405020304" pitchFamily="18" charset="0"/>
              </a:rPr>
              <a:t> import Path</a:t>
            </a:r>
          </a:p>
          <a:p>
            <a:pPr marL="0" indent="0">
              <a:buNone/>
            </a:pPr>
            <a:r>
              <a:rPr lang="en-US" sz="1700" dirty="0">
                <a:latin typeface="Times New Roman" panose="02020603050405020304" pitchFamily="18" charset="0"/>
                <a:cs typeface="Times New Roman" panose="02020603050405020304" pitchFamily="18" charset="0"/>
              </a:rPr>
              <a:t>from </a:t>
            </a:r>
            <a:r>
              <a:rPr lang="en-US" sz="1700" dirty="0" err="1">
                <a:latin typeface="Times New Roman" panose="02020603050405020304" pitchFamily="18" charset="0"/>
                <a:cs typeface="Times New Roman" panose="02020603050405020304" pitchFamily="18" charset="0"/>
              </a:rPr>
              <a:t>ultralytics</a:t>
            </a:r>
            <a:r>
              <a:rPr lang="en-US" sz="1700" dirty="0">
                <a:latin typeface="Times New Roman" panose="02020603050405020304" pitchFamily="18" charset="0"/>
                <a:cs typeface="Times New Roman" panose="02020603050405020304" pitchFamily="18" charset="0"/>
              </a:rPr>
              <a:t> import YOLO</a:t>
            </a:r>
          </a:p>
          <a:p>
            <a:pPr marL="0" indent="0">
              <a:buNone/>
            </a:pPr>
            <a:r>
              <a:rPr lang="en-US" sz="1700" dirty="0">
                <a:latin typeface="Times New Roman" panose="02020603050405020304" pitchFamily="18" charset="0"/>
                <a:cs typeface="Times New Roman" panose="02020603050405020304" pitchFamily="18" charset="0"/>
              </a:rPr>
              <a:t>from </a:t>
            </a:r>
            <a:r>
              <a:rPr lang="en-US" sz="1700" dirty="0" err="1">
                <a:latin typeface="Times New Roman" panose="02020603050405020304" pitchFamily="18" charset="0"/>
                <a:cs typeface="Times New Roman" panose="02020603050405020304" pitchFamily="18" charset="0"/>
              </a:rPr>
              <a:t>ultralytics.utils.checks</a:t>
            </a:r>
            <a:r>
              <a:rPr lang="en-US" sz="1700" dirty="0">
                <a:latin typeface="Times New Roman" panose="02020603050405020304" pitchFamily="18" charset="0"/>
                <a:cs typeface="Times New Roman" panose="02020603050405020304" pitchFamily="18" charset="0"/>
              </a:rPr>
              <a:t> import cv2, </a:t>
            </a:r>
            <a:r>
              <a:rPr lang="en-US" sz="1700" dirty="0" err="1">
                <a:latin typeface="Times New Roman" panose="02020603050405020304" pitchFamily="18" charset="0"/>
                <a:cs typeface="Times New Roman" panose="02020603050405020304" pitchFamily="18" charset="0"/>
              </a:rPr>
              <a:t>print_args</a:t>
            </a: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from </a:t>
            </a:r>
            <a:r>
              <a:rPr lang="en-US" sz="1700" dirty="0" err="1">
                <a:latin typeface="Times New Roman" panose="02020603050405020304" pitchFamily="18" charset="0"/>
                <a:cs typeface="Times New Roman" panose="02020603050405020304" pitchFamily="18" charset="0"/>
              </a:rPr>
              <a:t>utils.general</a:t>
            </a:r>
            <a:r>
              <a:rPr lang="en-US" sz="1700" dirty="0">
                <a:latin typeface="Times New Roman" panose="02020603050405020304" pitchFamily="18" charset="0"/>
                <a:cs typeface="Times New Roman" panose="02020603050405020304" pitchFamily="18" charset="0"/>
              </a:rPr>
              <a:t> import </a:t>
            </a:r>
            <a:r>
              <a:rPr lang="en-US" sz="1700" dirty="0" err="1">
                <a:latin typeface="Times New Roman" panose="02020603050405020304" pitchFamily="18" charset="0"/>
                <a:cs typeface="Times New Roman" panose="02020603050405020304" pitchFamily="18" charset="0"/>
              </a:rPr>
              <a:t>update_options</a:t>
            </a: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app = Flask(__name__)</a:t>
            </a:r>
          </a:p>
          <a:p>
            <a:pPr marL="0" indent="0">
              <a:buNone/>
            </a:pPr>
            <a:r>
              <a:rPr lang="en-US" sz="1700" dirty="0">
                <a:latin typeface="Times New Roman" panose="02020603050405020304" pitchFamily="18" charset="0"/>
                <a:cs typeface="Times New Roman" panose="02020603050405020304" pitchFamily="18" charset="0"/>
              </a:rPr>
              <a:t>ROOT = Path(__file__).resolve().parents[0]</a:t>
            </a:r>
          </a:p>
          <a:p>
            <a:pPr marL="0" indent="0">
              <a:buNone/>
            </a:pPr>
            <a:r>
              <a:rPr lang="en-US" sz="1700" dirty="0" err="1">
                <a:latin typeface="Times New Roman" panose="02020603050405020304" pitchFamily="18" charset="0"/>
                <a:cs typeface="Times New Roman" panose="02020603050405020304" pitchFamily="18" charset="0"/>
              </a:rPr>
              <a:t>sys.path.append</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str</a:t>
            </a:r>
            <a:r>
              <a:rPr lang="en-US" sz="1700" dirty="0">
                <a:latin typeface="Times New Roman" panose="02020603050405020304" pitchFamily="18" charset="0"/>
                <a:cs typeface="Times New Roman" panose="02020603050405020304" pitchFamily="18" charset="0"/>
              </a:rPr>
              <a:t>(ROOT))</a:t>
            </a:r>
            <a:endParaRPr lang="en-US" dirty="0"/>
          </a:p>
          <a:p>
            <a:pPr marL="0" indent="0">
              <a:buNone/>
            </a:pPr>
            <a:r>
              <a:rPr lang="en-US" sz="1700" dirty="0" err="1">
                <a:latin typeface="Times New Roman" panose="02020603050405020304" pitchFamily="18" charset="0"/>
                <a:cs typeface="Times New Roman" panose="02020603050405020304" pitchFamily="18" charset="0"/>
              </a:rPr>
              <a:t>def</a:t>
            </a:r>
            <a:r>
              <a:rPr lang="en-US" sz="1700" dirty="0">
                <a:latin typeface="Times New Roman" panose="02020603050405020304" pitchFamily="18" charset="0"/>
                <a:cs typeface="Times New Roman" panose="02020603050405020304" pitchFamily="18" charset="0"/>
              </a:rPr>
              <a:t> predict(opt):</a:t>
            </a:r>
          </a:p>
          <a:p>
            <a:pPr marL="0" indent="0">
              <a:buNone/>
            </a:pPr>
            <a:r>
              <a:rPr lang="en-US" sz="1700" dirty="0">
                <a:latin typeface="Times New Roman" panose="02020603050405020304" pitchFamily="18" charset="0"/>
                <a:cs typeface="Times New Roman" panose="02020603050405020304" pitchFamily="18" charset="0"/>
              </a:rPr>
              <a:t>    results = model(**</a:t>
            </a:r>
            <a:r>
              <a:rPr lang="en-US" sz="1700" dirty="0" err="1">
                <a:latin typeface="Times New Roman" panose="02020603050405020304" pitchFamily="18" charset="0"/>
                <a:cs typeface="Times New Roman" panose="02020603050405020304" pitchFamily="18" charset="0"/>
              </a:rPr>
              <a:t>vars</a:t>
            </a:r>
            <a:r>
              <a:rPr lang="en-US" sz="1700" dirty="0">
                <a:latin typeface="Times New Roman" panose="02020603050405020304" pitchFamily="18" charset="0"/>
                <a:cs typeface="Times New Roman" panose="02020603050405020304" pitchFamily="18" charset="0"/>
              </a:rPr>
              <a:t>(opt), stream=True)</a:t>
            </a:r>
          </a:p>
          <a:p>
            <a:pPr marL="0" indent="0">
              <a:buNone/>
            </a:pPr>
            <a:r>
              <a:rPr lang="en-US" sz="1700" dirty="0">
                <a:latin typeface="Times New Roman" panose="02020603050405020304" pitchFamily="18" charset="0"/>
                <a:cs typeface="Times New Roman" panose="02020603050405020304" pitchFamily="18" charset="0"/>
              </a:rPr>
              <a:t>   </a:t>
            </a:r>
            <a:r>
              <a:rPr lang="en-US" dirty="0"/>
              <a:t>          </a:t>
            </a:r>
          </a:p>
        </p:txBody>
      </p:sp>
    </p:spTree>
    <p:extLst>
      <p:ext uri="{BB962C8B-B14F-4D97-AF65-F5344CB8AC3E}">
        <p14:creationId xmlns:p14="http://schemas.microsoft.com/office/powerpoint/2010/main" val="250717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609600" y="630382"/>
            <a:ext cx="10972800" cy="5262418"/>
          </a:xfrm>
        </p:spPr>
        <p:txBody>
          <a:bodyPr/>
          <a:lstStyle/>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for result in results:</a:t>
            </a:r>
          </a:p>
          <a:p>
            <a:pPr marL="0" indent="0">
              <a:buNone/>
            </a:pPr>
            <a:r>
              <a:rPr lang="en-US" sz="1700" dirty="0">
                <a:latin typeface="Times New Roman" panose="02020603050405020304" pitchFamily="18" charset="0"/>
                <a:cs typeface="Times New Roman" panose="02020603050405020304" pitchFamily="18" charset="0"/>
              </a:rPr>
              <a:t>        if </a:t>
            </a:r>
            <a:r>
              <a:rPr lang="en-US" sz="1700" dirty="0" err="1">
                <a:latin typeface="Times New Roman" panose="02020603050405020304" pitchFamily="18" charset="0"/>
                <a:cs typeface="Times New Roman" panose="02020603050405020304" pitchFamily="18" charset="0"/>
              </a:rPr>
              <a:t>opt.save_txt</a:t>
            </a: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result_json</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json.loads</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result.tojson</a:t>
            </a: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            yield </a:t>
            </a:r>
            <a:r>
              <a:rPr lang="en-US" sz="1700" dirty="0" err="1">
                <a:latin typeface="Times New Roman" panose="02020603050405020304" pitchFamily="18" charset="0"/>
                <a:cs typeface="Times New Roman" panose="02020603050405020304" pitchFamily="18" charset="0"/>
              </a:rPr>
              <a:t>json.dumps</a:t>
            </a:r>
            <a:r>
              <a:rPr lang="en-US" sz="1700" dirty="0">
                <a:latin typeface="Times New Roman" panose="02020603050405020304" pitchFamily="18" charset="0"/>
                <a:cs typeface="Times New Roman" panose="02020603050405020304" pitchFamily="18" charset="0"/>
              </a:rPr>
              <a:t>({'results': </a:t>
            </a:r>
            <a:r>
              <a:rPr lang="en-US" sz="1700" dirty="0" err="1">
                <a:latin typeface="Times New Roman" panose="02020603050405020304" pitchFamily="18" charset="0"/>
                <a:cs typeface="Times New Roman" panose="02020603050405020304" pitchFamily="18" charset="0"/>
              </a:rPr>
              <a:t>result_json</a:t>
            </a: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        else:</a:t>
            </a:r>
          </a:p>
          <a:p>
            <a:pPr marL="0" indent="0">
              <a:buNone/>
            </a:pPr>
            <a:r>
              <a:rPr lang="en-US" sz="1700" dirty="0">
                <a:latin typeface="Times New Roman" panose="02020603050405020304" pitchFamily="18" charset="0"/>
                <a:cs typeface="Times New Roman" panose="02020603050405020304" pitchFamily="18" charset="0"/>
              </a:rPr>
              <a:t>            im0 = cv2.imencode('.jpg', </a:t>
            </a:r>
            <a:r>
              <a:rPr lang="en-US" sz="1700" dirty="0" err="1">
                <a:latin typeface="Times New Roman" panose="02020603050405020304" pitchFamily="18" charset="0"/>
                <a:cs typeface="Times New Roman" panose="02020603050405020304" pitchFamily="18" charset="0"/>
              </a:rPr>
              <a:t>result.plot</a:t>
            </a:r>
            <a:r>
              <a:rPr lang="en-US" sz="1700" dirty="0">
                <a:latin typeface="Times New Roman" panose="02020603050405020304" pitchFamily="18" charset="0"/>
                <a:cs typeface="Times New Roman" panose="02020603050405020304" pitchFamily="18" charset="0"/>
              </a:rPr>
              <a:t>())[1].</a:t>
            </a:r>
            <a:r>
              <a:rPr lang="en-US" sz="1700" dirty="0" err="1">
                <a:latin typeface="Times New Roman" panose="02020603050405020304" pitchFamily="18" charset="0"/>
                <a:cs typeface="Times New Roman" panose="02020603050405020304" pitchFamily="18" charset="0"/>
              </a:rPr>
              <a:t>tobytes</a:t>
            </a: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            yield (b'--frame\r\</a:t>
            </a:r>
            <a:r>
              <a:rPr lang="en-US" sz="1700" dirty="0" err="1">
                <a:latin typeface="Times New Roman" panose="02020603050405020304" pitchFamily="18" charset="0"/>
                <a:cs typeface="Times New Roman" panose="02020603050405020304" pitchFamily="18" charset="0"/>
              </a:rPr>
              <a:t>nContent</a:t>
            </a:r>
            <a:r>
              <a:rPr lang="en-US" sz="1700" dirty="0">
                <a:latin typeface="Times New Roman" panose="02020603050405020304" pitchFamily="18" charset="0"/>
                <a:cs typeface="Times New Roman" panose="02020603050405020304" pitchFamily="18" charset="0"/>
              </a:rPr>
              <a:t>-Type: image/jpeg\r\n\r\n' + im0 + b'\r\n')</a:t>
            </a:r>
          </a:p>
          <a:p>
            <a:pPr marL="0" indent="0">
              <a:buNone/>
            </a:pP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app.route</a:t>
            </a:r>
            <a:r>
              <a:rPr lang="en-US" sz="1700" dirty="0">
                <a:latin typeface="Times New Roman" panose="02020603050405020304" pitchFamily="18" charset="0"/>
                <a:cs typeface="Times New Roman" panose="02020603050405020304" pitchFamily="18" charset="0"/>
              </a:rPr>
              <a:t>('/')</a:t>
            </a:r>
          </a:p>
          <a:p>
            <a:pPr marL="0" indent="0">
              <a:buNone/>
            </a:pPr>
            <a:r>
              <a:rPr lang="en-US" sz="1700" dirty="0" err="1">
                <a:latin typeface="Times New Roman" panose="02020603050405020304" pitchFamily="18" charset="0"/>
                <a:cs typeface="Times New Roman" panose="02020603050405020304" pitchFamily="18" charset="0"/>
              </a:rPr>
              <a:t>def</a:t>
            </a:r>
            <a:r>
              <a:rPr lang="en-US" sz="1700" dirty="0">
                <a:latin typeface="Times New Roman" panose="02020603050405020304" pitchFamily="18" charset="0"/>
                <a:cs typeface="Times New Roman" panose="02020603050405020304" pitchFamily="18" charset="0"/>
              </a:rPr>
              <a:t> index():</a:t>
            </a:r>
          </a:p>
          <a:p>
            <a:pPr marL="0" indent="0">
              <a:buNone/>
            </a:pPr>
            <a:r>
              <a:rPr lang="en-US" sz="1700" dirty="0">
                <a:latin typeface="Times New Roman" panose="02020603050405020304" pitchFamily="18" charset="0"/>
                <a:cs typeface="Times New Roman" panose="02020603050405020304" pitchFamily="18" charset="0"/>
              </a:rPr>
              <a:t>    return </a:t>
            </a:r>
            <a:r>
              <a:rPr lang="en-US" sz="1700" dirty="0" err="1">
                <a:latin typeface="Times New Roman" panose="02020603050405020304" pitchFamily="18" charset="0"/>
                <a:cs typeface="Times New Roman" panose="02020603050405020304" pitchFamily="18" charset="0"/>
              </a:rPr>
              <a:t>render_template</a:t>
            </a:r>
            <a:r>
              <a:rPr lang="en-US" sz="1700" dirty="0">
                <a:latin typeface="Times New Roman" panose="02020603050405020304" pitchFamily="18" charset="0"/>
                <a:cs typeface="Times New Roman" panose="02020603050405020304" pitchFamily="18" charset="0"/>
              </a:rPr>
              <a:t>('index.html')</a:t>
            </a:r>
          </a:p>
          <a:p>
            <a:pPr marL="0" indent="0">
              <a:buNone/>
            </a:pP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app.route</a:t>
            </a:r>
            <a:r>
              <a:rPr lang="en-US" sz="1700" dirty="0">
                <a:latin typeface="Times New Roman" panose="02020603050405020304" pitchFamily="18" charset="0"/>
                <a:cs typeface="Times New Roman" panose="02020603050405020304" pitchFamily="18" charset="0"/>
              </a:rPr>
              <a:t>('/&lt;page&gt;')</a:t>
            </a:r>
          </a:p>
          <a:p>
            <a:pPr marL="0" indent="0">
              <a:buNone/>
            </a:pPr>
            <a:r>
              <a:rPr lang="en-US" sz="1700" dirty="0" err="1">
                <a:latin typeface="Times New Roman" panose="02020603050405020304" pitchFamily="18" charset="0"/>
                <a:cs typeface="Times New Roman" panose="02020603050405020304" pitchFamily="18" charset="0"/>
              </a:rPr>
              <a:t>def</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load_page</a:t>
            </a:r>
            <a:r>
              <a:rPr lang="en-US" sz="1700" dirty="0">
                <a:latin typeface="Times New Roman" panose="02020603050405020304" pitchFamily="18" charset="0"/>
                <a:cs typeface="Times New Roman" panose="02020603050405020304" pitchFamily="18" charset="0"/>
              </a:rPr>
              <a:t>(page):</a:t>
            </a:r>
          </a:p>
          <a:p>
            <a:pPr marL="0" indent="0">
              <a:buNone/>
            </a:pPr>
            <a:r>
              <a:rPr lang="en-US" sz="1700" dirty="0">
                <a:latin typeface="Times New Roman" panose="02020603050405020304" pitchFamily="18" charset="0"/>
                <a:cs typeface="Times New Roman" panose="02020603050405020304" pitchFamily="18" charset="0"/>
              </a:rPr>
              <a:t>    return </a:t>
            </a:r>
            <a:r>
              <a:rPr lang="en-US" sz="1700" dirty="0" err="1">
                <a:latin typeface="Times New Roman" panose="02020603050405020304" pitchFamily="18" charset="0"/>
                <a:cs typeface="Times New Roman" panose="02020603050405020304" pitchFamily="18" charset="0"/>
              </a:rPr>
              <a:t>render_template</a:t>
            </a:r>
            <a:r>
              <a:rPr lang="en-US" sz="1700" dirty="0">
                <a:latin typeface="Times New Roman" panose="02020603050405020304" pitchFamily="18" charset="0"/>
                <a:cs typeface="Times New Roman" panose="02020603050405020304" pitchFamily="18" charset="0"/>
              </a:rPr>
              <a:t>(f'{page}.html')</a:t>
            </a:r>
          </a:p>
          <a:p>
            <a:pPr marL="0" indent="0">
              <a:buNone/>
            </a:pPr>
            <a:r>
              <a:rPr lang="en-US" dirty="0"/>
              <a:t>        </a:t>
            </a:r>
          </a:p>
        </p:txBody>
      </p:sp>
    </p:spTree>
    <p:extLst>
      <p:ext uri="{BB962C8B-B14F-4D97-AF65-F5344CB8AC3E}">
        <p14:creationId xmlns:p14="http://schemas.microsoft.com/office/powerpoint/2010/main" val="566387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609600" y="630382"/>
            <a:ext cx="10972800" cy="5881254"/>
          </a:xfrm>
        </p:spPr>
        <p:txBody>
          <a:bodyPr/>
          <a:lstStyle/>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app.route</a:t>
            </a:r>
            <a:r>
              <a:rPr lang="en-US" sz="1700" dirty="0">
                <a:latin typeface="Times New Roman" panose="02020603050405020304" pitchFamily="18" charset="0"/>
                <a:cs typeface="Times New Roman" panose="02020603050405020304" pitchFamily="18" charset="0"/>
              </a:rPr>
              <a:t>('/predict', methods=['GET', 'POST'])</a:t>
            </a:r>
          </a:p>
          <a:p>
            <a:pPr marL="0" indent="0">
              <a:buNone/>
            </a:pPr>
            <a:r>
              <a:rPr lang="en-US" sz="1700" dirty="0" err="1">
                <a:latin typeface="Times New Roman" panose="02020603050405020304" pitchFamily="18" charset="0"/>
                <a:cs typeface="Times New Roman" panose="02020603050405020304" pitchFamily="18" charset="0"/>
              </a:rPr>
              <a:t>def</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video_feed</a:t>
            </a: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    if </a:t>
            </a:r>
            <a:r>
              <a:rPr lang="en-US" sz="1700" dirty="0" err="1">
                <a:latin typeface="Times New Roman" panose="02020603050405020304" pitchFamily="18" charset="0"/>
                <a:cs typeface="Times New Roman" panose="02020603050405020304" pitchFamily="18" charset="0"/>
              </a:rPr>
              <a:t>request.method</a:t>
            </a:r>
            <a:r>
              <a:rPr lang="en-US" sz="1700" dirty="0">
                <a:latin typeface="Times New Roman" panose="02020603050405020304" pitchFamily="18" charset="0"/>
                <a:cs typeface="Times New Roman" panose="02020603050405020304" pitchFamily="18" charset="0"/>
              </a:rPr>
              <a:t> == 'POST':</a:t>
            </a: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uploaded_file</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request.files.get</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myfile</a:t>
            </a: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save_txt</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request.form.get</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save_txt</a:t>
            </a:r>
            <a:r>
              <a:rPr lang="en-US" sz="1700" dirty="0">
                <a:latin typeface="Times New Roman" panose="02020603050405020304" pitchFamily="18" charset="0"/>
                <a:cs typeface="Times New Roman" panose="02020603050405020304" pitchFamily="18" charset="0"/>
              </a:rPr>
              <a:t>', 'F')</a:t>
            </a:r>
          </a:p>
          <a:p>
            <a:pPr marL="0" indent="0">
              <a:buNone/>
            </a:pPr>
            <a:r>
              <a:rPr lang="en-US" sz="1700" dirty="0">
                <a:latin typeface="Times New Roman" panose="02020603050405020304" pitchFamily="18" charset="0"/>
                <a:cs typeface="Times New Roman" panose="02020603050405020304" pitchFamily="18" charset="0"/>
              </a:rPr>
              <a:t>        if </a:t>
            </a:r>
            <a:r>
              <a:rPr lang="en-US" sz="1700" dirty="0" err="1">
                <a:latin typeface="Times New Roman" panose="02020603050405020304" pitchFamily="18" charset="0"/>
                <a:cs typeface="Times New Roman" panose="02020603050405020304" pitchFamily="18" charset="0"/>
              </a:rPr>
              <a:t>uploaded_file</a:t>
            </a: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            source = Path(__file__).parent / 'data/raw' / </a:t>
            </a:r>
            <a:r>
              <a:rPr lang="en-US" sz="1700" dirty="0" err="1">
                <a:latin typeface="Times New Roman" panose="02020603050405020304" pitchFamily="18" charset="0"/>
                <a:cs typeface="Times New Roman" panose="02020603050405020304" pitchFamily="18" charset="0"/>
              </a:rPr>
              <a:t>uploaded_file.filename</a:t>
            </a: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uploaded_file.save</a:t>
            </a:r>
            <a:r>
              <a:rPr lang="en-US" sz="1700" dirty="0">
                <a:latin typeface="Times New Roman" panose="02020603050405020304" pitchFamily="18" charset="0"/>
                <a:cs typeface="Times New Roman" panose="02020603050405020304" pitchFamily="18" charset="0"/>
              </a:rPr>
              <a:t>(source)</a:t>
            </a: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opt.source</a:t>
            </a:r>
            <a:r>
              <a:rPr lang="en-US" sz="1700" dirty="0">
                <a:latin typeface="Times New Roman" panose="02020603050405020304" pitchFamily="18" charset="0"/>
                <a:cs typeface="Times New Roman" panose="02020603050405020304" pitchFamily="18" charset="0"/>
              </a:rPr>
              <a:t> = source</a:t>
            </a:r>
          </a:p>
          <a:p>
            <a:pPr marL="0" indent="0">
              <a:buNone/>
            </a:pPr>
            <a:r>
              <a:rPr lang="en-US" sz="1700" dirty="0">
                <a:latin typeface="Times New Roman" panose="02020603050405020304" pitchFamily="18" charset="0"/>
                <a:cs typeface="Times New Roman" panose="02020603050405020304" pitchFamily="18" charset="0"/>
              </a:rPr>
              <a:t>        else:</a:t>
            </a: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opt.source</a:t>
            </a:r>
            <a:r>
              <a:rPr lang="en-US" sz="1700" dirty="0">
                <a:latin typeface="Times New Roman" panose="02020603050405020304" pitchFamily="18" charset="0"/>
                <a:cs typeface="Times New Roman" panose="02020603050405020304" pitchFamily="18" charset="0"/>
              </a:rPr>
              <a:t>, _ = </a:t>
            </a:r>
            <a:r>
              <a:rPr lang="en-US" sz="1700" dirty="0" err="1">
                <a:latin typeface="Times New Roman" panose="02020603050405020304" pitchFamily="18" charset="0"/>
                <a:cs typeface="Times New Roman" panose="02020603050405020304" pitchFamily="18" charset="0"/>
              </a:rPr>
              <a:t>update_options</a:t>
            </a:r>
            <a:r>
              <a:rPr lang="en-US" sz="1700" dirty="0">
                <a:latin typeface="Times New Roman" panose="02020603050405020304" pitchFamily="18" charset="0"/>
                <a:cs typeface="Times New Roman" panose="02020603050405020304" pitchFamily="18" charset="0"/>
              </a:rPr>
              <a:t>(request)</a:t>
            </a: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opt.save_txt</a:t>
            </a:r>
            <a:r>
              <a:rPr lang="en-US" sz="1700" dirty="0">
                <a:latin typeface="Times New Roman" panose="02020603050405020304" pitchFamily="18" charset="0"/>
                <a:cs typeface="Times New Roman" panose="02020603050405020304" pitchFamily="18" charset="0"/>
              </a:rPr>
              <a:t> = True if </a:t>
            </a:r>
            <a:r>
              <a:rPr lang="en-US" sz="1700" dirty="0" err="1">
                <a:latin typeface="Times New Roman" panose="02020603050405020304" pitchFamily="18" charset="0"/>
                <a:cs typeface="Times New Roman" panose="02020603050405020304" pitchFamily="18" charset="0"/>
              </a:rPr>
              <a:t>save_txt</a:t>
            </a:r>
            <a:r>
              <a:rPr lang="en-US" sz="1700" dirty="0">
                <a:latin typeface="Times New Roman" panose="02020603050405020304" pitchFamily="18" charset="0"/>
                <a:cs typeface="Times New Roman" panose="02020603050405020304" pitchFamily="18" charset="0"/>
              </a:rPr>
              <a:t> == 'T' else False      </a:t>
            </a: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elif</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request.method</a:t>
            </a:r>
            <a:r>
              <a:rPr lang="en-US" sz="1700" dirty="0">
                <a:latin typeface="Times New Roman" panose="02020603050405020304" pitchFamily="18" charset="0"/>
                <a:cs typeface="Times New Roman" panose="02020603050405020304" pitchFamily="18" charset="0"/>
              </a:rPr>
              <a:t> == 'GET':</a:t>
            </a: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opt.source</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opt.save_txt</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update_options</a:t>
            </a:r>
            <a:r>
              <a:rPr lang="en-US" sz="1700" dirty="0">
                <a:latin typeface="Times New Roman" panose="02020603050405020304" pitchFamily="18" charset="0"/>
                <a:cs typeface="Times New Roman" panose="02020603050405020304" pitchFamily="18" charset="0"/>
              </a:rPr>
              <a:t>(request)</a:t>
            </a:r>
          </a:p>
          <a:p>
            <a:pPr marL="0" indent="0">
              <a:buNone/>
            </a:pPr>
            <a:r>
              <a:rPr lang="en-US" sz="1700" dirty="0">
                <a:latin typeface="Times New Roman" panose="02020603050405020304" pitchFamily="18" charset="0"/>
                <a:cs typeface="Times New Roman" panose="02020603050405020304" pitchFamily="18" charset="0"/>
              </a:rPr>
              <a:t>    return Response(predict(opt), </a:t>
            </a:r>
            <a:r>
              <a:rPr lang="en-US" sz="1700" dirty="0" err="1">
                <a:latin typeface="Times New Roman" panose="02020603050405020304" pitchFamily="18" charset="0"/>
                <a:cs typeface="Times New Roman" panose="02020603050405020304" pitchFamily="18" charset="0"/>
              </a:rPr>
              <a:t>mimetype</a:t>
            </a:r>
            <a:r>
              <a:rPr lang="en-US" sz="1700" dirty="0">
                <a:latin typeface="Times New Roman" panose="02020603050405020304" pitchFamily="18" charset="0"/>
                <a:cs typeface="Times New Roman" panose="02020603050405020304" pitchFamily="18" charset="0"/>
              </a:rPr>
              <a:t>='multipart/x-mixed-replace; boundary=frame')</a:t>
            </a: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684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609600" y="630382"/>
            <a:ext cx="10972800" cy="5881254"/>
          </a:xfrm>
        </p:spPr>
        <p:txBody>
          <a:bodyPr/>
          <a:lstStyle/>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if __name__ == '__main__':</a:t>
            </a:r>
          </a:p>
          <a:p>
            <a:pPr marL="0" indent="0">
              <a:buNone/>
            </a:pPr>
            <a:r>
              <a:rPr lang="en-US" sz="1700" dirty="0">
                <a:latin typeface="Times New Roman" panose="02020603050405020304" pitchFamily="18" charset="0"/>
                <a:cs typeface="Times New Roman" panose="02020603050405020304" pitchFamily="18" charset="0"/>
              </a:rPr>
              <a:t>    parser = </a:t>
            </a:r>
            <a:r>
              <a:rPr lang="en-US" sz="1700" dirty="0" err="1">
                <a:latin typeface="Times New Roman" panose="02020603050405020304" pitchFamily="18" charset="0"/>
                <a:cs typeface="Times New Roman" panose="02020603050405020304" pitchFamily="18" charset="0"/>
              </a:rPr>
              <a:t>argparse.ArgumentParser</a:t>
            </a: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parser.add_argument</a:t>
            </a:r>
            <a:r>
              <a:rPr lang="en-US" sz="1700" dirty="0">
                <a:latin typeface="Times New Roman" panose="02020603050405020304" pitchFamily="18" charset="0"/>
                <a:cs typeface="Times New Roman" panose="02020603050405020304" pitchFamily="18" charset="0"/>
              </a:rPr>
              <a:t>('--model','--weights', type=</a:t>
            </a:r>
            <a:r>
              <a:rPr lang="en-US" sz="1700" dirty="0" err="1">
                <a:latin typeface="Times New Roman" panose="02020603050405020304" pitchFamily="18" charset="0"/>
                <a:cs typeface="Times New Roman" panose="02020603050405020304" pitchFamily="18" charset="0"/>
              </a:rPr>
              <a:t>str</a:t>
            </a:r>
            <a:r>
              <a:rPr lang="en-US" sz="1700" dirty="0">
                <a:latin typeface="Times New Roman" panose="02020603050405020304" pitchFamily="18" charset="0"/>
                <a:cs typeface="Times New Roman" panose="02020603050405020304" pitchFamily="18" charset="0"/>
              </a:rPr>
              <a:t>, default=ROOT / 'yolov8s.pt', help='model path or triton URL')</a:t>
            </a:r>
          </a:p>
          <a:p>
            <a:pPr marL="0" indent="0">
              <a:buNone/>
            </a:pPr>
            <a:r>
              <a:rPr lang="en-US" sz="1700" dirty="0">
                <a:latin typeface="Times New Roman" panose="02020603050405020304" pitchFamily="18" charset="0"/>
                <a:cs typeface="Times New Roman" panose="02020603050405020304" pitchFamily="18" charset="0"/>
              </a:rPr>
              <a:t>    # Add other arguments here...</a:t>
            </a:r>
          </a:p>
          <a:p>
            <a:pPr marL="0" indent="0">
              <a:buNone/>
            </a:pPr>
            <a:r>
              <a:rPr lang="en-US" sz="1700" dirty="0">
                <a:latin typeface="Times New Roman" panose="02020603050405020304" pitchFamily="18" charset="0"/>
                <a:cs typeface="Times New Roman" panose="02020603050405020304" pitchFamily="18" charset="0"/>
              </a:rPr>
              <a:t>    opt, unknown = </a:t>
            </a:r>
            <a:r>
              <a:rPr lang="en-US" sz="1700" dirty="0" err="1">
                <a:latin typeface="Times New Roman" panose="02020603050405020304" pitchFamily="18" charset="0"/>
                <a:cs typeface="Times New Roman" panose="02020603050405020304" pitchFamily="18" charset="0"/>
              </a:rPr>
              <a:t>parser.parse_known_args</a:t>
            </a: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print_args</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vars</a:t>
            </a:r>
            <a:r>
              <a:rPr lang="en-US" sz="1700" dirty="0">
                <a:latin typeface="Times New Roman" panose="02020603050405020304" pitchFamily="18" charset="0"/>
                <a:cs typeface="Times New Roman" panose="02020603050405020304" pitchFamily="18" charset="0"/>
              </a:rPr>
              <a:t>(opt))</a:t>
            </a: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raw_data</a:t>
            </a:r>
            <a:r>
              <a:rPr lang="en-US" sz="1700" dirty="0">
                <a:latin typeface="Times New Roman" panose="02020603050405020304" pitchFamily="18" charset="0"/>
                <a:cs typeface="Times New Roman" panose="02020603050405020304" pitchFamily="18" charset="0"/>
              </a:rPr>
              <a:t> = Path(</a:t>
            </a:r>
            <a:r>
              <a:rPr lang="en-US" sz="1700" dirty="0" err="1">
                <a:latin typeface="Times New Roman" panose="02020603050405020304" pitchFamily="18" charset="0"/>
                <a:cs typeface="Times New Roman" panose="02020603050405020304" pitchFamily="18" charset="0"/>
              </a:rPr>
              <a:t>opt.raw_data</a:t>
            </a: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raw_data.mkdir</a:t>
            </a:r>
            <a:r>
              <a:rPr lang="en-US" sz="1700" dirty="0">
                <a:latin typeface="Times New Roman" panose="02020603050405020304" pitchFamily="18" charset="0"/>
                <a:cs typeface="Times New Roman" panose="02020603050405020304" pitchFamily="18" charset="0"/>
              </a:rPr>
              <a:t>(parents=True, </a:t>
            </a:r>
            <a:r>
              <a:rPr lang="en-US" sz="1700" dirty="0" err="1">
                <a:latin typeface="Times New Roman" panose="02020603050405020304" pitchFamily="18" charset="0"/>
                <a:cs typeface="Times New Roman" panose="02020603050405020304" pitchFamily="18" charset="0"/>
              </a:rPr>
              <a:t>exist_ok</a:t>
            </a:r>
            <a:r>
              <a:rPr lang="en-US" sz="1700" dirty="0">
                <a:latin typeface="Times New Roman" panose="02020603050405020304" pitchFamily="18" charset="0"/>
                <a:cs typeface="Times New Roman" panose="02020603050405020304" pitchFamily="18" charset="0"/>
              </a:rPr>
              <a:t>=True)</a:t>
            </a:r>
          </a:p>
          <a:p>
            <a:pPr marL="0" indent="0">
              <a:buNone/>
            </a:pPr>
            <a:r>
              <a:rPr lang="en-US" sz="1700" dirty="0">
                <a:latin typeface="Times New Roman" panose="02020603050405020304" pitchFamily="18" charset="0"/>
                <a:cs typeface="Times New Roman" panose="02020603050405020304" pitchFamily="18" charset="0"/>
              </a:rPr>
              <a:t>    model = YOLO(</a:t>
            </a:r>
            <a:r>
              <a:rPr lang="en-US" sz="1700" dirty="0" err="1">
                <a:latin typeface="Times New Roman" panose="02020603050405020304" pitchFamily="18" charset="0"/>
                <a:cs typeface="Times New Roman" panose="02020603050405020304" pitchFamily="18" charset="0"/>
              </a:rPr>
              <a:t>str</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opt.model</a:t>
            </a: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app.run</a:t>
            </a:r>
            <a:r>
              <a:rPr lang="en-US" sz="1700" dirty="0">
                <a:latin typeface="Times New Roman" panose="02020603050405020304" pitchFamily="18" charset="0"/>
                <a:cs typeface="Times New Roman" panose="02020603050405020304" pitchFamily="18" charset="0"/>
              </a:rPr>
              <a:t>(port=</a:t>
            </a:r>
            <a:r>
              <a:rPr lang="en-US" sz="1700" dirty="0" err="1">
                <a:latin typeface="Times New Roman" panose="02020603050405020304" pitchFamily="18" charset="0"/>
                <a:cs typeface="Times New Roman" panose="02020603050405020304" pitchFamily="18" charset="0"/>
              </a:rPr>
              <a:t>opt.port</a:t>
            </a:r>
            <a:r>
              <a:rPr lang="en-US" sz="1700" dirty="0">
                <a:latin typeface="Times New Roman" panose="02020603050405020304" pitchFamily="18" charset="0"/>
                <a:cs typeface="Times New Roman" panose="02020603050405020304" pitchFamily="18" charset="0"/>
              </a:rPr>
              <a:t>, debug=False)</a:t>
            </a: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51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709613" y="1282700"/>
            <a:ext cx="10972800" cy="1143000"/>
          </a:xfrm>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pPr eaLnBrk="1" fontAlgn="auto" hangingPunct="1">
              <a:spcAft>
                <a:spcPts val="0"/>
              </a:spcAft>
              <a:defRPr/>
            </a:pPr>
            <a:r>
              <a:rPr lang="en-IN" sz="3200" b="1" dirty="0">
                <a:solidFill>
                  <a:schemeClr val="bg1"/>
                </a:solidFill>
                <a:latin typeface="Times New Roman" panose="02020603050405020304" pitchFamily="18" charset="0"/>
                <a:cs typeface="Times New Roman" panose="02020603050405020304" pitchFamily="18" charset="0"/>
              </a:rPr>
              <a:t>Contents</a:t>
            </a:r>
            <a:endParaRPr lang="en-US" sz="3200" b="1" dirty="0">
              <a:solidFill>
                <a:schemeClr val="bg1"/>
              </a:solidFill>
            </a:endParaRPr>
          </a:p>
        </p:txBody>
      </p:sp>
      <p:sp>
        <p:nvSpPr>
          <p:cNvPr id="3075" name="Content Placeholder 2"/>
          <p:cNvSpPr>
            <a:spLocks noGrp="1" noChangeArrowheads="1"/>
          </p:cNvSpPr>
          <p:nvPr>
            <p:ph idx="1"/>
          </p:nvPr>
        </p:nvSpPr>
        <p:spPr>
          <a:xfrm>
            <a:off x="609600" y="1967344"/>
            <a:ext cx="10972800" cy="4622369"/>
          </a:xfrm>
        </p:spPr>
        <p:txBody>
          <a:bodyPr/>
          <a:lstStyle/>
          <a:p>
            <a:pPr eaLnBrk="1" hangingPunct="1"/>
            <a:endParaRPr lang="en-IN" altLang="en-US" sz="1700" dirty="0">
              <a:solidFill>
                <a:srgbClr val="0000CC"/>
              </a:solidFill>
              <a:latin typeface="Times New Roman" panose="02020603050405020304" pitchFamily="18" charset="0"/>
            </a:endParaRPr>
          </a:p>
          <a:p>
            <a:pPr eaLnBrk="1" hangingPunct="1"/>
            <a:endParaRPr lang="en-IN" altLang="en-US" sz="1700" dirty="0">
              <a:solidFill>
                <a:srgbClr val="0000CC"/>
              </a:solidFill>
              <a:latin typeface="Times New Roman" panose="02020603050405020304" pitchFamily="18" charset="0"/>
            </a:endParaRPr>
          </a:p>
          <a:p>
            <a:pPr eaLnBrk="1" hangingPunct="1"/>
            <a:r>
              <a:rPr lang="en-IN" altLang="en-US" sz="1700" dirty="0">
                <a:solidFill>
                  <a:srgbClr val="0000CC"/>
                </a:solidFill>
                <a:latin typeface="Times New Roman" panose="02020603050405020304" pitchFamily="18" charset="0"/>
              </a:rPr>
              <a:t>Abstract</a:t>
            </a:r>
          </a:p>
          <a:p>
            <a:pPr eaLnBrk="1" hangingPunct="1"/>
            <a:r>
              <a:rPr lang="en-IN" altLang="en-US" sz="1700" dirty="0">
                <a:solidFill>
                  <a:srgbClr val="0000CC"/>
                </a:solidFill>
                <a:latin typeface="Times New Roman" panose="02020603050405020304" pitchFamily="18" charset="0"/>
              </a:rPr>
              <a:t>Introduction </a:t>
            </a:r>
          </a:p>
          <a:p>
            <a:pPr eaLnBrk="1" hangingPunct="1"/>
            <a:r>
              <a:rPr lang="en-IN" altLang="en-US" sz="1700" dirty="0">
                <a:solidFill>
                  <a:srgbClr val="0000CC"/>
                </a:solidFill>
                <a:latin typeface="Times New Roman" panose="02020603050405020304" pitchFamily="18" charset="0"/>
              </a:rPr>
              <a:t>Literature Survey</a:t>
            </a:r>
          </a:p>
          <a:p>
            <a:pPr eaLnBrk="1" hangingPunct="1"/>
            <a:r>
              <a:rPr lang="en-IN" altLang="en-US" sz="1700" dirty="0">
                <a:solidFill>
                  <a:srgbClr val="0000CC"/>
                </a:solidFill>
                <a:latin typeface="Times New Roman" panose="02020603050405020304" pitchFamily="18" charset="0"/>
              </a:rPr>
              <a:t>Existing System</a:t>
            </a:r>
          </a:p>
          <a:p>
            <a:pPr eaLnBrk="1" hangingPunct="1"/>
            <a:r>
              <a:rPr lang="en-IN" altLang="en-US" sz="1700" dirty="0">
                <a:solidFill>
                  <a:srgbClr val="0000CC"/>
                </a:solidFill>
                <a:latin typeface="Times New Roman" panose="02020603050405020304" pitchFamily="18" charset="0"/>
              </a:rPr>
              <a:t> Proposed System </a:t>
            </a:r>
          </a:p>
          <a:p>
            <a:pPr eaLnBrk="1" hangingPunct="1"/>
            <a:r>
              <a:rPr lang="en-IN" altLang="en-US" sz="1700" dirty="0">
                <a:solidFill>
                  <a:srgbClr val="0000CC"/>
                </a:solidFill>
                <a:latin typeface="Times New Roman" panose="02020603050405020304" pitchFamily="18" charset="0"/>
              </a:rPr>
              <a:t>Objectives</a:t>
            </a:r>
          </a:p>
          <a:p>
            <a:pPr eaLnBrk="1" hangingPunct="1"/>
            <a:r>
              <a:rPr lang="en-IN" altLang="en-US" sz="1700" dirty="0">
                <a:solidFill>
                  <a:srgbClr val="0000CC"/>
                </a:solidFill>
                <a:latin typeface="Times New Roman" panose="02020603050405020304" pitchFamily="18" charset="0"/>
              </a:rPr>
              <a:t>Architecture</a:t>
            </a:r>
          </a:p>
          <a:p>
            <a:pPr eaLnBrk="1" hangingPunct="1"/>
            <a:r>
              <a:rPr lang="en-IN" altLang="en-US" sz="1700" dirty="0">
                <a:solidFill>
                  <a:srgbClr val="0000CC"/>
                </a:solidFill>
                <a:latin typeface="Times New Roman" panose="02020603050405020304" pitchFamily="18" charset="0"/>
              </a:rPr>
              <a:t>Modules</a:t>
            </a:r>
          </a:p>
          <a:p>
            <a:pPr eaLnBrk="1" hangingPunct="1"/>
            <a:r>
              <a:rPr lang="en-IN" altLang="en-US" sz="1700" dirty="0">
                <a:solidFill>
                  <a:srgbClr val="0000CC"/>
                </a:solidFill>
                <a:latin typeface="Times New Roman" panose="02020603050405020304" pitchFamily="18" charset="0"/>
              </a:rPr>
              <a:t>UML Diagrams</a:t>
            </a:r>
          </a:p>
          <a:p>
            <a:pPr eaLnBrk="1" hangingPunct="1"/>
            <a:r>
              <a:rPr lang="en-IN" altLang="en-US" sz="1700" dirty="0">
                <a:solidFill>
                  <a:srgbClr val="0000CC"/>
                </a:solidFill>
                <a:latin typeface="Times New Roman" panose="02020603050405020304" pitchFamily="18" charset="0"/>
              </a:rPr>
              <a:t>References</a:t>
            </a:r>
          </a:p>
          <a:p>
            <a:pPr eaLnBrk="1" hangingPunct="1"/>
            <a:r>
              <a:rPr lang="en-IN" altLang="en-US" sz="1700" dirty="0">
                <a:solidFill>
                  <a:srgbClr val="0000CC"/>
                </a:solidFill>
                <a:latin typeface="Times New Roman" panose="02020603050405020304" pitchFamily="18" charset="0"/>
              </a:rPr>
              <a:t>Implementation</a:t>
            </a:r>
          </a:p>
          <a:p>
            <a:pPr eaLnBrk="1" hangingPunct="1"/>
            <a:r>
              <a:rPr lang="en-IN" altLang="en-US" sz="1700" dirty="0">
                <a:solidFill>
                  <a:srgbClr val="0000CC"/>
                </a:solidFill>
                <a:latin typeface="Times New Roman" panose="02020603050405020304" pitchFamily="18" charset="0"/>
              </a:rPr>
              <a:t>Result and future enhancement</a:t>
            </a:r>
          </a:p>
          <a:p>
            <a:pPr eaLnBrk="1" hangingPunct="1"/>
            <a:endParaRPr lang="en-IN" altLang="en-US" sz="1700" dirty="0">
              <a:solidFill>
                <a:srgbClr val="0000CC"/>
              </a:solidFill>
              <a:latin typeface="Times New Roman" panose="02020603050405020304" pitchFamily="18" charset="0"/>
            </a:endParaRPr>
          </a:p>
          <a:p>
            <a:pPr eaLnBrk="1" hangingPunct="1"/>
            <a:endParaRPr lang="en-IN" altLang="en-US" sz="1700" dirty="0">
              <a:solidFill>
                <a:srgbClr val="0000CC"/>
              </a:solidFill>
              <a:latin typeface="Times New Roman" panose="02020603050405020304" pitchFamily="18" charset="0"/>
              <a:cs typeface="Times New Roman" panose="02020603050405020304" pitchFamily="18" charset="0"/>
            </a:endParaRPr>
          </a:p>
        </p:txBody>
      </p:sp>
      <p:pic>
        <p:nvPicPr>
          <p:cNvPr id="3076" name="Picture 2" descr="C:\Users\ravikanthvarma\Desktop\mlr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8" y="277813"/>
            <a:ext cx="107823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RESULT</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656" y="1233055"/>
            <a:ext cx="11513126" cy="5350307"/>
          </a:xfrm>
          <a:prstGeom prst="rect">
            <a:avLst/>
          </a:prstGeom>
          <a:noFill/>
          <a:ln>
            <a:noFill/>
          </a:ln>
        </p:spPr>
      </p:pic>
    </p:spTree>
    <p:extLst>
      <p:ext uri="{BB962C8B-B14F-4D97-AF65-F5344CB8AC3E}">
        <p14:creationId xmlns:p14="http://schemas.microsoft.com/office/powerpoint/2010/main" val="132372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855" y="274638"/>
            <a:ext cx="11314545" cy="1143000"/>
          </a:xfrm>
        </p:spPr>
        <p:txBody>
          <a:bodyPr/>
          <a:lstStyle/>
          <a:p>
            <a:r>
              <a:rPr lang="en-US" sz="4000" b="1" dirty="0">
                <a:latin typeface="Times New Roman" panose="02020603050405020304" pitchFamily="18" charset="0"/>
                <a:cs typeface="Times New Roman" panose="02020603050405020304" pitchFamily="18" charset="0"/>
              </a:rPr>
              <a:t> FUTURE ENHANCEMENT</a:t>
            </a:r>
          </a:p>
        </p:txBody>
      </p:sp>
      <p:sp>
        <p:nvSpPr>
          <p:cNvPr id="3" name="Content Placeholder 2"/>
          <p:cNvSpPr>
            <a:spLocks noGrp="1"/>
          </p:cNvSpPr>
          <p:nvPr>
            <p:ph idx="1"/>
          </p:nvPr>
        </p:nvSpPr>
        <p:spPr>
          <a:xfrm>
            <a:off x="609600" y="1600200"/>
            <a:ext cx="8248073" cy="4525963"/>
          </a:xfrm>
        </p:spPr>
        <p:txBody>
          <a:bodyPr/>
          <a:lstStyle/>
          <a:p>
            <a:pPr algn="just">
              <a:lnSpc>
                <a:spcPct val="150000"/>
              </a:lnSpc>
            </a:pPr>
            <a:r>
              <a:rPr lang="en-US" sz="1700" dirty="0">
                <a:latin typeface="Times New Roman" panose="02020603050405020304" pitchFamily="18" charset="0"/>
                <a:cs typeface="Times New Roman" panose="02020603050405020304" pitchFamily="18" charset="0"/>
              </a:rPr>
              <a:t>Future enhancements for the YOLOv8-based system include real-time processing to improve responsiveness, augmenting the training dataset for better accuracy and generalization, and integrating features like multi-camera support and advanced tracking algorithms. </a:t>
            </a:r>
          </a:p>
          <a:p>
            <a:pPr algn="just">
              <a:lnSpc>
                <a:spcPct val="150000"/>
              </a:lnSpc>
            </a:pPr>
            <a:r>
              <a:rPr lang="en-US" sz="1700" dirty="0">
                <a:latin typeface="Times New Roman" panose="02020603050405020304" pitchFamily="18" charset="0"/>
                <a:cs typeface="Times New Roman" panose="02020603050405020304" pitchFamily="18" charset="0"/>
              </a:rPr>
              <a:t>Additionally, enhancing the model's ability to recognize complex object interactions will expand its functionality and applicability. These improvements aim to make the system more effective and versatile for various applications.</a:t>
            </a:r>
          </a:p>
        </p:txBody>
      </p:sp>
    </p:spTree>
    <p:extLst>
      <p:ext uri="{BB962C8B-B14F-4D97-AF65-F5344CB8AC3E}">
        <p14:creationId xmlns:p14="http://schemas.microsoft.com/office/powerpoint/2010/main" val="3220093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3" y="-227013"/>
            <a:ext cx="12598401" cy="731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2" descr="C:\Users\ravikanthvarma\Desktop\mlri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8" y="300038"/>
            <a:ext cx="10780712"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p:txBody>
          <a:bodyPr/>
          <a:lstStyle/>
          <a:p>
            <a:pPr eaLnBrk="1" hangingPunct="1"/>
            <a:r>
              <a:rPr lang="en-US" altLang="en-US" sz="4000" b="1" dirty="0">
                <a:latin typeface="Times New Roman" panose="02020603050405020304" pitchFamily="18" charset="0"/>
              </a:rPr>
              <a:t>ABSTRACT</a:t>
            </a:r>
            <a:endParaRPr lang="en-US" altLang="en-US" sz="4000" b="1" dirty="0">
              <a:latin typeface="Times New Roman" panose="02020603050405020304" pitchFamily="18" charset="0"/>
              <a:cs typeface="Times New Roman" panose="02020603050405020304" pitchFamily="18" charset="0"/>
            </a:endParaRPr>
          </a:p>
        </p:txBody>
      </p:sp>
      <p:sp>
        <p:nvSpPr>
          <p:cNvPr id="4099" name="Content Placeholder 2"/>
          <p:cNvSpPr>
            <a:spLocks noGrp="1" noChangeArrowheads="1"/>
          </p:cNvSpPr>
          <p:nvPr>
            <p:ph idx="1"/>
          </p:nvPr>
        </p:nvSpPr>
        <p:spPr/>
        <p:txBody>
          <a:bodyPr/>
          <a:lstStyle/>
          <a:p>
            <a:pPr marL="0" indent="0" algn="just">
              <a:lnSpc>
                <a:spcPct val="200000"/>
              </a:lnSpc>
              <a:spcBef>
                <a:spcPct val="0"/>
              </a:spcBef>
              <a:buNone/>
            </a:pPr>
            <a:r>
              <a:rPr lang="en-US" altLang="en-US" sz="1700" dirty="0">
                <a:solidFill>
                  <a:srgbClr val="251E20"/>
                </a:solidFill>
                <a:latin typeface="Times New Roman" panose="02020603050405020304" pitchFamily="18" charset="0"/>
                <a:cs typeface="Times New Roman" panose="02020603050405020304" pitchFamily="18" charset="0"/>
              </a:rPr>
              <a:t>This work presents a user-friendly web application for real-time object detection. It leverages the capabilities of Flask, a lightweight Python web framework, and YOLOv8, a state-of-the-art deep learning model. Users can upload images or select video sources, webcam, RTSP, and YouTube for object detection. The application employs the chosen YOLOv8 model to identify and localize objects within the selected source. A confidence threshold allows users to control detection accuracy. Detected objects are visualized with bounding boxes displayed on the image or video frame, providing clear results. This application offers a user-friendly and efficient solution for real-time object detection tasks across various media sources. </a:t>
            </a:r>
            <a:endParaRPr lang="en-US" alt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noChangeArrowheads="1"/>
          </p:cNvSpPr>
          <p:nvPr>
            <p:ph type="title"/>
          </p:nvPr>
        </p:nvSpPr>
        <p:spPr/>
        <p:txBody>
          <a:bodyPr/>
          <a:lstStyle/>
          <a:p>
            <a:pPr eaLnBrk="1" hangingPunct="1"/>
            <a:r>
              <a:rPr lang="en-US" altLang="en-US" sz="4000" b="1" dirty="0">
                <a:latin typeface="Times New Roman" panose="02020603050405020304" pitchFamily="18" charset="0"/>
              </a:rPr>
              <a:t>INTRODUCTION</a:t>
            </a:r>
            <a:endParaRPr lang="en-US" altLang="en-US" sz="4000" b="1" dirty="0">
              <a:latin typeface="Times New Roman" panose="02020603050405020304" pitchFamily="18" charset="0"/>
              <a:cs typeface="Times New Roman" panose="02020603050405020304" pitchFamily="18" charset="0"/>
            </a:endParaRPr>
          </a:p>
        </p:txBody>
      </p:sp>
      <p:sp>
        <p:nvSpPr>
          <p:cNvPr id="5123" name="Content Placeholder 2"/>
          <p:cNvSpPr>
            <a:spLocks noGrp="1"/>
          </p:cNvSpPr>
          <p:nvPr>
            <p:ph idx="1"/>
          </p:nvPr>
        </p:nvSpPr>
        <p:spPr/>
        <p:txBody>
          <a:bodyPr/>
          <a:lstStyle/>
          <a:p>
            <a:pPr marL="0" indent="0" algn="just">
              <a:lnSpc>
                <a:spcPct val="200000"/>
              </a:lnSpc>
              <a:buNone/>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Welcome to our presentation on simplifying real-time object detection using Flask and YOLOv8!</a:t>
            </a:r>
          </a:p>
          <a:p>
            <a:pPr marL="0" indent="0" algn="just">
              <a:lnSpc>
                <a:spcPct val="200000"/>
              </a:lnSpc>
              <a:buNone/>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In the rapidly evolving field of computer vision, efficient and accessible tools for object detection are essential. Our project introduces a user-friendly web application designed to streamline real-time object detection tasks.</a:t>
            </a:r>
          </a:p>
          <a:p>
            <a:pPr marL="0" indent="0" algn="just">
              <a:lnSpc>
                <a:spcPct val="200000"/>
              </a:lnSpc>
              <a:buNone/>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At the heart of our system is Flask, a popular Python web framework, combined with YOLOv8, a renowned deep learning model known for its speed and accuracy in object identification.</a:t>
            </a:r>
          </a:p>
          <a:p>
            <a:pPr marL="0" indent="0" algn="just">
              <a:lnSpc>
                <a:spcPct val="200000"/>
              </a:lnSpc>
              <a:buNone/>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Our application caters to users seeking a straightforward approach to real-time object detection. Whether you're working with static images or exploring live webcam feeds and video streams (future work), our system offers a convenient and powerful solution.</a:t>
            </a:r>
          </a:p>
          <a:p>
            <a:pPr marL="0" indent="0" algn="just" eaLnBrk="1" hangingPunct="1">
              <a:lnSpc>
                <a:spcPct val="200000"/>
              </a:lnSpc>
              <a:buNone/>
            </a:pP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p:txBody>
          <a:bodyPr/>
          <a:lstStyle/>
          <a:p>
            <a:pPr eaLnBrk="1" hangingPunct="1"/>
            <a:r>
              <a:rPr lang="en-US" altLang="en-US" sz="4000" b="1" dirty="0">
                <a:latin typeface="Times New Roman" panose="02020603050405020304" pitchFamily="18" charset="0"/>
              </a:rPr>
              <a:t>LITERATURE SURVEY</a:t>
            </a:r>
            <a:endParaRPr lang="en-US" altLang="en-US" sz="4000" b="1" dirty="0">
              <a:latin typeface="Times New Roman" panose="02020603050405020304" pitchFamily="18" charset="0"/>
              <a:cs typeface="Times New Roman" panose="02020603050405020304" pitchFamily="18" charset="0"/>
            </a:endParaRPr>
          </a:p>
        </p:txBody>
      </p:sp>
      <p:sp>
        <p:nvSpPr>
          <p:cNvPr id="6147" name="Content Placeholder 2"/>
          <p:cNvSpPr>
            <a:spLocks noGrp="1"/>
          </p:cNvSpPr>
          <p:nvPr>
            <p:ph idx="1"/>
          </p:nvPr>
        </p:nvSpPr>
        <p:spPr/>
        <p:txBody>
          <a:bodyPr/>
          <a:lstStyle/>
          <a:p>
            <a:pPr algn="just" eaLnBrk="1" hangingPunct="1"/>
            <a:r>
              <a:rPr lang="en-US" altLang="en-US" sz="1700" b="1" dirty="0">
                <a:latin typeface="Times New Roman" panose="02020603050405020304" pitchFamily="18" charset="0"/>
                <a:cs typeface="Times New Roman" panose="02020603050405020304" pitchFamily="18" charset="0"/>
              </a:rPr>
              <a:t>YOLO (You Only Look Once): </a:t>
            </a:r>
            <a:r>
              <a:rPr lang="en-US" altLang="en-US" sz="1700" dirty="0">
                <a:latin typeface="Times New Roman" panose="02020603050405020304" pitchFamily="18" charset="0"/>
                <a:cs typeface="Times New Roman" panose="02020603050405020304" pitchFamily="18" charset="0"/>
              </a:rPr>
              <a:t>A swift and efficient object detection algorithm renowned for its real-time capabilities.</a:t>
            </a:r>
          </a:p>
          <a:p>
            <a:pPr algn="just" eaLnBrk="1" hangingPunct="1"/>
            <a:r>
              <a:rPr lang="en-US" altLang="en-US" sz="1700" b="1" dirty="0">
                <a:latin typeface="Times New Roman" panose="02020603050405020304" pitchFamily="18" charset="0"/>
                <a:cs typeface="Times New Roman" panose="02020603050405020304" pitchFamily="18" charset="0"/>
              </a:rPr>
              <a:t>COCO (Common Objects in Context): </a:t>
            </a:r>
            <a:r>
              <a:rPr lang="en-US" altLang="en-US" sz="1700" dirty="0">
                <a:latin typeface="Times New Roman" panose="02020603050405020304" pitchFamily="18" charset="0"/>
                <a:cs typeface="Times New Roman" panose="02020603050405020304" pitchFamily="18" charset="0"/>
              </a:rPr>
              <a:t>A vast dataset offering comprehensive annotations for object detection tasks.</a:t>
            </a:r>
          </a:p>
          <a:p>
            <a:pPr marL="0" indent="0" algn="just" eaLnBrk="1" hangingPunct="1">
              <a:buNone/>
            </a:pPr>
            <a:r>
              <a:rPr lang="en-US" altLang="en-US" sz="1700" b="1" dirty="0">
                <a:latin typeface="Times New Roman" panose="02020603050405020304" pitchFamily="18" charset="0"/>
                <a:cs typeface="Times New Roman" panose="02020603050405020304" pitchFamily="18" charset="0"/>
              </a:rPr>
              <a:t>Strengths:</a:t>
            </a:r>
          </a:p>
          <a:p>
            <a:pPr algn="just" eaLnBrk="1" hangingPunct="1"/>
            <a:r>
              <a:rPr lang="en-US" altLang="en-US" sz="1700" dirty="0">
                <a:latin typeface="Times New Roman" panose="02020603050405020304"/>
                <a:cs typeface="Times New Roman" panose="02020603050405020304"/>
              </a:rPr>
              <a:t>Speed: YOLO achieves real-time object detection with least latency possible.</a:t>
            </a:r>
          </a:p>
          <a:p>
            <a:pPr algn="just" eaLnBrk="1" hangingPunct="1"/>
            <a:r>
              <a:rPr lang="en-US" altLang="en-US" sz="1700" dirty="0">
                <a:latin typeface="Times New Roman" panose="02020603050405020304"/>
                <a:cs typeface="Times New Roman" panose="02020603050405020304"/>
              </a:rPr>
              <a:t>Accuracy: Demonstrates robust accuracy on various detection tasks, facilitated by pre-trained models.</a:t>
            </a:r>
          </a:p>
          <a:p>
            <a:pPr marL="0" indent="0" algn="just" eaLnBrk="1" hangingPunct="1">
              <a:buNone/>
            </a:pPr>
            <a:r>
              <a:rPr lang="en-US" altLang="en-US" sz="1700" b="1" dirty="0">
                <a:latin typeface="Times New Roman" panose="02020603050405020304" pitchFamily="18" charset="0"/>
                <a:cs typeface="Times New Roman" panose="02020603050405020304" pitchFamily="18" charset="0"/>
              </a:rPr>
              <a:t>Limitations:</a:t>
            </a:r>
          </a:p>
          <a:p>
            <a:pPr algn="just" eaLnBrk="1" hangingPunct="1"/>
            <a:r>
              <a:rPr lang="en-US" altLang="en-US" sz="1700" dirty="0">
                <a:latin typeface="Times New Roman" panose="02020603050405020304" pitchFamily="18" charset="0"/>
                <a:cs typeface="Times New Roman" panose="02020603050405020304" pitchFamily="18" charset="0"/>
              </a:rPr>
              <a:t>Small Object Detection: YOLO might struggle with very small objects.</a:t>
            </a:r>
          </a:p>
          <a:p>
            <a:pPr algn="just" eaLnBrk="1" hangingPunct="1"/>
            <a:r>
              <a:rPr lang="en-US" altLang="en-US" sz="1700" dirty="0">
                <a:latin typeface="Times New Roman" panose="02020603050405020304" pitchFamily="18" charset="0"/>
                <a:cs typeface="Times New Roman" panose="02020603050405020304" pitchFamily="18" charset="0"/>
              </a:rPr>
              <a:t>Localization Accuracy: It may exhibit slightly lower precision compared to alternative algorithms.</a:t>
            </a:r>
          </a:p>
          <a:p>
            <a:pPr marL="0" indent="0" algn="just" eaLnBrk="1" hangingPunct="1">
              <a:buNone/>
            </a:pPr>
            <a:r>
              <a:rPr lang="en-US" altLang="en-US" sz="1700" b="1" dirty="0">
                <a:latin typeface="Times New Roman" panose="02020603050405020304" pitchFamily="18" charset="0"/>
                <a:cs typeface="Times New Roman" panose="02020603050405020304" pitchFamily="18" charset="0"/>
              </a:rPr>
              <a:t>Evaluation Metrics:</a:t>
            </a:r>
          </a:p>
          <a:p>
            <a:pPr algn="just" eaLnBrk="1" hangingPunct="1"/>
            <a:r>
              <a:rPr lang="en-US" altLang="en-US" sz="1700" dirty="0">
                <a:latin typeface="Times New Roman" panose="02020603050405020304" pitchFamily="18" charset="0"/>
                <a:cs typeface="Times New Roman" panose="02020603050405020304" pitchFamily="18" charset="0"/>
              </a:rPr>
              <a:t>Mean Average Precision (mAP): Measures overall detection accuracy.</a:t>
            </a:r>
          </a:p>
          <a:p>
            <a:pPr algn="just" eaLnBrk="1" hangingPunct="1"/>
            <a:r>
              <a:rPr lang="en-US" altLang="en-US" sz="1700" dirty="0">
                <a:latin typeface="Times New Roman" panose="02020603050405020304" pitchFamily="18" charset="0"/>
                <a:cs typeface="Times New Roman" panose="02020603050405020304" pitchFamily="18" charset="0"/>
              </a:rPr>
              <a:t>Intersection over Union (IoU): Evaluates the accuracy of bounding box predictions.</a:t>
            </a:r>
          </a:p>
          <a:p>
            <a:pPr marL="0" indent="0" algn="just" eaLnBrk="1" hangingPunct="1">
              <a:buNone/>
            </a:pPr>
            <a:r>
              <a:rPr lang="en-US" altLang="en-US" sz="1700" b="1" dirty="0">
                <a:latin typeface="Times New Roman" panose="02020603050405020304" pitchFamily="18" charset="0"/>
                <a:cs typeface="Times New Roman" panose="02020603050405020304" pitchFamily="18" charset="0"/>
              </a:rPr>
              <a:t>Future Directions:</a:t>
            </a:r>
          </a:p>
          <a:p>
            <a:pPr algn="just" eaLnBrk="1" hangingPunct="1"/>
            <a:r>
              <a:rPr lang="en-US" altLang="en-US" sz="1700" dirty="0">
                <a:latin typeface="Times New Roman" panose="02020603050405020304" pitchFamily="18" charset="0"/>
                <a:cs typeface="Times New Roman" panose="02020603050405020304" pitchFamily="18" charset="0"/>
              </a:rPr>
              <a:t>YOLOvX: Ongoing advancements focus on enhancing accuracy, speed, and robustness.</a:t>
            </a:r>
          </a:p>
          <a:p>
            <a:pPr algn="just" eaLnBrk="1" hangingPunct="1"/>
            <a:r>
              <a:rPr lang="en-US" altLang="en-US" sz="1700" dirty="0">
                <a:latin typeface="Times New Roman" panose="02020603050405020304" pitchFamily="18" charset="0"/>
                <a:cs typeface="Times New Roman" panose="02020603050405020304" pitchFamily="18" charset="0"/>
              </a:rPr>
              <a:t>Domain-specific Models: Exploration of tailored YOLO models for specialized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65397-E0DB-3CF6-10D0-8E8A5528C427}"/>
              </a:ext>
            </a:extLst>
          </p:cNvPr>
          <p:cNvSpPr>
            <a:spLocks noGrp="1"/>
          </p:cNvSpPr>
          <p:nvPr>
            <p:ph idx="1"/>
          </p:nvPr>
        </p:nvSpPr>
        <p:spPr>
          <a:xfrm>
            <a:off x="609600" y="311727"/>
            <a:ext cx="10972800" cy="6234546"/>
          </a:xfrm>
        </p:spPr>
        <p:txBody>
          <a:bodyPr/>
          <a:lstStyle/>
          <a:p>
            <a:r>
              <a:rPr lang="en-US" dirty="0">
                <a:latin typeface="Times New Roman" panose="02020603050405020304" pitchFamily="18" charset="0"/>
                <a:cs typeface="Times New Roman" panose="02020603050405020304" pitchFamily="18" charset="0"/>
              </a:rPr>
              <a:t>Exploring the Frontier of Object Detection: A Deep Dive into YOLOv8 and the COCO Dataset</a:t>
            </a:r>
          </a:p>
          <a:p>
            <a:pPr marL="0" indent="0">
              <a:buNone/>
            </a:pP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Piyush Kumar, Vimal Kumar</a:t>
            </a:r>
          </a:p>
          <a:p>
            <a:pPr marL="0" indent="0">
              <a:buNone/>
            </a:pPr>
            <a:r>
              <a:rPr lang="en-IN" sz="2800" dirty="0">
                <a:latin typeface="Times New Roman" panose="02020603050405020304" pitchFamily="18" charset="0"/>
                <a:cs typeface="Times New Roman" panose="02020603050405020304" pitchFamily="18" charset="0"/>
              </a:rPr>
              <a:t>	DOI: </a:t>
            </a:r>
            <a:r>
              <a:rPr lang="en-IN" sz="2800" b="0" i="0" u="sng" dirty="0">
                <a:effectLst/>
                <a:highlight>
                  <a:srgbClr val="FFFFFF"/>
                </a:highligh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10.1109/CVMI59935.2023.10464837</a:t>
            </a:r>
            <a:endParaRPr lang="en-US" sz="2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YOLOv8-CAB: Improved YOLOv8 for Real-time object detection</a:t>
            </a:r>
          </a:p>
          <a:p>
            <a:pPr marL="0" indent="0">
              <a:buNone/>
            </a:pPr>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Moahaimen Talib, A. Al-Noori, Jameelah Suad</a:t>
            </a:r>
            <a:endParaRPr lang="en-US"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DOI: </a:t>
            </a:r>
            <a:r>
              <a:rPr lang="en-IN" sz="2800" b="0" i="0" u="none" strike="noStrike" dirty="0">
                <a:effectLst/>
                <a:highlight>
                  <a:srgbClr val="EBECED"/>
                </a:highligh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10.33640/2405-609x.3339</a:t>
            </a:r>
            <a:endParaRPr lang="en-IN" sz="2800" b="0" i="0" u="none" strike="noStrike" dirty="0">
              <a:effectLst/>
              <a:highlight>
                <a:srgbClr val="EBECED"/>
              </a:highlight>
              <a:latin typeface="Times New Roman" panose="02020603050405020304" pitchFamily="18" charset="0"/>
              <a:cs typeface="Times New Roman" panose="02020603050405020304" pitchFamily="18" charset="0"/>
            </a:endParaRPr>
          </a:p>
          <a:p>
            <a:r>
              <a:rPr lang="en-IN" dirty="0"/>
              <a:t>Object Detection Using Coco Dataset</a:t>
            </a:r>
          </a:p>
          <a:p>
            <a:pPr marL="0" indent="0">
              <a:buNone/>
            </a:pPr>
            <a:r>
              <a:rPr lang="en-IN" dirty="0"/>
              <a:t>	</a:t>
            </a:r>
            <a:r>
              <a:rPr lang="en-IN" sz="2800" dirty="0"/>
              <a:t>Swasti Jain, S. Dash, Rajesh Deorari, Kavita</a:t>
            </a:r>
          </a:p>
          <a:p>
            <a:pPr marL="0" indent="0">
              <a:buNone/>
            </a:pPr>
            <a:r>
              <a:rPr lang="en-IN" sz="2800" dirty="0"/>
              <a:t>	 DOI: </a:t>
            </a:r>
            <a:r>
              <a:rPr lang="en-IN" sz="2800" b="0" i="0" u="none" strike="noStrike" dirty="0">
                <a:solidFill>
                  <a:srgbClr val="0000FF"/>
                </a:solidFill>
                <a:effectLst/>
                <a:highlight>
                  <a:srgbClr val="EBECED"/>
                </a:highlight>
                <a:latin typeface="Roboto" panose="02000000000000000000" pitchFamily="2" charset="0"/>
                <a:hlinkClick r:id="rId4">
                  <a:extLst>
                    <a:ext uri="{A12FA001-AC4F-418D-AE19-62706E023703}">
                      <ahyp:hlinkClr xmlns:ahyp="http://schemas.microsoft.com/office/drawing/2018/hyperlinkcolor" val="tx"/>
                    </a:ext>
                  </a:extLst>
                </a:hlinkClick>
              </a:rPr>
              <a:t> </a:t>
            </a:r>
            <a:r>
              <a:rPr lang="en-IN" sz="2800" b="0" i="0" strike="noStrike" dirty="0">
                <a:effectLst/>
                <a:highlight>
                  <a:srgbClr val="EBECED"/>
                </a:highligh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10.1109/ICCR56254.2022.9995808</a:t>
            </a:r>
            <a:endParaRPr lang="en-IN" sz="2800" b="0" i="0" dirty="0">
              <a:effectLst/>
              <a:highlight>
                <a:srgbClr val="EBECED"/>
              </a:highligh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25032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pPr eaLnBrk="1" hangingPunct="1"/>
            <a:r>
              <a:rPr lang="en-US" altLang="en-US" sz="4000" b="1" dirty="0">
                <a:latin typeface="Times New Roman" panose="02020603050405020304" pitchFamily="18" charset="0"/>
              </a:rPr>
              <a:t>EXISTING SYSTEM</a:t>
            </a:r>
            <a:endParaRPr lang="en-US" altLang="en-US" sz="4000" b="1" dirty="0">
              <a:latin typeface="Times New Roman" panose="02020603050405020304" pitchFamily="18" charset="0"/>
              <a:cs typeface="Times New Roman" panose="02020603050405020304" pitchFamily="18" charset="0"/>
            </a:endParaRPr>
          </a:p>
        </p:txBody>
      </p:sp>
      <p:sp>
        <p:nvSpPr>
          <p:cNvPr id="7171" name="Content Placeholder 2"/>
          <p:cNvSpPr>
            <a:spLocks noGrp="1" noChangeArrowheads="1"/>
          </p:cNvSpPr>
          <p:nvPr>
            <p:ph idx="1"/>
          </p:nvPr>
        </p:nvSpPr>
        <p:spPr>
          <a:xfrm>
            <a:off x="609600" y="1325562"/>
            <a:ext cx="10972800" cy="5257800"/>
          </a:xfrm>
        </p:spPr>
        <p:txBody>
          <a:bodyPr/>
          <a:lstStyle/>
          <a:p>
            <a:pPr marL="0" indent="0" algn="just">
              <a:lnSpc>
                <a:spcPts val="2350"/>
              </a:lnSpc>
              <a:buNone/>
            </a:pPr>
            <a:r>
              <a:rPr lang="en-US" altLang="en-US" sz="1700" b="1" dirty="0">
                <a:solidFill>
                  <a:srgbClr val="251E20"/>
                </a:solidFill>
                <a:latin typeface="Times New Roman" panose="02020603050405020304" pitchFamily="18" charset="0"/>
                <a:cs typeface="Times New Roman" panose="02020603050405020304" pitchFamily="18" charset="0"/>
              </a:rPr>
              <a:t>Commercial Solutions:</a:t>
            </a:r>
          </a:p>
          <a:p>
            <a:pPr algn="just">
              <a:lnSpc>
                <a:spcPts val="2350"/>
              </a:lnSpc>
            </a:pPr>
            <a:r>
              <a:rPr lang="en-US" altLang="en-US" sz="1700" dirty="0">
                <a:solidFill>
                  <a:srgbClr val="251E20"/>
                </a:solidFill>
                <a:latin typeface="Times New Roman" panose="02020603050405020304"/>
                <a:cs typeface="Times New Roman" panose="02020603050405020304"/>
              </a:rPr>
              <a:t>Amazon Recognition, Google Cloud Video Intelligence, and Microsoft Azure Cognitive Services offer cloud-based object detection with scalability.</a:t>
            </a:r>
          </a:p>
          <a:p>
            <a:pPr algn="just">
              <a:lnSpc>
                <a:spcPts val="2350"/>
              </a:lnSpc>
            </a:pPr>
            <a:r>
              <a:rPr lang="en-US" altLang="en-US" sz="1700" dirty="0">
                <a:solidFill>
                  <a:srgbClr val="251E20"/>
                </a:solidFill>
                <a:latin typeface="Times New Roman" panose="02020603050405020304" pitchFamily="18" charset="0"/>
                <a:cs typeface="Times New Roman" panose="02020603050405020304" pitchFamily="18" charset="0"/>
              </a:rPr>
              <a:t>They provide pre-trained models and advanced features but may incur costs and have a steeper learning curve.</a:t>
            </a:r>
          </a:p>
          <a:p>
            <a:pPr marL="0" indent="0" algn="just">
              <a:lnSpc>
                <a:spcPts val="2350"/>
              </a:lnSpc>
              <a:buNone/>
            </a:pPr>
            <a:r>
              <a:rPr lang="en-US" altLang="en-US" sz="1700" b="1" dirty="0">
                <a:solidFill>
                  <a:srgbClr val="251E20"/>
                </a:solidFill>
                <a:latin typeface="Times New Roman" panose="02020603050405020304" pitchFamily="18" charset="0"/>
                <a:cs typeface="Times New Roman" panose="02020603050405020304" pitchFamily="18" charset="0"/>
              </a:rPr>
              <a:t>Open-Source Frameworks:</a:t>
            </a:r>
          </a:p>
          <a:p>
            <a:pPr algn="just">
              <a:lnSpc>
                <a:spcPts val="2350"/>
              </a:lnSpc>
            </a:pPr>
            <a:r>
              <a:rPr lang="en-US" altLang="en-US" sz="1700" dirty="0">
                <a:solidFill>
                  <a:srgbClr val="251E20"/>
                </a:solidFill>
                <a:latin typeface="Times New Roman" panose="02020603050405020304" pitchFamily="18" charset="0"/>
                <a:cs typeface="Times New Roman" panose="02020603050405020304" pitchFamily="18" charset="0"/>
              </a:rPr>
              <a:t>TensorFlow Object Detection API, OpenCV, and Detectron2 are powerful but require more development expertise.</a:t>
            </a:r>
          </a:p>
          <a:p>
            <a:pPr algn="just">
              <a:lnSpc>
                <a:spcPts val="2350"/>
              </a:lnSpc>
            </a:pPr>
            <a:r>
              <a:rPr lang="en-US" altLang="en-US" sz="1700" dirty="0">
                <a:solidFill>
                  <a:srgbClr val="251E20"/>
                </a:solidFill>
                <a:latin typeface="Times New Roman" panose="02020603050405020304" pitchFamily="18" charset="0"/>
                <a:cs typeface="Times New Roman" panose="02020603050405020304" pitchFamily="18" charset="0"/>
              </a:rPr>
              <a:t>They offer flexibility but can be complex to implement compared to user-friendly web applications.</a:t>
            </a:r>
          </a:p>
          <a:p>
            <a:pPr marL="0" indent="0" algn="just">
              <a:lnSpc>
                <a:spcPts val="2350"/>
              </a:lnSpc>
              <a:buNone/>
            </a:pPr>
            <a:r>
              <a:rPr lang="en-US" altLang="en-US" sz="1700" b="1" dirty="0">
                <a:solidFill>
                  <a:srgbClr val="251E20"/>
                </a:solidFill>
                <a:latin typeface="Times New Roman" panose="02020603050405020304" pitchFamily="18" charset="0"/>
                <a:cs typeface="Times New Roman" panose="02020603050405020304" pitchFamily="18" charset="0"/>
              </a:rPr>
              <a:t>Comparison with Proposed System:</a:t>
            </a:r>
          </a:p>
          <a:p>
            <a:pPr marL="0" indent="0" algn="just">
              <a:lnSpc>
                <a:spcPts val="2350"/>
              </a:lnSpc>
              <a:buNone/>
            </a:pPr>
            <a:r>
              <a:rPr lang="en-US" altLang="en-US" sz="1700" b="1" dirty="0">
                <a:solidFill>
                  <a:srgbClr val="251E20"/>
                </a:solidFill>
                <a:latin typeface="Times New Roman" panose="02020603050405020304" pitchFamily="18" charset="0"/>
                <a:cs typeface="Times New Roman" panose="02020603050405020304" pitchFamily="18" charset="0"/>
              </a:rPr>
              <a:t>Strengths:</a:t>
            </a:r>
          </a:p>
          <a:p>
            <a:pPr algn="just">
              <a:lnSpc>
                <a:spcPts val="2350"/>
              </a:lnSpc>
            </a:pPr>
            <a:r>
              <a:rPr lang="en-US" altLang="en-US" sz="1700" dirty="0">
                <a:solidFill>
                  <a:srgbClr val="251E20"/>
                </a:solidFill>
                <a:latin typeface="Times New Roman" panose="02020603050405020304" pitchFamily="18" charset="0"/>
                <a:cs typeface="Times New Roman" panose="02020603050405020304" pitchFamily="18" charset="0"/>
              </a:rPr>
              <a:t>User-friendliness: Your Flask web app offers an intuitive interface for broader accessibility.</a:t>
            </a:r>
          </a:p>
          <a:p>
            <a:pPr algn="just">
              <a:lnSpc>
                <a:spcPts val="2350"/>
              </a:lnSpc>
            </a:pPr>
            <a:r>
              <a:rPr lang="en-US" altLang="en-US" sz="1700" dirty="0">
                <a:solidFill>
                  <a:srgbClr val="251E20"/>
                </a:solidFill>
                <a:latin typeface="Times New Roman" panose="02020603050405020304" pitchFamily="18" charset="0"/>
                <a:cs typeface="Times New Roman" panose="02020603050405020304" pitchFamily="18" charset="0"/>
              </a:rPr>
              <a:t>YOLOv8 Integration: Leveraging YOLOv8 emphasizes speed and accuracy.</a:t>
            </a:r>
          </a:p>
          <a:p>
            <a:pPr algn="just">
              <a:lnSpc>
                <a:spcPts val="2350"/>
              </a:lnSpc>
            </a:pPr>
            <a:r>
              <a:rPr lang="en-US" altLang="en-US" sz="1700" dirty="0">
                <a:solidFill>
                  <a:srgbClr val="251E20"/>
                </a:solidFill>
                <a:latin typeface="Times New Roman" panose="02020603050405020304" pitchFamily="18" charset="0"/>
                <a:cs typeface="Times New Roman" panose="02020603050405020304" pitchFamily="18" charset="0"/>
              </a:rPr>
              <a:t>Flexibility: Supporting diverse input options like image uploads and potential webcam and video streams (future work).</a:t>
            </a:r>
          </a:p>
          <a:p>
            <a:pPr marL="0" indent="0" algn="just">
              <a:lnSpc>
                <a:spcPts val="2350"/>
              </a:lnSpc>
              <a:buNone/>
            </a:pPr>
            <a:r>
              <a:rPr lang="en-US" altLang="en-US" sz="1700" b="1" dirty="0">
                <a:solidFill>
                  <a:srgbClr val="251E20"/>
                </a:solidFill>
                <a:latin typeface="Times New Roman" panose="02020603050405020304" pitchFamily="18" charset="0"/>
                <a:cs typeface="Times New Roman" panose="02020603050405020304" pitchFamily="18" charset="0"/>
              </a:rPr>
              <a:t>Differentiation Opportunities:</a:t>
            </a:r>
          </a:p>
          <a:p>
            <a:pPr algn="just">
              <a:lnSpc>
                <a:spcPts val="2350"/>
              </a:lnSpc>
            </a:pPr>
            <a:r>
              <a:rPr lang="en-US" altLang="en-US" sz="1700" dirty="0">
                <a:solidFill>
                  <a:srgbClr val="251E20"/>
                </a:solidFill>
                <a:latin typeface="Times New Roman" panose="02020603050405020304" pitchFamily="18" charset="0"/>
                <a:cs typeface="Times New Roman" panose="02020603050405020304" pitchFamily="18" charset="0"/>
              </a:rPr>
              <a:t>Deployment: Your on-premise deployment option provides data control to users.</a:t>
            </a:r>
          </a:p>
          <a:p>
            <a:pPr algn="just">
              <a:lnSpc>
                <a:spcPts val="2350"/>
              </a:lnSpc>
            </a:pPr>
            <a:r>
              <a:rPr lang="en-US" altLang="en-US" sz="1700" dirty="0">
                <a:solidFill>
                  <a:srgbClr val="251E20"/>
                </a:solidFill>
                <a:latin typeface="Times New Roman" panose="02020603050405020304" pitchFamily="18" charset="0"/>
                <a:cs typeface="Times New Roman" panose="02020603050405020304" pitchFamily="18" charset="0"/>
              </a:rPr>
              <a:t>Customization: Explore offering model selection or customization options in the future.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pPr eaLnBrk="1" hangingPunct="1"/>
            <a:r>
              <a:rPr lang="en-US" altLang="en-US" sz="4000" b="1" dirty="0">
                <a:latin typeface="Times New Roman" panose="02020603050405020304" pitchFamily="18" charset="0"/>
              </a:rPr>
              <a:t>PROPOSED SYSTEM</a:t>
            </a:r>
            <a:endParaRPr lang="en-US" altLang="en-US" sz="4000" b="1" dirty="0">
              <a:latin typeface="Times New Roman" panose="02020603050405020304" pitchFamily="18" charset="0"/>
              <a:cs typeface="Times New Roman" panose="02020603050405020304" pitchFamily="18" charset="0"/>
            </a:endParaRPr>
          </a:p>
        </p:txBody>
      </p:sp>
      <p:sp>
        <p:nvSpPr>
          <p:cNvPr id="8195" name="Content Placeholder 2"/>
          <p:cNvSpPr>
            <a:spLocks noGrp="1" noChangeArrowheads="1"/>
          </p:cNvSpPr>
          <p:nvPr>
            <p:ph idx="1"/>
          </p:nvPr>
        </p:nvSpPr>
        <p:spPr>
          <a:xfrm>
            <a:off x="609600" y="1600200"/>
            <a:ext cx="10972800" cy="5160818"/>
          </a:xfrm>
        </p:spPr>
        <p:txBody>
          <a:bodyPr/>
          <a:lstStyle/>
          <a:p>
            <a:pPr marL="0" indent="0" algn="l">
              <a:buNone/>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Key Components</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Frontend</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Easy-to-use interface for uploading images/videos and adjusting settings.</a:t>
            </a:r>
          </a:p>
          <a:p>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Backend</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Powered by Flask and YOLOv8 for efficient object detection.</a:t>
            </a:r>
          </a:p>
          <a:p>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Real-time Detection</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Detect objects in images, live webcam feeds, and videos.</a:t>
            </a:r>
          </a:p>
          <a:p>
            <a:pPr marL="0" indent="0" algn="l">
              <a:buNone/>
            </a:pPr>
            <a:endPar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Benefits</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Simple and efficient solution for real-time object detection tasks.</a:t>
            </a:r>
          </a:p>
          <a:p>
            <a:pPr algn="l">
              <a:buFont typeface="Arial" panose="020B0604020202020204" pitchFamily="34" charset="0"/>
              <a:buChar char="•"/>
            </a:pP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User-friendly interface for easy interaction and customization.</a:t>
            </a:r>
          </a:p>
          <a:p>
            <a:pPr algn="l">
              <a:buFont typeface="Arial" panose="020B0604020202020204" pitchFamily="34" charset="0"/>
              <a:buChar char="•"/>
            </a:pP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Supports detection in various media sources for flexibility.</a:t>
            </a:r>
          </a:p>
          <a:p>
            <a:pPr marL="0" indent="0" algn="l">
              <a:buNone/>
            </a:pPr>
            <a:endPar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Future Enhancements</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Integration of additional detection models for wider application.</a:t>
            </a:r>
          </a:p>
          <a:p>
            <a:pPr algn="l">
              <a:buFont typeface="Arial" panose="020B0604020202020204" pitchFamily="34" charset="0"/>
              <a:buChar char="•"/>
            </a:pP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Improvements in user interface for better interactivity.</a:t>
            </a:r>
          </a:p>
          <a:p>
            <a:pPr algn="l">
              <a:buFont typeface="Arial" panose="020B0604020202020204" pitchFamily="34" charset="0"/>
              <a:buChar char="•"/>
            </a:pP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Advanced features for enhanced detection accuracy and performance.</a:t>
            </a:r>
            <a:endParaRPr lang="en-US" altLang="en-US" sz="1700" dirty="0">
              <a:solidFill>
                <a:srgbClr val="251E2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p:txBody>
          <a:bodyPr/>
          <a:lstStyle/>
          <a:p>
            <a:pPr eaLnBrk="1" hangingPunct="1"/>
            <a:r>
              <a:rPr lang="en-US" altLang="en-US" sz="4000" b="1" dirty="0">
                <a:latin typeface="Times New Roman" panose="02020603050405020304" pitchFamily="18" charset="0"/>
              </a:rPr>
              <a:t>OBJECTIVES</a:t>
            </a:r>
            <a:endParaRPr lang="en-US" altLang="en-US" sz="4000" b="1" dirty="0">
              <a:latin typeface="Times New Roman" panose="02020603050405020304" pitchFamily="18" charset="0"/>
              <a:cs typeface="Times New Roman" panose="02020603050405020304" pitchFamily="18" charset="0"/>
            </a:endParaRPr>
          </a:p>
        </p:txBody>
      </p:sp>
      <p:sp>
        <p:nvSpPr>
          <p:cNvPr id="9219" name="Content Placeholder 2"/>
          <p:cNvSpPr>
            <a:spLocks noGrp="1" noChangeArrowheads="1"/>
          </p:cNvSpPr>
          <p:nvPr>
            <p:ph idx="1"/>
          </p:nvPr>
        </p:nvSpPr>
        <p:spPr>
          <a:xfrm>
            <a:off x="609600" y="1417638"/>
            <a:ext cx="10972800" cy="5165724"/>
          </a:xfrm>
        </p:spPr>
        <p:txBody>
          <a:bodyPr/>
          <a:lstStyle/>
          <a:p>
            <a:pPr marL="0" indent="0" algn="just" eaLnBrk="1" hangingPunct="1">
              <a:lnSpc>
                <a:spcPct val="150000"/>
              </a:lnSpc>
              <a:buNone/>
            </a:pPr>
            <a:r>
              <a:rPr lang="en-US" altLang="en-US" sz="1700" b="1" dirty="0">
                <a:solidFill>
                  <a:srgbClr val="251E20"/>
                </a:solidFill>
                <a:latin typeface="Times New Roman" panose="02020603050405020304" pitchFamily="18" charset="0"/>
                <a:cs typeface="Times New Roman" panose="02020603050405020304" pitchFamily="18" charset="0"/>
              </a:rPr>
              <a:t>Develop a User-Friendly Web Application for Real-time Object Detection:</a:t>
            </a:r>
          </a:p>
          <a:p>
            <a:pPr algn="just" eaLnBrk="1" hangingPunct="1">
              <a:lnSpc>
                <a:spcPct val="150000"/>
              </a:lnSpc>
            </a:pPr>
            <a:r>
              <a:rPr lang="en-US" altLang="en-US" sz="1700" dirty="0">
                <a:solidFill>
                  <a:srgbClr val="251E20"/>
                </a:solidFill>
                <a:latin typeface="Times New Roman" panose="02020603050405020304" pitchFamily="18" charset="0"/>
                <a:cs typeface="Times New Roman" panose="02020603050405020304" pitchFamily="18" charset="0"/>
              </a:rPr>
              <a:t>Create an intuitive interface for users to interact with object detection features.</a:t>
            </a:r>
          </a:p>
          <a:p>
            <a:pPr algn="just" eaLnBrk="1" hangingPunct="1">
              <a:lnSpc>
                <a:spcPct val="150000"/>
              </a:lnSpc>
            </a:pPr>
            <a:r>
              <a:rPr lang="en-US" altLang="en-US" sz="1700" dirty="0">
                <a:solidFill>
                  <a:srgbClr val="251E20"/>
                </a:solidFill>
                <a:latin typeface="Times New Roman" panose="02020603050405020304" pitchFamily="18" charset="0"/>
                <a:cs typeface="Times New Roman" panose="02020603050405020304" pitchFamily="18" charset="0"/>
              </a:rPr>
              <a:t>Ensure easy uploading of images and selection of video sources.</a:t>
            </a:r>
          </a:p>
          <a:p>
            <a:pPr algn="just" eaLnBrk="1" hangingPunct="1">
              <a:lnSpc>
                <a:spcPct val="150000"/>
              </a:lnSpc>
            </a:pPr>
            <a:r>
              <a:rPr lang="en-US" altLang="en-US" sz="1700" dirty="0">
                <a:solidFill>
                  <a:srgbClr val="251E20"/>
                </a:solidFill>
                <a:latin typeface="Times New Roman" panose="02020603050405020304" pitchFamily="18" charset="0"/>
                <a:cs typeface="Times New Roman" panose="02020603050405020304" pitchFamily="18" charset="0"/>
              </a:rPr>
              <a:t>Provide straightforward controls for adjusting confidence thresholds.</a:t>
            </a:r>
          </a:p>
          <a:p>
            <a:pPr marL="0" indent="0" algn="just" eaLnBrk="1" hangingPunct="1">
              <a:lnSpc>
                <a:spcPct val="150000"/>
              </a:lnSpc>
              <a:buNone/>
            </a:pPr>
            <a:r>
              <a:rPr lang="en-US" altLang="en-US" sz="1700" b="1" dirty="0">
                <a:solidFill>
                  <a:srgbClr val="251E20"/>
                </a:solidFill>
                <a:latin typeface="Times New Roman" panose="02020603050405020304" pitchFamily="18" charset="0"/>
                <a:cs typeface="Times New Roman" panose="02020603050405020304" pitchFamily="18" charset="0"/>
              </a:rPr>
              <a:t>Leverage YOLOv8 for Efficient and Accurate Object Detection:</a:t>
            </a:r>
            <a:endParaRPr lang="en-US" altLang="en-US" sz="1700" dirty="0">
              <a:solidFill>
                <a:srgbClr val="251E20"/>
              </a:solidFill>
              <a:latin typeface="Times New Roman" panose="02020603050405020304" pitchFamily="18" charset="0"/>
              <a:cs typeface="Times New Roman" panose="02020603050405020304" pitchFamily="18" charset="0"/>
            </a:endParaRPr>
          </a:p>
          <a:p>
            <a:pPr algn="just" eaLnBrk="1" hangingPunct="1">
              <a:lnSpc>
                <a:spcPct val="150000"/>
              </a:lnSpc>
            </a:pPr>
            <a:r>
              <a:rPr lang="en-US" altLang="en-US" sz="1700" dirty="0">
                <a:solidFill>
                  <a:srgbClr val="251E20"/>
                </a:solidFill>
                <a:latin typeface="Times New Roman" panose="02020603050405020304" pitchFamily="18" charset="0"/>
                <a:cs typeface="Times New Roman" panose="02020603050405020304" pitchFamily="18" charset="0"/>
              </a:rPr>
              <a:t>Utilize the YOLOv8 deep learning model for fast and precise object identification.</a:t>
            </a:r>
          </a:p>
          <a:p>
            <a:pPr algn="just" eaLnBrk="1" hangingPunct="1">
              <a:lnSpc>
                <a:spcPct val="150000"/>
              </a:lnSpc>
            </a:pPr>
            <a:r>
              <a:rPr lang="en-US" altLang="en-US" sz="1700" dirty="0">
                <a:solidFill>
                  <a:srgbClr val="251E20"/>
                </a:solidFill>
                <a:latin typeface="Times New Roman" panose="02020603050405020304" pitchFamily="18" charset="0"/>
                <a:cs typeface="Times New Roman" panose="02020603050405020304" pitchFamily="18" charset="0"/>
              </a:rPr>
              <a:t>Harness the power of YOLOv8 to achieve reliable detection results within images or video frames.</a:t>
            </a:r>
          </a:p>
          <a:p>
            <a:pPr marL="0" indent="0" algn="just" eaLnBrk="1" hangingPunct="1">
              <a:lnSpc>
                <a:spcPct val="150000"/>
              </a:lnSpc>
              <a:buNone/>
            </a:pPr>
            <a:r>
              <a:rPr lang="en-US" altLang="en-US" sz="1700" b="1" dirty="0">
                <a:solidFill>
                  <a:srgbClr val="251E20"/>
                </a:solidFill>
                <a:latin typeface="Times New Roman" panose="02020603050405020304" pitchFamily="18" charset="0"/>
                <a:cs typeface="Times New Roman" panose="02020603050405020304" pitchFamily="18" charset="0"/>
              </a:rPr>
              <a:t>Enable Real-time Object Detection Across Various Media Sources:</a:t>
            </a:r>
          </a:p>
          <a:p>
            <a:pPr algn="just" eaLnBrk="1" hangingPunct="1">
              <a:lnSpc>
                <a:spcPct val="150000"/>
              </a:lnSpc>
            </a:pPr>
            <a:r>
              <a:rPr lang="en-US" altLang="en-US" sz="1700" dirty="0">
                <a:solidFill>
                  <a:srgbClr val="251E20"/>
                </a:solidFill>
                <a:latin typeface="Times New Roman" panose="02020603050405020304" pitchFamily="18" charset="0"/>
                <a:cs typeface="Times New Roman" panose="02020603050405020304" pitchFamily="18" charset="0"/>
              </a:rPr>
              <a:t>Implement functionality to handle diverse input sources seamlessly.</a:t>
            </a:r>
          </a:p>
          <a:p>
            <a:pPr algn="just" eaLnBrk="1" hangingPunct="1">
              <a:lnSpc>
                <a:spcPct val="150000"/>
              </a:lnSpc>
            </a:pPr>
            <a:r>
              <a:rPr lang="en-US" altLang="en-US" sz="1700" dirty="0">
                <a:solidFill>
                  <a:srgbClr val="251E20"/>
                </a:solidFill>
                <a:latin typeface="Times New Roman" panose="02020603050405020304" pitchFamily="18" charset="0"/>
                <a:cs typeface="Times New Roman" panose="02020603050405020304" pitchFamily="18" charset="0"/>
              </a:rPr>
              <a:t>Enable real-time object detection on static images, live webcam feeds, RTSP streams, and YouTube videos.</a:t>
            </a:r>
          </a:p>
          <a:p>
            <a:pPr algn="just" eaLnBrk="1" hangingPunct="1">
              <a:lnSpc>
                <a:spcPct val="150000"/>
              </a:lnSpc>
            </a:pPr>
            <a:r>
              <a:rPr lang="en-US" altLang="en-US" sz="1700" dirty="0">
                <a:solidFill>
                  <a:srgbClr val="251E20"/>
                </a:solidFill>
                <a:latin typeface="Times New Roman" panose="02020603050405020304" pitchFamily="18" charset="0"/>
                <a:cs typeface="Times New Roman" panose="02020603050405020304" pitchFamily="18" charset="0"/>
              </a:rPr>
              <a:t>Ensure the application's versatility in processing different types of media for object detection tasks.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56</TotalTime>
  <Words>1777</Words>
  <Application>Microsoft Office PowerPoint</Application>
  <PresentationFormat>Widescreen</PresentationFormat>
  <Paragraphs>220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Roboto</vt:lpstr>
      <vt:lpstr>Times New Roman</vt:lpstr>
      <vt:lpstr>Office Theme</vt:lpstr>
      <vt:lpstr> RealTime/FieldBased Project  Internal1 Presentation On Real Time Object Prediction Using YOLO </vt:lpstr>
      <vt:lpstr>Contents</vt:lpstr>
      <vt:lpstr>ABSTRACT</vt:lpstr>
      <vt:lpstr>INTRODUCTION</vt:lpstr>
      <vt:lpstr>LITERATURE SURVEY</vt:lpstr>
      <vt:lpstr>PowerPoint Presentation</vt:lpstr>
      <vt:lpstr>EXISTING SYSTEM</vt:lpstr>
      <vt:lpstr>PROPOSED SYSTEM</vt:lpstr>
      <vt:lpstr>OBJECTIVES</vt:lpstr>
      <vt:lpstr>ARCHITECTURE</vt:lpstr>
      <vt:lpstr>  </vt:lpstr>
      <vt:lpstr>UML DIAGRAMS</vt:lpstr>
      <vt:lpstr>UML DIAGRAMS</vt:lpstr>
      <vt:lpstr>UML DIAGRAMS</vt:lpstr>
      <vt:lpstr>REFERENCES</vt:lpstr>
      <vt:lpstr>IMPLEMENTATION</vt:lpstr>
      <vt:lpstr>IMPLEMENTATION</vt:lpstr>
      <vt:lpstr>IMPLEMENTATION</vt:lpstr>
      <vt:lpstr>IMPLEMENTATION</vt:lpstr>
      <vt:lpstr>RESULT</vt:lpstr>
      <vt:lpstr> 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wi-fi jammer   guide name: para upendar</dc:title>
  <dc:creator>ansulbhaskar770@gmail.com</dc:creator>
  <cp:lastModifiedBy>kota harsha</cp:lastModifiedBy>
  <cp:revision>69</cp:revision>
  <dcterms:created xsi:type="dcterms:W3CDTF">2022-12-02T15:58:00Z</dcterms:created>
  <dcterms:modified xsi:type="dcterms:W3CDTF">2024-07-03T09:00:56Z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KeyPoints">
    <vt:lpwstr/>
  </property>
  <property fmtid="{D5CDD505-2E9C-101B-9397-08002B2CF9AE}" pid="4" name="ICV">
    <vt:lpwstr>5E5F9F3413DE423A9F74067DC8541BBD_13</vt:lpwstr>
  </property>
  <property fmtid="{D5CDD505-2E9C-101B-9397-08002B2CF9AE}" pid="5" name="KSOProductBuildVer">
    <vt:lpwstr>1033-12.2.0.13489</vt:lpwstr>
  </property>
  <property fmtid="{D5CDD505-2E9C-101B-9397-08002B2CF9AE}" pid="6" name="MSIP_Label_defa4170-0d19-0005-0004-bc88714345d2_Enabled">
    <vt:lpwstr>true</vt:lpwstr>
  </property>
  <property fmtid="{D5CDD505-2E9C-101B-9397-08002B2CF9AE}" pid="7" name="MSIP_Label_defa4170-0d19-0005-0004-bc88714345d2_SetDate">
    <vt:lpwstr>2024-05-16T10:12:15Z</vt:lpwstr>
  </property>
  <property fmtid="{D5CDD505-2E9C-101B-9397-08002B2CF9AE}" pid="8" name="MSIP_Label_defa4170-0d19-0005-0004-bc88714345d2_Method">
    <vt:lpwstr>Standard</vt:lpwstr>
  </property>
  <property fmtid="{D5CDD505-2E9C-101B-9397-08002B2CF9AE}" pid="9" name="MSIP_Label_defa4170-0d19-0005-0004-bc88714345d2_Name">
    <vt:lpwstr>defa4170-0d19-0005-0004-bc88714345d2</vt:lpwstr>
  </property>
  <property fmtid="{D5CDD505-2E9C-101B-9397-08002B2CF9AE}" pid="10" name="MSIP_Label_defa4170-0d19-0005-0004-bc88714345d2_SiteId">
    <vt:lpwstr>3ad23fa5-aba5-486a-898d-eabee27427c2</vt:lpwstr>
  </property>
  <property fmtid="{D5CDD505-2E9C-101B-9397-08002B2CF9AE}" pid="11" name="MSIP_Label_defa4170-0d19-0005-0004-bc88714345d2_ActionId">
    <vt:lpwstr>69dd2014-7c23-4234-bbb3-4706145df0e4</vt:lpwstr>
  </property>
  <property fmtid="{D5CDD505-2E9C-101B-9397-08002B2CF9AE}" pid="12" name="MSIP_Label_defa4170-0d19-0005-0004-bc88714345d2_ContentBits">
    <vt:lpwstr>0</vt:lpwstr>
  </property>
</Properties>
</file>