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7"/>
  </p:notesMasterIdLst>
  <p:sldIdLst>
    <p:sldId id="256" r:id="rId2"/>
    <p:sldId id="261" r:id="rId3"/>
    <p:sldId id="264" r:id="rId4"/>
    <p:sldId id="265" r:id="rId5"/>
    <p:sldId id="263" r:id="rId6"/>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2" d="100"/>
          <a:sy n="62" d="100"/>
        </p:scale>
        <p:origin x="1400" y="2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8B8E4F9F-8586-4218-AA3D-257FFD7C9F5E}" type="datetimeFigureOut">
              <a:rPr lang="en-US" smtClean="0"/>
              <a:pPr/>
              <a:t>2/25/2023</a:t>
            </a:fld>
            <a:endParaRPr lang="en-IN"/>
          </a:p>
        </p:txBody>
      </p:sp>
      <p:sp>
        <p:nvSpPr>
          <p:cNvPr id="4" name="Slide Image Placeholder 3"/>
          <p:cNvSpPr>
            <a:spLocks noGrp="1" noRot="1" noChangeAspect="1"/>
          </p:cNvSpPr>
          <p:nvPr>
            <p:ph type="sldImg" idx="2"/>
          </p:nvPr>
        </p:nvSpPr>
        <p:spPr>
          <a:xfrm>
            <a:off x="2857500" y="514350"/>
            <a:ext cx="3429000" cy="257175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914400" y="3257550"/>
            <a:ext cx="7315200" cy="30861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3962400" cy="3429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5180013" y="6513513"/>
            <a:ext cx="3962400" cy="342900"/>
          </a:xfrm>
          <a:prstGeom prst="rect">
            <a:avLst/>
          </a:prstGeom>
        </p:spPr>
        <p:txBody>
          <a:bodyPr vert="horz" lIns="91440" tIns="45720" rIns="91440" bIns="45720" rtlCol="0" anchor="b"/>
          <a:lstStyle>
            <a:lvl1pPr algn="r">
              <a:defRPr sz="1200"/>
            </a:lvl1pPr>
          </a:lstStyle>
          <a:p>
            <a:fld id="{2B21118A-01F2-4D27-9C21-E552BAAE1047}"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0"/>
            <a:ext cx="77724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r>
              <a:rPr lang="en-IN"/>
              <a:t>Department of Information Technology</a:t>
            </a:r>
            <a:endParaRPr/>
          </a:p>
        </p:txBody>
      </p:sp>
      <p:sp>
        <p:nvSpPr>
          <p:cNvPr id="5" name="Holder 5"/>
          <p:cNvSpPr>
            <a:spLocks noGrp="1"/>
          </p:cNvSpPr>
          <p:nvPr>
            <p:ph type="dt" sz="half" idx="6"/>
          </p:nvPr>
        </p:nvSpPr>
        <p:spPr/>
        <p:txBody>
          <a:bodyPr lIns="0" tIns="0" rIns="0" bIns="0"/>
          <a:lstStyle>
            <a:lvl1pPr>
              <a:defRPr sz="1200" b="0" i="0">
                <a:solidFill>
                  <a:srgbClr val="888888"/>
                </a:solidFill>
                <a:latin typeface="Calibri"/>
                <a:cs typeface="Calibri"/>
              </a:defRPr>
            </a:lvl1pPr>
          </a:lstStyle>
          <a:p>
            <a:pPr marL="12700">
              <a:lnSpc>
                <a:spcPts val="1240"/>
              </a:lnSpc>
            </a:pPr>
            <a:r>
              <a:rPr lang="en-US" spc="-5"/>
              <a:t>10/31/2022</a:t>
            </a:r>
            <a:endParaRPr spc="-5" dirty="0"/>
          </a:p>
        </p:txBody>
      </p:sp>
      <p:sp>
        <p:nvSpPr>
          <p:cNvPr id="6" name="Holder 6"/>
          <p:cNvSpPr>
            <a:spLocks noGrp="1"/>
          </p:cNvSpPr>
          <p:nvPr>
            <p:ph type="sldNum" sz="quarter" idx="7"/>
          </p:nvPr>
        </p:nvSpPr>
        <p:spPr/>
        <p:txBody>
          <a:bodyPr lIns="0" tIns="0" rIns="0" bIns="0"/>
          <a:lstStyle>
            <a:lvl1pPr>
              <a:defRPr sz="1200" b="0" i="0">
                <a:solidFill>
                  <a:srgbClr val="888888"/>
                </a:solidFill>
                <a:latin typeface="Calibri"/>
                <a:cs typeface="Calibri"/>
              </a:defRPr>
            </a:lvl1pPr>
          </a:lstStyle>
          <a:p>
            <a:pPr marL="38100">
              <a:lnSpc>
                <a:spcPts val="1240"/>
              </a:lnSpc>
            </a:pPr>
            <a:fld id="{81D60167-4931-47E6-BA6A-407CBD079E47}" type="slidenum">
              <a:rPr dirty="0"/>
              <a:pPr marL="38100">
                <a:lnSpc>
                  <a:spcPts val="1240"/>
                </a:lnSpc>
              </a:pPr>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114284" y="0"/>
            <a:ext cx="969816" cy="1108360"/>
          </a:xfrm>
          <a:prstGeom prst="rect">
            <a:avLst/>
          </a:prstGeom>
        </p:spPr>
      </p:pic>
      <p:sp>
        <p:nvSpPr>
          <p:cNvPr id="2" name="Holder 2"/>
          <p:cNvSpPr>
            <a:spLocks noGrp="1"/>
          </p:cNvSpPr>
          <p:nvPr>
            <p:ph type="title"/>
          </p:nvPr>
        </p:nvSpPr>
        <p:spPr/>
        <p:txBody>
          <a:bodyPr lIns="0" tIns="0" rIns="0" bIns="0"/>
          <a:lstStyle>
            <a:lvl1pPr>
              <a:defRPr sz="4000" b="1" i="0">
                <a:solidFill>
                  <a:schemeClr val="tx1"/>
                </a:solidFill>
                <a:latin typeface="Calibri"/>
                <a:cs typeface="Calibri"/>
              </a:defRPr>
            </a:lvl1pPr>
          </a:lstStyle>
          <a:p>
            <a:endParaRPr/>
          </a:p>
        </p:txBody>
      </p:sp>
      <p:sp>
        <p:nvSpPr>
          <p:cNvPr id="3" name="Holder 3"/>
          <p:cNvSpPr>
            <a:spLocks noGrp="1"/>
          </p:cNvSpPr>
          <p:nvPr>
            <p:ph type="body" idx="1"/>
          </p:nvPr>
        </p:nvSpPr>
        <p:spPr/>
        <p:txBody>
          <a:bodyPr lIns="0" tIns="0" rIns="0" bIns="0"/>
          <a:lstStyle>
            <a:lvl1pPr>
              <a:defRPr sz="2400" b="0" i="0">
                <a:solidFill>
                  <a:schemeClr val="tx1"/>
                </a:solidFill>
                <a:latin typeface="Calibri"/>
                <a:cs typeface="Calibri"/>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r>
              <a:rPr lang="en-IN"/>
              <a:t>Department of Information Technology</a:t>
            </a:r>
            <a:endParaRPr/>
          </a:p>
        </p:txBody>
      </p:sp>
      <p:sp>
        <p:nvSpPr>
          <p:cNvPr id="5" name="Holder 5"/>
          <p:cNvSpPr>
            <a:spLocks noGrp="1"/>
          </p:cNvSpPr>
          <p:nvPr>
            <p:ph type="dt" sz="half" idx="6"/>
          </p:nvPr>
        </p:nvSpPr>
        <p:spPr/>
        <p:txBody>
          <a:bodyPr lIns="0" tIns="0" rIns="0" bIns="0"/>
          <a:lstStyle>
            <a:lvl1pPr>
              <a:defRPr sz="1200" b="0" i="0">
                <a:solidFill>
                  <a:srgbClr val="888888"/>
                </a:solidFill>
                <a:latin typeface="Calibri"/>
                <a:cs typeface="Calibri"/>
              </a:defRPr>
            </a:lvl1pPr>
          </a:lstStyle>
          <a:p>
            <a:pPr marL="12700">
              <a:lnSpc>
                <a:spcPts val="1240"/>
              </a:lnSpc>
            </a:pPr>
            <a:r>
              <a:rPr lang="en-US" spc="-5"/>
              <a:t>10/31/2022</a:t>
            </a:r>
            <a:endParaRPr spc="-5" dirty="0"/>
          </a:p>
        </p:txBody>
      </p:sp>
      <p:sp>
        <p:nvSpPr>
          <p:cNvPr id="6" name="Holder 6"/>
          <p:cNvSpPr>
            <a:spLocks noGrp="1"/>
          </p:cNvSpPr>
          <p:nvPr>
            <p:ph type="sldNum" sz="quarter" idx="7"/>
          </p:nvPr>
        </p:nvSpPr>
        <p:spPr/>
        <p:txBody>
          <a:bodyPr lIns="0" tIns="0" rIns="0" bIns="0"/>
          <a:lstStyle>
            <a:lvl1pPr>
              <a:defRPr sz="1200" b="0" i="0">
                <a:solidFill>
                  <a:srgbClr val="888888"/>
                </a:solidFill>
                <a:latin typeface="Calibri"/>
                <a:cs typeface="Calibri"/>
              </a:defRPr>
            </a:lvl1pPr>
          </a:lstStyle>
          <a:p>
            <a:pPr marL="38100">
              <a:lnSpc>
                <a:spcPts val="1240"/>
              </a:lnSpc>
            </a:pPr>
            <a:fld id="{81D60167-4931-47E6-BA6A-407CBD079E47}" type="slidenum">
              <a:rPr dirty="0"/>
              <a:pPr marL="38100">
                <a:lnSpc>
                  <a:spcPts val="1240"/>
                </a:lnSpc>
              </a:pPr>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1" i="0">
                <a:solidFill>
                  <a:schemeClr val="tx1"/>
                </a:solidFill>
                <a:latin typeface="Calibri"/>
                <a:cs typeface="Calibri"/>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r>
              <a:rPr lang="en-IN"/>
              <a:t>Department of Information Technology</a:t>
            </a:r>
            <a:endParaRPr/>
          </a:p>
        </p:txBody>
      </p:sp>
      <p:sp>
        <p:nvSpPr>
          <p:cNvPr id="6" name="Holder 6"/>
          <p:cNvSpPr>
            <a:spLocks noGrp="1"/>
          </p:cNvSpPr>
          <p:nvPr>
            <p:ph type="dt" sz="half" idx="6"/>
          </p:nvPr>
        </p:nvSpPr>
        <p:spPr/>
        <p:txBody>
          <a:bodyPr lIns="0" tIns="0" rIns="0" bIns="0"/>
          <a:lstStyle>
            <a:lvl1pPr>
              <a:defRPr sz="1200" b="0" i="0">
                <a:solidFill>
                  <a:srgbClr val="888888"/>
                </a:solidFill>
                <a:latin typeface="Calibri"/>
                <a:cs typeface="Calibri"/>
              </a:defRPr>
            </a:lvl1pPr>
          </a:lstStyle>
          <a:p>
            <a:pPr marL="12700">
              <a:lnSpc>
                <a:spcPts val="1240"/>
              </a:lnSpc>
            </a:pPr>
            <a:r>
              <a:rPr lang="en-US" spc="-5"/>
              <a:t>10/31/2022</a:t>
            </a:r>
            <a:endParaRPr spc="-5" dirty="0"/>
          </a:p>
        </p:txBody>
      </p:sp>
      <p:sp>
        <p:nvSpPr>
          <p:cNvPr id="7" name="Holder 7"/>
          <p:cNvSpPr>
            <a:spLocks noGrp="1"/>
          </p:cNvSpPr>
          <p:nvPr>
            <p:ph type="sldNum" sz="quarter" idx="7"/>
          </p:nvPr>
        </p:nvSpPr>
        <p:spPr/>
        <p:txBody>
          <a:bodyPr lIns="0" tIns="0" rIns="0" bIns="0"/>
          <a:lstStyle>
            <a:lvl1pPr>
              <a:defRPr sz="1200" b="0" i="0">
                <a:solidFill>
                  <a:srgbClr val="888888"/>
                </a:solidFill>
                <a:latin typeface="Calibri"/>
                <a:cs typeface="Calibri"/>
              </a:defRPr>
            </a:lvl1pPr>
          </a:lstStyle>
          <a:p>
            <a:pPr marL="38100">
              <a:lnSpc>
                <a:spcPts val="1240"/>
              </a:lnSpc>
            </a:pPr>
            <a:fld id="{81D60167-4931-47E6-BA6A-407CBD079E47}" type="slidenum">
              <a:rPr dirty="0"/>
              <a:pPr marL="38100">
                <a:lnSpc>
                  <a:spcPts val="1240"/>
                </a:lnSpc>
              </a:pPr>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1" i="0">
                <a:solidFill>
                  <a:schemeClr val="tx1"/>
                </a:solidFill>
                <a:latin typeface="Calibri"/>
                <a:cs typeface="Calibri"/>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r>
              <a:rPr lang="en-IN"/>
              <a:t>Department of Information Technology</a:t>
            </a:r>
            <a:endParaRPr/>
          </a:p>
        </p:txBody>
      </p:sp>
      <p:sp>
        <p:nvSpPr>
          <p:cNvPr id="4" name="Holder 4"/>
          <p:cNvSpPr>
            <a:spLocks noGrp="1"/>
          </p:cNvSpPr>
          <p:nvPr>
            <p:ph type="dt" sz="half" idx="6"/>
          </p:nvPr>
        </p:nvSpPr>
        <p:spPr/>
        <p:txBody>
          <a:bodyPr lIns="0" tIns="0" rIns="0" bIns="0"/>
          <a:lstStyle>
            <a:lvl1pPr>
              <a:defRPr sz="1200" b="0" i="0">
                <a:solidFill>
                  <a:srgbClr val="888888"/>
                </a:solidFill>
                <a:latin typeface="Calibri"/>
                <a:cs typeface="Calibri"/>
              </a:defRPr>
            </a:lvl1pPr>
          </a:lstStyle>
          <a:p>
            <a:pPr marL="12700">
              <a:lnSpc>
                <a:spcPts val="1240"/>
              </a:lnSpc>
            </a:pPr>
            <a:r>
              <a:rPr lang="en-US" spc="-5"/>
              <a:t>10/31/2022</a:t>
            </a:r>
            <a:endParaRPr spc="-5" dirty="0"/>
          </a:p>
        </p:txBody>
      </p:sp>
      <p:sp>
        <p:nvSpPr>
          <p:cNvPr id="5" name="Holder 5"/>
          <p:cNvSpPr>
            <a:spLocks noGrp="1"/>
          </p:cNvSpPr>
          <p:nvPr>
            <p:ph type="sldNum" sz="quarter" idx="7"/>
          </p:nvPr>
        </p:nvSpPr>
        <p:spPr/>
        <p:txBody>
          <a:bodyPr lIns="0" tIns="0" rIns="0" bIns="0"/>
          <a:lstStyle>
            <a:lvl1pPr>
              <a:defRPr sz="1200" b="0" i="0">
                <a:solidFill>
                  <a:srgbClr val="888888"/>
                </a:solidFill>
                <a:latin typeface="Calibri"/>
                <a:cs typeface="Calibri"/>
              </a:defRPr>
            </a:lvl1pPr>
          </a:lstStyle>
          <a:p>
            <a:pPr marL="38100">
              <a:lnSpc>
                <a:spcPts val="1240"/>
              </a:lnSpc>
            </a:pPr>
            <a:fld id="{81D60167-4931-47E6-BA6A-407CBD079E47}" type="slidenum">
              <a:rPr dirty="0"/>
              <a:pPr marL="38100">
                <a:lnSpc>
                  <a:spcPts val="1240"/>
                </a:lnSpc>
              </a:pPr>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r>
              <a:rPr lang="en-IN"/>
              <a:t>Department of Information Technology</a:t>
            </a:r>
            <a:endParaRPr/>
          </a:p>
        </p:txBody>
      </p:sp>
      <p:sp>
        <p:nvSpPr>
          <p:cNvPr id="3" name="Holder 3"/>
          <p:cNvSpPr>
            <a:spLocks noGrp="1"/>
          </p:cNvSpPr>
          <p:nvPr>
            <p:ph type="dt" sz="half" idx="6"/>
          </p:nvPr>
        </p:nvSpPr>
        <p:spPr/>
        <p:txBody>
          <a:bodyPr lIns="0" tIns="0" rIns="0" bIns="0"/>
          <a:lstStyle>
            <a:lvl1pPr>
              <a:defRPr sz="1200" b="0" i="0">
                <a:solidFill>
                  <a:srgbClr val="888888"/>
                </a:solidFill>
                <a:latin typeface="Calibri"/>
                <a:cs typeface="Calibri"/>
              </a:defRPr>
            </a:lvl1pPr>
          </a:lstStyle>
          <a:p>
            <a:pPr marL="12700">
              <a:lnSpc>
                <a:spcPts val="1240"/>
              </a:lnSpc>
            </a:pPr>
            <a:r>
              <a:rPr lang="en-US" spc="-5"/>
              <a:t>10/31/2022</a:t>
            </a:r>
            <a:endParaRPr spc="-5" dirty="0"/>
          </a:p>
        </p:txBody>
      </p:sp>
      <p:sp>
        <p:nvSpPr>
          <p:cNvPr id="4" name="Holder 4"/>
          <p:cNvSpPr>
            <a:spLocks noGrp="1"/>
          </p:cNvSpPr>
          <p:nvPr>
            <p:ph type="sldNum" sz="quarter" idx="7"/>
          </p:nvPr>
        </p:nvSpPr>
        <p:spPr/>
        <p:txBody>
          <a:bodyPr lIns="0" tIns="0" rIns="0" bIns="0"/>
          <a:lstStyle>
            <a:lvl1pPr>
              <a:defRPr sz="1200" b="0" i="0">
                <a:solidFill>
                  <a:srgbClr val="888888"/>
                </a:solidFill>
                <a:latin typeface="Calibri"/>
                <a:cs typeface="Calibri"/>
              </a:defRPr>
            </a:lvl1pPr>
          </a:lstStyle>
          <a:p>
            <a:pPr marL="38100">
              <a:lnSpc>
                <a:spcPts val="1240"/>
              </a:lnSpc>
            </a:pPr>
            <a:fld id="{81D60167-4931-47E6-BA6A-407CBD079E47}" type="slidenum">
              <a:rPr dirty="0"/>
              <a:pPr marL="38100">
                <a:lnSpc>
                  <a:spcPts val="1240"/>
                </a:lnSpc>
              </a:pPr>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114284" y="0"/>
            <a:ext cx="969816" cy="1108360"/>
          </a:xfrm>
          <a:prstGeom prst="rect">
            <a:avLst/>
          </a:prstGeom>
        </p:spPr>
      </p:pic>
      <p:pic>
        <p:nvPicPr>
          <p:cNvPr id="17" name="bg object 17"/>
          <p:cNvPicPr/>
          <p:nvPr/>
        </p:nvPicPr>
        <p:blipFill>
          <a:blip r:embed="rId8" cstate="print"/>
          <a:stretch>
            <a:fillRect/>
          </a:stretch>
        </p:blipFill>
        <p:spPr>
          <a:xfrm>
            <a:off x="8153400" y="0"/>
            <a:ext cx="990599" cy="1224480"/>
          </a:xfrm>
          <a:prstGeom prst="rect">
            <a:avLst/>
          </a:prstGeom>
        </p:spPr>
      </p:pic>
      <p:sp>
        <p:nvSpPr>
          <p:cNvPr id="2" name="Holder 2"/>
          <p:cNvSpPr>
            <a:spLocks noGrp="1"/>
          </p:cNvSpPr>
          <p:nvPr>
            <p:ph type="title"/>
          </p:nvPr>
        </p:nvSpPr>
        <p:spPr>
          <a:xfrm>
            <a:off x="2585660" y="264933"/>
            <a:ext cx="3972679" cy="635000"/>
          </a:xfrm>
          <a:prstGeom prst="rect">
            <a:avLst/>
          </a:prstGeom>
        </p:spPr>
        <p:txBody>
          <a:bodyPr wrap="square" lIns="0" tIns="0" rIns="0" bIns="0">
            <a:spAutoFit/>
          </a:bodyPr>
          <a:lstStyle>
            <a:lvl1pPr>
              <a:defRPr sz="4000" b="1" i="0">
                <a:solidFill>
                  <a:schemeClr val="tx1"/>
                </a:solidFill>
                <a:latin typeface="Calibri"/>
                <a:cs typeface="Calibri"/>
              </a:defRPr>
            </a:lvl1pPr>
          </a:lstStyle>
          <a:p>
            <a:endParaRPr/>
          </a:p>
        </p:txBody>
      </p:sp>
      <p:sp>
        <p:nvSpPr>
          <p:cNvPr id="3" name="Holder 3"/>
          <p:cNvSpPr>
            <a:spLocks noGrp="1"/>
          </p:cNvSpPr>
          <p:nvPr>
            <p:ph type="body" idx="1"/>
          </p:nvPr>
        </p:nvSpPr>
        <p:spPr>
          <a:xfrm>
            <a:off x="486852" y="2118233"/>
            <a:ext cx="8170294" cy="3317240"/>
          </a:xfrm>
          <a:prstGeom prst="rect">
            <a:avLst/>
          </a:prstGeom>
        </p:spPr>
        <p:txBody>
          <a:bodyPr wrap="square" lIns="0" tIns="0" rIns="0" bIns="0">
            <a:spAutoFit/>
          </a:bodyPr>
          <a:lstStyle>
            <a:lvl1pPr>
              <a:defRPr sz="2400" b="0" i="0">
                <a:solidFill>
                  <a:schemeClr val="tx1"/>
                </a:solidFill>
                <a:latin typeface="Calibri"/>
                <a:cs typeface="Calibri"/>
              </a:defRPr>
            </a:lvl1pPr>
          </a:lstStyle>
          <a:p>
            <a:endParaRPr/>
          </a:p>
        </p:txBody>
      </p:sp>
      <p:sp>
        <p:nvSpPr>
          <p:cNvPr id="4" name="Holder 4"/>
          <p:cNvSpPr>
            <a:spLocks noGrp="1"/>
          </p:cNvSpPr>
          <p:nvPr>
            <p:ph type="ftr" sz="quarter" idx="5"/>
          </p:nvPr>
        </p:nvSpPr>
        <p:spPr>
          <a:xfrm>
            <a:off x="3108960" y="6377940"/>
            <a:ext cx="2926080" cy="342900"/>
          </a:xfrm>
          <a:prstGeom prst="rect">
            <a:avLst/>
          </a:prstGeom>
        </p:spPr>
        <p:txBody>
          <a:bodyPr wrap="square" lIns="0" tIns="0" rIns="0" bIns="0">
            <a:spAutoFit/>
          </a:bodyPr>
          <a:lstStyle>
            <a:lvl1pPr algn="ctr">
              <a:defRPr>
                <a:solidFill>
                  <a:schemeClr val="tx1">
                    <a:tint val="75000"/>
                  </a:schemeClr>
                </a:solidFill>
              </a:defRPr>
            </a:lvl1pPr>
          </a:lstStyle>
          <a:p>
            <a:r>
              <a:rPr lang="en-IN"/>
              <a:t>Department of Information Technology</a:t>
            </a:r>
            <a:endParaRPr/>
          </a:p>
        </p:txBody>
      </p:sp>
      <p:sp>
        <p:nvSpPr>
          <p:cNvPr id="5" name="Holder 5"/>
          <p:cNvSpPr>
            <a:spLocks noGrp="1"/>
          </p:cNvSpPr>
          <p:nvPr>
            <p:ph type="dt" sz="half" idx="6"/>
          </p:nvPr>
        </p:nvSpPr>
        <p:spPr>
          <a:xfrm>
            <a:off x="530225" y="6466776"/>
            <a:ext cx="760094" cy="177800"/>
          </a:xfrm>
          <a:prstGeom prst="rect">
            <a:avLst/>
          </a:prstGeom>
        </p:spPr>
        <p:txBody>
          <a:bodyPr wrap="square" lIns="0" tIns="0" rIns="0" bIns="0">
            <a:spAutoFit/>
          </a:bodyPr>
          <a:lstStyle>
            <a:lvl1pPr>
              <a:defRPr sz="1200" b="0" i="0">
                <a:solidFill>
                  <a:srgbClr val="888888"/>
                </a:solidFill>
                <a:latin typeface="Calibri"/>
                <a:cs typeface="Calibri"/>
              </a:defRPr>
            </a:lvl1pPr>
          </a:lstStyle>
          <a:p>
            <a:pPr marL="12700">
              <a:lnSpc>
                <a:spcPts val="1240"/>
              </a:lnSpc>
            </a:pPr>
            <a:r>
              <a:rPr lang="en-US" spc="-5"/>
              <a:t>10/31/2022</a:t>
            </a:r>
            <a:endParaRPr spc="-5" dirty="0"/>
          </a:p>
        </p:txBody>
      </p:sp>
      <p:sp>
        <p:nvSpPr>
          <p:cNvPr id="6" name="Holder 6"/>
          <p:cNvSpPr>
            <a:spLocks noGrp="1"/>
          </p:cNvSpPr>
          <p:nvPr>
            <p:ph type="sldNum" sz="quarter" idx="7"/>
          </p:nvPr>
        </p:nvSpPr>
        <p:spPr>
          <a:xfrm>
            <a:off x="8408491" y="6466763"/>
            <a:ext cx="231140" cy="178434"/>
          </a:xfrm>
          <a:prstGeom prst="rect">
            <a:avLst/>
          </a:prstGeom>
        </p:spPr>
        <p:txBody>
          <a:bodyPr wrap="square" lIns="0" tIns="0" rIns="0" bIns="0">
            <a:spAutoFit/>
          </a:bodyPr>
          <a:lstStyle>
            <a:lvl1pPr>
              <a:defRPr sz="1200" b="0" i="0">
                <a:solidFill>
                  <a:srgbClr val="888888"/>
                </a:solidFill>
                <a:latin typeface="Calibri"/>
                <a:cs typeface="Calibri"/>
              </a:defRPr>
            </a:lvl1pPr>
          </a:lstStyle>
          <a:p>
            <a:pPr marL="38100">
              <a:lnSpc>
                <a:spcPts val="1240"/>
              </a:lnSpc>
            </a:pPr>
            <a:fld id="{81D60167-4931-47E6-BA6A-407CBD079E47}" type="slidenum">
              <a:rPr dirty="0"/>
              <a:pPr marL="38100">
                <a:lnSpc>
                  <a:spcPts val="1240"/>
                </a:lnSpc>
              </a:pPr>
              <a:t>‹#›</a:t>
            </a:fld>
            <a:endParaRPr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hf hdr="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752600" y="381000"/>
            <a:ext cx="6063922" cy="2413481"/>
          </a:xfrm>
          <a:prstGeom prst="rect">
            <a:avLst/>
          </a:prstGeom>
        </p:spPr>
        <p:txBody>
          <a:bodyPr vert="horz" wrap="square" lIns="0" tIns="12700" rIns="0" bIns="0" rtlCol="0">
            <a:spAutoFit/>
          </a:bodyPr>
          <a:lstStyle/>
          <a:p>
            <a:pPr marL="704850" marR="5080" indent="-692785" algn="ctr">
              <a:lnSpc>
                <a:spcPct val="100000"/>
              </a:lnSpc>
              <a:spcBef>
                <a:spcPts val="100"/>
              </a:spcBef>
            </a:pPr>
            <a:r>
              <a:rPr sz="2800" spc="-10" dirty="0"/>
              <a:t>BVRIT </a:t>
            </a:r>
            <a:r>
              <a:rPr sz="2800" spc="-10"/>
              <a:t>HYDERABAD</a:t>
            </a:r>
            <a:r>
              <a:rPr sz="2800" spc="-5"/>
              <a:t> </a:t>
            </a:r>
            <a:br>
              <a:rPr lang="en-IN" sz="2800" spc="-5" dirty="0"/>
            </a:br>
            <a:r>
              <a:rPr sz="2800" spc="-10"/>
              <a:t>College </a:t>
            </a:r>
            <a:r>
              <a:rPr sz="2800" spc="-5" dirty="0"/>
              <a:t>of Engineering</a:t>
            </a:r>
            <a:r>
              <a:rPr sz="2800" spc="-10" dirty="0"/>
              <a:t> </a:t>
            </a:r>
            <a:r>
              <a:rPr sz="2800" spc="-15"/>
              <a:t>for</a:t>
            </a:r>
            <a:r>
              <a:rPr sz="2800" spc="-5"/>
              <a:t> </a:t>
            </a:r>
            <a:r>
              <a:rPr sz="2800" spc="-20"/>
              <a:t>Women</a:t>
            </a:r>
            <a:br>
              <a:rPr lang="en-US" sz="2800" spc="-20" dirty="0"/>
            </a:br>
            <a:br>
              <a:rPr lang="en-US" sz="2800" spc="-20" dirty="0"/>
            </a:br>
            <a:br>
              <a:rPr lang="en-IN" sz="2400" spc="-20" dirty="0"/>
            </a:br>
            <a:r>
              <a:rPr sz="2400" spc="-20"/>
              <a:t> </a:t>
            </a:r>
            <a:r>
              <a:rPr sz="2400" spc="-395"/>
              <a:t> </a:t>
            </a:r>
            <a:br>
              <a:rPr lang="en-IN" sz="2400" spc="-395" dirty="0"/>
            </a:br>
            <a:endParaRPr sz="2400"/>
          </a:p>
        </p:txBody>
      </p:sp>
      <p:pic>
        <p:nvPicPr>
          <p:cNvPr id="3" name="object 3"/>
          <p:cNvPicPr/>
          <p:nvPr/>
        </p:nvPicPr>
        <p:blipFill>
          <a:blip r:embed="rId2" cstate="print"/>
          <a:stretch>
            <a:fillRect/>
          </a:stretch>
        </p:blipFill>
        <p:spPr>
          <a:xfrm>
            <a:off x="75027" y="0"/>
            <a:ext cx="1050388" cy="1200443"/>
          </a:xfrm>
          <a:prstGeom prst="rect">
            <a:avLst/>
          </a:prstGeom>
        </p:spPr>
      </p:pic>
      <p:sp>
        <p:nvSpPr>
          <p:cNvPr id="4" name="object 4"/>
          <p:cNvSpPr txBox="1"/>
          <p:nvPr/>
        </p:nvSpPr>
        <p:spPr>
          <a:xfrm>
            <a:off x="533400" y="2886226"/>
            <a:ext cx="7391400" cy="936154"/>
          </a:xfrm>
          <a:prstGeom prst="rect">
            <a:avLst/>
          </a:prstGeom>
        </p:spPr>
        <p:txBody>
          <a:bodyPr vert="horz" wrap="square" lIns="0" tIns="12700" rIns="0" bIns="0" rtlCol="0">
            <a:spAutoFit/>
          </a:bodyPr>
          <a:lstStyle/>
          <a:p>
            <a:pPr marL="12700" marR="5080" algn="ctr">
              <a:lnSpc>
                <a:spcPct val="100000"/>
              </a:lnSpc>
              <a:spcBef>
                <a:spcPts val="100"/>
              </a:spcBef>
            </a:pPr>
            <a:r>
              <a:rPr lang="en-IN" sz="6000" b="1" dirty="0">
                <a:latin typeface="Calibri"/>
                <a:cs typeface="Calibri"/>
              </a:rPr>
              <a:t>Nutrition Analysis Bot</a:t>
            </a:r>
          </a:p>
        </p:txBody>
      </p:sp>
      <p:sp>
        <p:nvSpPr>
          <p:cNvPr id="6" name="object 6"/>
          <p:cNvSpPr txBox="1"/>
          <p:nvPr/>
        </p:nvSpPr>
        <p:spPr>
          <a:xfrm>
            <a:off x="4343400" y="4876800"/>
            <a:ext cx="4309110" cy="1738938"/>
          </a:xfrm>
          <a:prstGeom prst="rect">
            <a:avLst/>
          </a:prstGeom>
        </p:spPr>
        <p:txBody>
          <a:bodyPr vert="horz" wrap="square" lIns="0" tIns="12700" rIns="0" bIns="0" rtlCol="0">
            <a:spAutoFit/>
          </a:bodyPr>
          <a:lstStyle/>
          <a:p>
            <a:pPr marL="12700">
              <a:lnSpc>
                <a:spcPct val="100000"/>
              </a:lnSpc>
              <a:spcBef>
                <a:spcPts val="100"/>
              </a:spcBef>
            </a:pPr>
            <a:r>
              <a:rPr sz="1800" b="1" spc="-45" dirty="0">
                <a:latin typeface="Calibri"/>
                <a:cs typeface="Calibri"/>
              </a:rPr>
              <a:t>Team</a:t>
            </a:r>
            <a:r>
              <a:rPr sz="1800" b="1" spc="-30" dirty="0">
                <a:latin typeface="Calibri"/>
                <a:cs typeface="Calibri"/>
              </a:rPr>
              <a:t> </a:t>
            </a:r>
            <a:r>
              <a:rPr lang="en-IN" b="1" spc="-30" dirty="0">
                <a:latin typeface="Calibri"/>
                <a:cs typeface="Calibri"/>
              </a:rPr>
              <a:t>No</a:t>
            </a:r>
            <a:r>
              <a:rPr sz="1800" b="1" spc="-5" dirty="0">
                <a:latin typeface="Calibri"/>
                <a:cs typeface="Calibri"/>
              </a:rPr>
              <a:t>:</a:t>
            </a:r>
            <a:r>
              <a:rPr lang="en-US" sz="1800" b="1" spc="-5" dirty="0">
                <a:latin typeface="Calibri"/>
                <a:cs typeface="Calibri"/>
              </a:rPr>
              <a:t> 39</a:t>
            </a:r>
            <a:endParaRPr lang="en-IN" sz="1800" b="1" spc="-5" dirty="0">
              <a:latin typeface="Calibri"/>
              <a:cs typeface="Calibri"/>
            </a:endParaRPr>
          </a:p>
          <a:p>
            <a:pPr marL="12700">
              <a:lnSpc>
                <a:spcPct val="100000"/>
              </a:lnSpc>
              <a:spcBef>
                <a:spcPts val="100"/>
              </a:spcBef>
            </a:pPr>
            <a:r>
              <a:rPr lang="en-IN" b="1" spc="-5" dirty="0">
                <a:latin typeface="Calibri"/>
                <a:cs typeface="Calibri"/>
              </a:rPr>
              <a:t>20WH1A1263 </a:t>
            </a:r>
            <a:r>
              <a:rPr lang="en-IN" b="1" spc="-5" dirty="0" err="1">
                <a:latin typeface="Calibri"/>
                <a:cs typeface="Calibri"/>
              </a:rPr>
              <a:t>Udata</a:t>
            </a:r>
            <a:r>
              <a:rPr lang="en-IN" b="1" spc="-5" dirty="0">
                <a:latin typeface="Calibri"/>
                <a:cs typeface="Calibri"/>
              </a:rPr>
              <a:t> Gayatri Lakshmi </a:t>
            </a:r>
            <a:r>
              <a:rPr lang="en-IN" b="1" spc="-5" dirty="0" err="1">
                <a:latin typeface="Calibri"/>
                <a:cs typeface="Calibri"/>
              </a:rPr>
              <a:t>Srinija</a:t>
            </a:r>
            <a:endParaRPr lang="en-IN" b="1" spc="-5" dirty="0">
              <a:latin typeface="Calibri"/>
              <a:cs typeface="Calibri"/>
            </a:endParaRPr>
          </a:p>
          <a:p>
            <a:pPr marL="12700">
              <a:lnSpc>
                <a:spcPct val="100000"/>
              </a:lnSpc>
              <a:spcBef>
                <a:spcPts val="100"/>
              </a:spcBef>
            </a:pPr>
            <a:r>
              <a:rPr lang="en-IN" sz="1800" b="1" spc="-5" dirty="0">
                <a:latin typeface="Calibri"/>
                <a:cs typeface="Calibri"/>
              </a:rPr>
              <a:t>20WH1A1279 </a:t>
            </a:r>
            <a:r>
              <a:rPr lang="en-IN" sz="1800" b="1" spc="-5" dirty="0" err="1">
                <a:latin typeface="Calibri"/>
                <a:cs typeface="Calibri"/>
              </a:rPr>
              <a:t>Sumedha</a:t>
            </a:r>
            <a:r>
              <a:rPr lang="en-IN" sz="1800" b="1" spc="-5" dirty="0">
                <a:latin typeface="Calibri"/>
                <a:cs typeface="Calibri"/>
              </a:rPr>
              <a:t> </a:t>
            </a:r>
            <a:r>
              <a:rPr lang="en-IN" sz="1800" b="1" spc="-5" dirty="0" err="1">
                <a:latin typeface="Calibri"/>
                <a:cs typeface="Calibri"/>
              </a:rPr>
              <a:t>Ruddarraju</a:t>
            </a:r>
            <a:endParaRPr lang="en-IN" sz="1800" b="1" spc="-5" dirty="0">
              <a:latin typeface="Calibri"/>
              <a:cs typeface="Calibri"/>
            </a:endParaRPr>
          </a:p>
          <a:p>
            <a:pPr marL="12700">
              <a:lnSpc>
                <a:spcPct val="100000"/>
              </a:lnSpc>
              <a:spcBef>
                <a:spcPts val="100"/>
              </a:spcBef>
            </a:pPr>
            <a:r>
              <a:rPr lang="en-IN" b="1" spc="-5" dirty="0">
                <a:latin typeface="Calibri"/>
                <a:cs typeface="Calibri"/>
              </a:rPr>
              <a:t>20WH1A12A6 Kothagadi </a:t>
            </a:r>
            <a:r>
              <a:rPr lang="en-IN" b="1" spc="-5" dirty="0" err="1">
                <a:latin typeface="Calibri"/>
                <a:cs typeface="Calibri"/>
              </a:rPr>
              <a:t>Akhila</a:t>
            </a:r>
            <a:endParaRPr lang="en-IN" sz="1800" b="1" spc="-5" dirty="0">
              <a:latin typeface="Calibri"/>
              <a:cs typeface="Calibri"/>
            </a:endParaRPr>
          </a:p>
          <a:p>
            <a:pPr marL="12700">
              <a:lnSpc>
                <a:spcPct val="100000"/>
              </a:lnSpc>
              <a:spcBef>
                <a:spcPts val="100"/>
              </a:spcBef>
            </a:pPr>
            <a:endParaRPr lang="en-IN" sz="1800" b="1" spc="-5" dirty="0">
              <a:latin typeface="Calibri"/>
              <a:cs typeface="Calibri"/>
            </a:endParaRPr>
          </a:p>
          <a:p>
            <a:pPr marL="12700">
              <a:lnSpc>
                <a:spcPct val="100000"/>
              </a:lnSpc>
              <a:spcBef>
                <a:spcPts val="100"/>
              </a:spcBef>
            </a:pPr>
            <a:endParaRPr sz="1800" dirty="0">
              <a:latin typeface="Calibri"/>
              <a:cs typeface="Calibri"/>
            </a:endParaRPr>
          </a:p>
        </p:txBody>
      </p:sp>
      <p:pic>
        <p:nvPicPr>
          <p:cNvPr id="7" name="object 7"/>
          <p:cNvPicPr/>
          <p:nvPr/>
        </p:nvPicPr>
        <p:blipFill>
          <a:blip r:embed="rId3" cstate="print"/>
          <a:stretch>
            <a:fillRect/>
          </a:stretch>
        </p:blipFill>
        <p:spPr>
          <a:xfrm>
            <a:off x="8077200" y="0"/>
            <a:ext cx="1066799" cy="1322152"/>
          </a:xfrm>
          <a:prstGeom prst="rect">
            <a:avLst/>
          </a:prstGeom>
        </p:spPr>
      </p:pic>
      <p:sp>
        <p:nvSpPr>
          <p:cNvPr id="8" name="TextBox 7"/>
          <p:cNvSpPr txBox="1"/>
          <p:nvPr/>
        </p:nvSpPr>
        <p:spPr>
          <a:xfrm>
            <a:off x="685800" y="6488668"/>
            <a:ext cx="7819833" cy="369332"/>
          </a:xfrm>
          <a:prstGeom prst="rect">
            <a:avLst/>
          </a:prstGeom>
          <a:noFill/>
        </p:spPr>
        <p:txBody>
          <a:bodyPr wrap="none" rtlCol="0">
            <a:spAutoFit/>
          </a:bodyPr>
          <a:lstStyle/>
          <a:p>
            <a:r>
              <a:rPr lang="en-US" dirty="0" err="1"/>
              <a:t>Medhanvesh</a:t>
            </a:r>
            <a:r>
              <a:rPr lang="en-US" dirty="0"/>
              <a:t> 2023						</a:t>
            </a:r>
            <a:r>
              <a:rPr lang="en-US" dirty="0" err="1"/>
              <a:t>ChatGPThon</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8153400" y="0"/>
            <a:ext cx="990599" cy="1224480"/>
          </a:xfrm>
          <a:prstGeom prst="rect">
            <a:avLst/>
          </a:prstGeom>
        </p:spPr>
      </p:pic>
      <p:sp>
        <p:nvSpPr>
          <p:cNvPr id="3" name="object 3"/>
          <p:cNvSpPr txBox="1">
            <a:spLocks noGrp="1"/>
          </p:cNvSpPr>
          <p:nvPr>
            <p:ph type="title"/>
          </p:nvPr>
        </p:nvSpPr>
        <p:spPr>
          <a:xfrm>
            <a:off x="381000" y="1828800"/>
            <a:ext cx="8382000" cy="4444807"/>
          </a:xfrm>
          <a:prstGeom prst="rect">
            <a:avLst/>
          </a:prstGeom>
        </p:spPr>
        <p:txBody>
          <a:bodyPr vert="horz" wrap="square" lIns="0" tIns="12700" rIns="0" bIns="0" rtlCol="0">
            <a:spAutoFit/>
          </a:bodyPr>
          <a:lstStyle/>
          <a:p>
            <a:pPr marL="12700">
              <a:lnSpc>
                <a:spcPct val="100000"/>
              </a:lnSpc>
              <a:spcBef>
                <a:spcPts val="100"/>
              </a:spcBef>
            </a:pPr>
            <a:r>
              <a:rPr lang="en-US" sz="2800" spc="-10" dirty="0"/>
              <a:t>Abstract:</a:t>
            </a:r>
            <a:br>
              <a:rPr lang="en-US" sz="2800" spc="-10" dirty="0"/>
            </a:br>
            <a:br>
              <a:rPr lang="en-US" sz="2000" b="0" spc="-10" dirty="0"/>
            </a:br>
            <a:r>
              <a:rPr lang="en-US" sz="2000" b="0" i="0" dirty="0">
                <a:effectLst/>
                <a:latin typeface="Times New Roman" panose="02020603050405020304" pitchFamily="18" charset="0"/>
                <a:cs typeface="Times New Roman" panose="02020603050405020304" pitchFamily="18" charset="0"/>
              </a:rPr>
              <a:t>Nutrition is a critical part of health and development. Better nutrition is related to improved infant, child and maternal health, stronger immune systems, safer pregnancy and childbirth, lower risk of non-communicable diseases (such as diabetes and cardiovascular disease), and longevity. Poor nutrition can lead to reduced immunity, increased susceptibility to disease, impaired physical and mental development, and reduced productivity. A conversational agent can support people as a virtual coach </a:t>
            </a:r>
            <a:r>
              <a:rPr lang="en-US" sz="2000" b="0" i="0" dirty="0" err="1">
                <a:effectLst/>
                <a:latin typeface="Times New Roman" panose="02020603050405020304" pitchFamily="18" charset="0"/>
                <a:cs typeface="Times New Roman" panose="02020603050405020304" pitchFamily="18" charset="0"/>
              </a:rPr>
              <a:t>i.e</a:t>
            </a:r>
            <a:r>
              <a:rPr lang="en-US" sz="2000" b="0" i="0" dirty="0">
                <a:effectLst/>
                <a:latin typeface="Times New Roman" panose="02020603050405020304" pitchFamily="18" charset="0"/>
                <a:cs typeface="Times New Roman" panose="02020603050405020304" pitchFamily="18" charset="0"/>
              </a:rPr>
              <a:t> chatbot systems. We concentrated on giving the user-requested food item a precise nutrition analysis. Data was fetched from the trusted </a:t>
            </a:r>
            <a:r>
              <a:rPr lang="en-US" sz="2000" i="0" dirty="0">
                <a:effectLst/>
                <a:latin typeface="Times New Roman" panose="02020603050405020304" pitchFamily="18" charset="0"/>
                <a:cs typeface="Times New Roman" panose="02020603050405020304" pitchFamily="18" charset="0"/>
              </a:rPr>
              <a:t>EDAMAM API</a:t>
            </a:r>
            <a:r>
              <a:rPr lang="en-US" sz="2000" dirty="0">
                <a:latin typeface="Times New Roman" panose="02020603050405020304" pitchFamily="18" charset="0"/>
                <a:cs typeface="Times New Roman" panose="02020603050405020304" pitchFamily="18" charset="0"/>
              </a:rPr>
              <a:t> </a:t>
            </a:r>
            <a:r>
              <a:rPr lang="en-US" sz="2000" b="0" dirty="0">
                <a:latin typeface="Times New Roman" panose="02020603050405020304" pitchFamily="18" charset="0"/>
                <a:cs typeface="Times New Roman" panose="02020603050405020304" pitchFamily="18" charset="0"/>
              </a:rPr>
              <a:t>which fetches the data from </a:t>
            </a:r>
            <a:r>
              <a:rPr lang="en-US" sz="2000" i="0" dirty="0">
                <a:effectLst/>
                <a:latin typeface="Times New Roman" panose="02020603050405020304" pitchFamily="18" charset="0"/>
                <a:cs typeface="Times New Roman" panose="02020603050405020304" pitchFamily="18" charset="0"/>
              </a:rPr>
              <a:t>United States Department of Agriculture (USDA) National Nutrient Database</a:t>
            </a:r>
            <a:r>
              <a:rPr lang="en-US" sz="2000" b="0" i="0" dirty="0">
                <a:effectLst/>
                <a:latin typeface="Times New Roman" panose="02020603050405020304" pitchFamily="18" charset="0"/>
                <a:cs typeface="Times New Roman" panose="02020603050405020304" pitchFamily="18" charset="0"/>
              </a:rPr>
              <a:t>,</a:t>
            </a:r>
            <a:r>
              <a:rPr lang="en-IN" sz="2000" b="0" dirty="0">
                <a:solidFill>
                  <a:srgbClr val="374151"/>
                </a:solidFill>
                <a:latin typeface="Söhne"/>
                <a:cs typeface="Times New Roman" panose="02020603050405020304" pitchFamily="18" charset="0"/>
              </a:rPr>
              <a:t> </a:t>
            </a:r>
            <a:r>
              <a:rPr lang="en-IN" sz="2000" i="0" dirty="0" err="1">
                <a:effectLst/>
                <a:latin typeface="Söhne"/>
              </a:rPr>
              <a:t>Nutritionix</a:t>
            </a:r>
            <a:r>
              <a:rPr lang="en-US" sz="2000" b="0" i="0" dirty="0">
                <a:solidFill>
                  <a:srgbClr val="374151"/>
                </a:solidFill>
                <a:effectLst/>
                <a:latin typeface="Times New Roman" panose="02020603050405020304" pitchFamily="18" charset="0"/>
                <a:cs typeface="Times New Roman" panose="02020603050405020304" pitchFamily="18" charset="0"/>
              </a:rPr>
              <a:t>, </a:t>
            </a:r>
            <a:r>
              <a:rPr lang="en-US" sz="2000" i="0" dirty="0" err="1">
                <a:effectLst/>
                <a:latin typeface="Times New Roman" panose="02020603050405020304" pitchFamily="18" charset="0"/>
                <a:cs typeface="Times New Roman" panose="02020603050405020304" pitchFamily="18" charset="0"/>
              </a:rPr>
              <a:t>Yummly.</a:t>
            </a:r>
            <a:r>
              <a:rPr lang="en-US" sz="2000" b="0" i="0" dirty="0" err="1">
                <a:effectLst/>
                <a:latin typeface="Times New Roman" panose="02020603050405020304" pitchFamily="18" charset="0"/>
                <a:cs typeface="Times New Roman" panose="02020603050405020304" pitchFamily="18" charset="0"/>
              </a:rPr>
              <a:t>The</a:t>
            </a:r>
            <a:r>
              <a:rPr lang="en-US" sz="2000" b="0" i="0" dirty="0">
                <a:effectLst/>
                <a:latin typeface="Times New Roman" panose="02020603050405020304" pitchFamily="18" charset="0"/>
                <a:cs typeface="Times New Roman" panose="02020603050405020304" pitchFamily="18" charset="0"/>
              </a:rPr>
              <a:t> user can enter the desired quantity, measurement unit, and food for nutrition </a:t>
            </a:r>
            <a:r>
              <a:rPr lang="en-US" sz="2000" b="0" i="0" dirty="0" err="1">
                <a:effectLst/>
                <a:latin typeface="Times New Roman" panose="02020603050405020304" pitchFamily="18" charset="0"/>
                <a:cs typeface="Times New Roman" panose="02020603050405020304" pitchFamily="18" charset="0"/>
              </a:rPr>
              <a:t>analysis.It</a:t>
            </a:r>
            <a:r>
              <a:rPr lang="en-US" sz="2000" b="0" i="0" dirty="0">
                <a:effectLst/>
                <a:latin typeface="Times New Roman" panose="02020603050405020304" pitchFamily="18" charset="0"/>
                <a:cs typeface="Times New Roman" panose="02020603050405020304" pitchFamily="18" charset="0"/>
              </a:rPr>
              <a:t> is a reliable and approachable bot.</a:t>
            </a:r>
            <a:endParaRPr sz="2000" b="0" spc="-35" dirty="0">
              <a:latin typeface="Times New Roman" panose="02020603050405020304" pitchFamily="18" charset="0"/>
              <a:cs typeface="Times New Roman" panose="02020603050405020304" pitchFamily="18" charset="0"/>
            </a:endParaRP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pPr marL="38100">
                <a:lnSpc>
                  <a:spcPts val="1240"/>
                </a:lnSpc>
              </a:pPr>
              <a:t>2</a:t>
            </a:fld>
            <a:endParaRPr dirty="0"/>
          </a:p>
        </p:txBody>
      </p:sp>
      <p:sp>
        <p:nvSpPr>
          <p:cNvPr id="8" name="TextBox 7"/>
          <p:cNvSpPr txBox="1"/>
          <p:nvPr/>
        </p:nvSpPr>
        <p:spPr>
          <a:xfrm>
            <a:off x="685800" y="6488668"/>
            <a:ext cx="7819833" cy="369332"/>
          </a:xfrm>
          <a:prstGeom prst="rect">
            <a:avLst/>
          </a:prstGeom>
          <a:noFill/>
        </p:spPr>
        <p:txBody>
          <a:bodyPr wrap="none" rtlCol="0">
            <a:spAutoFit/>
          </a:bodyPr>
          <a:lstStyle/>
          <a:p>
            <a:r>
              <a:rPr lang="en-US" dirty="0" err="1"/>
              <a:t>Medhanvesh</a:t>
            </a:r>
            <a:r>
              <a:rPr lang="en-US" dirty="0"/>
              <a:t> 2023						</a:t>
            </a:r>
            <a:r>
              <a:rPr lang="en-US" dirty="0" err="1"/>
              <a:t>ChatGPThon</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8153400" y="0"/>
            <a:ext cx="990599" cy="1224480"/>
          </a:xfrm>
          <a:prstGeom prst="rect">
            <a:avLst/>
          </a:prstGeom>
        </p:spPr>
      </p:pic>
      <p:sp>
        <p:nvSpPr>
          <p:cNvPr id="3" name="object 3"/>
          <p:cNvSpPr txBox="1">
            <a:spLocks noGrp="1"/>
          </p:cNvSpPr>
          <p:nvPr>
            <p:ph type="title"/>
          </p:nvPr>
        </p:nvSpPr>
        <p:spPr>
          <a:xfrm>
            <a:off x="1981200" y="457200"/>
            <a:ext cx="5844540" cy="443711"/>
          </a:xfrm>
          <a:prstGeom prst="rect">
            <a:avLst/>
          </a:prstGeom>
        </p:spPr>
        <p:txBody>
          <a:bodyPr vert="horz" wrap="square" lIns="0" tIns="12700" rIns="0" bIns="0" rtlCol="0">
            <a:spAutoFit/>
          </a:bodyPr>
          <a:lstStyle/>
          <a:p>
            <a:pPr marL="12700">
              <a:lnSpc>
                <a:spcPct val="100000"/>
              </a:lnSpc>
              <a:spcBef>
                <a:spcPts val="100"/>
              </a:spcBef>
            </a:pPr>
            <a:r>
              <a:rPr lang="en-US" sz="2800" spc="-25" dirty="0"/>
              <a:t>                ARCHITECTURE </a:t>
            </a:r>
            <a:endParaRPr sz="2800" spc="-20" dirty="0"/>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pPr marL="38100">
                <a:lnSpc>
                  <a:spcPts val="1240"/>
                </a:lnSpc>
              </a:pPr>
              <a:t>3</a:t>
            </a:fld>
            <a:endParaRPr dirty="0"/>
          </a:p>
        </p:txBody>
      </p:sp>
      <p:sp>
        <p:nvSpPr>
          <p:cNvPr id="8" name="TextBox 7"/>
          <p:cNvSpPr txBox="1"/>
          <p:nvPr/>
        </p:nvSpPr>
        <p:spPr>
          <a:xfrm>
            <a:off x="685800" y="6488668"/>
            <a:ext cx="7819833" cy="369332"/>
          </a:xfrm>
          <a:prstGeom prst="rect">
            <a:avLst/>
          </a:prstGeom>
          <a:noFill/>
        </p:spPr>
        <p:txBody>
          <a:bodyPr wrap="none" rtlCol="0">
            <a:spAutoFit/>
          </a:bodyPr>
          <a:lstStyle/>
          <a:p>
            <a:r>
              <a:rPr lang="en-US" dirty="0" err="1"/>
              <a:t>Medhanvesh</a:t>
            </a:r>
            <a:r>
              <a:rPr lang="en-US" dirty="0"/>
              <a:t> 2023						</a:t>
            </a:r>
            <a:r>
              <a:rPr lang="en-US" dirty="0" err="1"/>
              <a:t>ChatGPThon</a:t>
            </a:r>
            <a:endParaRPr lang="en-US" dirty="0"/>
          </a:p>
        </p:txBody>
      </p:sp>
      <p:pic>
        <p:nvPicPr>
          <p:cNvPr id="7" name="Picture 6">
            <a:extLst>
              <a:ext uri="{FF2B5EF4-FFF2-40B4-BE49-F238E27FC236}">
                <a16:creationId xmlns:a16="http://schemas.microsoft.com/office/drawing/2014/main" id="{23B1037B-A063-0F48-DF6C-F60A01C31533}"/>
              </a:ext>
            </a:extLst>
          </p:cNvPr>
          <p:cNvPicPr>
            <a:picLocks noChangeAspect="1"/>
          </p:cNvPicPr>
          <p:nvPr/>
        </p:nvPicPr>
        <p:blipFill>
          <a:blip r:embed="rId3"/>
          <a:stretch>
            <a:fillRect/>
          </a:stretch>
        </p:blipFill>
        <p:spPr>
          <a:xfrm>
            <a:off x="218851" y="1224480"/>
            <a:ext cx="8872206" cy="5176320"/>
          </a:xfrm>
          <a:prstGeom prst="rect">
            <a:avLst/>
          </a:prstGeom>
        </p:spPr>
      </p:pic>
      <p:cxnSp>
        <p:nvCxnSpPr>
          <p:cNvPr id="5" name="Straight Connector 4">
            <a:extLst>
              <a:ext uri="{FF2B5EF4-FFF2-40B4-BE49-F238E27FC236}">
                <a16:creationId xmlns:a16="http://schemas.microsoft.com/office/drawing/2014/main" id="{522FA0B5-FBE0-99D8-AC3F-CE4341E5585D}"/>
              </a:ext>
            </a:extLst>
          </p:cNvPr>
          <p:cNvCxnSpPr/>
          <p:nvPr/>
        </p:nvCxnSpPr>
        <p:spPr>
          <a:xfrm>
            <a:off x="76200" y="1224480"/>
            <a:ext cx="9014857" cy="0"/>
          </a:xfrm>
          <a:prstGeom prst="line">
            <a:avLst/>
          </a:prstGeom>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9F0A823A-274E-1823-8175-44B3568A8A7E}"/>
              </a:ext>
            </a:extLst>
          </p:cNvPr>
          <p:cNvCxnSpPr/>
          <p:nvPr/>
        </p:nvCxnSpPr>
        <p:spPr>
          <a:xfrm>
            <a:off x="76200" y="1224480"/>
            <a:ext cx="0" cy="5242283"/>
          </a:xfrm>
          <a:prstGeom prst="line">
            <a:avLst/>
          </a:prstGeom>
        </p:spPr>
        <p:style>
          <a:lnRef idx="1">
            <a:schemeClr val="dk1"/>
          </a:lnRef>
          <a:fillRef idx="0">
            <a:schemeClr val="dk1"/>
          </a:fillRef>
          <a:effectRef idx="0">
            <a:schemeClr val="dk1"/>
          </a:effectRef>
          <a:fontRef idx="minor">
            <a:schemeClr val="tx1"/>
          </a:fontRef>
        </p:style>
      </p:cxnSp>
      <p:cxnSp>
        <p:nvCxnSpPr>
          <p:cNvPr id="12" name="Straight Connector 11">
            <a:extLst>
              <a:ext uri="{FF2B5EF4-FFF2-40B4-BE49-F238E27FC236}">
                <a16:creationId xmlns:a16="http://schemas.microsoft.com/office/drawing/2014/main" id="{4DA38812-5CA6-EF7D-FCA6-74D5B570AD61}"/>
              </a:ext>
            </a:extLst>
          </p:cNvPr>
          <p:cNvCxnSpPr/>
          <p:nvPr/>
        </p:nvCxnSpPr>
        <p:spPr>
          <a:xfrm flipH="1">
            <a:off x="8991600" y="1224480"/>
            <a:ext cx="99457" cy="5176320"/>
          </a:xfrm>
          <a:prstGeom prst="line">
            <a:avLst/>
          </a:prstGeom>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8639C3AC-1A15-03C0-A02F-72D64CCFDC98}"/>
              </a:ext>
            </a:extLst>
          </p:cNvPr>
          <p:cNvCxnSpPr/>
          <p:nvPr/>
        </p:nvCxnSpPr>
        <p:spPr>
          <a:xfrm>
            <a:off x="76200" y="6466763"/>
            <a:ext cx="8991600" cy="21905"/>
          </a:xfrm>
          <a:prstGeom prst="line">
            <a:avLst/>
          </a:prstGeom>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98FF1-EEEC-4A67-D871-6AFA1695E142}"/>
              </a:ext>
            </a:extLst>
          </p:cNvPr>
          <p:cNvSpPr>
            <a:spLocks noGrp="1"/>
          </p:cNvSpPr>
          <p:nvPr>
            <p:ph type="title"/>
          </p:nvPr>
        </p:nvSpPr>
        <p:spPr/>
        <p:txBody>
          <a:bodyPr/>
          <a:lstStyle/>
          <a:p>
            <a:r>
              <a:rPr lang="en-US" dirty="0"/>
              <a:t>TECH STACK</a:t>
            </a:r>
            <a:endParaRPr lang="te-IN" dirty="0"/>
          </a:p>
        </p:txBody>
      </p:sp>
      <p:sp>
        <p:nvSpPr>
          <p:cNvPr id="3" name="Text Placeholder 2">
            <a:extLst>
              <a:ext uri="{FF2B5EF4-FFF2-40B4-BE49-F238E27FC236}">
                <a16:creationId xmlns:a16="http://schemas.microsoft.com/office/drawing/2014/main" id="{94A549E7-FBE0-2DD6-97F4-14C133EADB72}"/>
              </a:ext>
            </a:extLst>
          </p:cNvPr>
          <p:cNvSpPr>
            <a:spLocks noGrp="1"/>
          </p:cNvSpPr>
          <p:nvPr>
            <p:ph type="body" idx="1"/>
          </p:nvPr>
        </p:nvSpPr>
        <p:spPr>
          <a:xfrm>
            <a:off x="486852" y="2118232"/>
            <a:ext cx="8170294" cy="3693319"/>
          </a:xfrm>
        </p:spPr>
        <p:txBody>
          <a:bodyPr/>
          <a:lstStyle/>
          <a:p>
            <a:r>
              <a:rPr lang="en-US" b="1" dirty="0">
                <a:latin typeface="Times New Roman" panose="02020603050405020304" pitchFamily="18" charset="0"/>
                <a:cs typeface="Times New Roman" panose="02020603050405020304" pitchFamily="18" charset="0"/>
              </a:rPr>
              <a:t>EDAMAM API</a:t>
            </a:r>
          </a:p>
          <a:p>
            <a:endParaRPr lang="en-US" b="1"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JAVASCRIPT</a:t>
            </a:r>
          </a:p>
          <a:p>
            <a:endParaRPr lang="en-US" b="1"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NODE JS</a:t>
            </a:r>
          </a:p>
          <a:p>
            <a:endParaRPr lang="en-US" b="1" dirty="0">
              <a:latin typeface="Times New Roman" panose="02020603050405020304" pitchFamily="18" charset="0"/>
              <a:cs typeface="Times New Roman" panose="02020603050405020304" pitchFamily="18" charset="0"/>
            </a:endParaRPr>
          </a:p>
          <a:p>
            <a:r>
              <a:rPr lang="en-IN" b="1" dirty="0">
                <a:effectLst/>
                <a:latin typeface="Times New Roman" panose="02020603050405020304" pitchFamily="18" charset="0"/>
                <a:cs typeface="Times New Roman" panose="02020603050405020304" pitchFamily="18" charset="0"/>
              </a:rPr>
              <a:t>NODE-TELEGRAM-BOT-API package</a:t>
            </a:r>
          </a:p>
          <a:p>
            <a:endParaRPr lang="en-IN" b="1" dirty="0">
              <a:effectLst/>
              <a:latin typeface="Times New Roman" panose="02020603050405020304" pitchFamily="18" charset="0"/>
              <a:cs typeface="Times New Roman" panose="02020603050405020304" pitchFamily="18" charset="0"/>
            </a:endParaRPr>
          </a:p>
          <a:p>
            <a:endParaRPr lang="en-IN" b="1" dirty="0">
              <a:effectLst/>
              <a:latin typeface="Times New Roman" panose="02020603050405020304" pitchFamily="18" charset="0"/>
              <a:cs typeface="Times New Roman" panose="02020603050405020304" pitchFamily="18" charset="0"/>
            </a:endParaRPr>
          </a:p>
          <a:p>
            <a:endParaRPr lang="te-IN" dirty="0"/>
          </a:p>
        </p:txBody>
      </p:sp>
      <p:sp>
        <p:nvSpPr>
          <p:cNvPr id="4" name="Footer Placeholder 3">
            <a:extLst>
              <a:ext uri="{FF2B5EF4-FFF2-40B4-BE49-F238E27FC236}">
                <a16:creationId xmlns:a16="http://schemas.microsoft.com/office/drawing/2014/main" id="{F399E002-0AB2-AC1F-205C-B60046AF6604}"/>
              </a:ext>
            </a:extLst>
          </p:cNvPr>
          <p:cNvSpPr>
            <a:spLocks noGrp="1"/>
          </p:cNvSpPr>
          <p:nvPr>
            <p:ph type="ftr" sz="quarter" idx="5"/>
          </p:nvPr>
        </p:nvSpPr>
        <p:spPr/>
        <p:txBody>
          <a:bodyPr/>
          <a:lstStyle/>
          <a:p>
            <a:r>
              <a:rPr lang="en-IN"/>
              <a:t>Department of Information Technology</a:t>
            </a:r>
          </a:p>
        </p:txBody>
      </p:sp>
      <p:sp>
        <p:nvSpPr>
          <p:cNvPr id="5" name="Date Placeholder 4">
            <a:extLst>
              <a:ext uri="{FF2B5EF4-FFF2-40B4-BE49-F238E27FC236}">
                <a16:creationId xmlns:a16="http://schemas.microsoft.com/office/drawing/2014/main" id="{A588F019-73FE-7C64-F8A6-90EE629A9928}"/>
              </a:ext>
            </a:extLst>
          </p:cNvPr>
          <p:cNvSpPr>
            <a:spLocks noGrp="1"/>
          </p:cNvSpPr>
          <p:nvPr>
            <p:ph type="dt" sz="half" idx="6"/>
          </p:nvPr>
        </p:nvSpPr>
        <p:spPr>
          <a:xfrm>
            <a:off x="611506" y="6466763"/>
            <a:ext cx="760094" cy="156081"/>
          </a:xfrm>
        </p:spPr>
        <p:txBody>
          <a:bodyPr/>
          <a:lstStyle/>
          <a:p>
            <a:pPr marL="12700">
              <a:lnSpc>
                <a:spcPts val="1240"/>
              </a:lnSpc>
            </a:pPr>
            <a:r>
              <a:rPr lang="en-US" spc="-5" dirty="0"/>
              <a:t>02/25/2022</a:t>
            </a:r>
          </a:p>
        </p:txBody>
      </p:sp>
      <p:sp>
        <p:nvSpPr>
          <p:cNvPr id="6" name="Slide Number Placeholder 5">
            <a:extLst>
              <a:ext uri="{FF2B5EF4-FFF2-40B4-BE49-F238E27FC236}">
                <a16:creationId xmlns:a16="http://schemas.microsoft.com/office/drawing/2014/main" id="{A93792E7-8C2E-A78B-B688-6D351EA397E0}"/>
              </a:ext>
            </a:extLst>
          </p:cNvPr>
          <p:cNvSpPr>
            <a:spLocks noGrp="1"/>
          </p:cNvSpPr>
          <p:nvPr>
            <p:ph type="sldNum" sz="quarter" idx="7"/>
          </p:nvPr>
        </p:nvSpPr>
        <p:spPr/>
        <p:txBody>
          <a:bodyPr/>
          <a:lstStyle/>
          <a:p>
            <a:pPr marL="38100">
              <a:lnSpc>
                <a:spcPts val="1240"/>
              </a:lnSpc>
            </a:pPr>
            <a:fld id="{81D60167-4931-47E6-BA6A-407CBD079E47}" type="slidenum">
              <a:rPr lang="te-IN" smtClean="0"/>
              <a:pPr marL="38100">
                <a:lnSpc>
                  <a:spcPts val="1240"/>
                </a:lnSpc>
              </a:pPr>
              <a:t>4</a:t>
            </a:fld>
            <a:endParaRPr lang="te-IN" dirty="0"/>
          </a:p>
        </p:txBody>
      </p:sp>
      <p:pic>
        <p:nvPicPr>
          <p:cNvPr id="7" name="object 2">
            <a:extLst>
              <a:ext uri="{FF2B5EF4-FFF2-40B4-BE49-F238E27FC236}">
                <a16:creationId xmlns:a16="http://schemas.microsoft.com/office/drawing/2014/main" id="{D2025886-4D92-9B45-A5FF-D1B856DCFFA5}"/>
              </a:ext>
            </a:extLst>
          </p:cNvPr>
          <p:cNvPicPr/>
          <p:nvPr/>
        </p:nvPicPr>
        <p:blipFill>
          <a:blip r:embed="rId2" cstate="print"/>
          <a:stretch>
            <a:fillRect/>
          </a:stretch>
        </p:blipFill>
        <p:spPr>
          <a:xfrm>
            <a:off x="7620000" y="0"/>
            <a:ext cx="1523999" cy="1175766"/>
          </a:xfrm>
          <a:prstGeom prst="rect">
            <a:avLst/>
          </a:prstGeom>
        </p:spPr>
      </p:pic>
    </p:spTree>
    <p:extLst>
      <p:ext uri="{BB962C8B-B14F-4D97-AF65-F5344CB8AC3E}">
        <p14:creationId xmlns:p14="http://schemas.microsoft.com/office/powerpoint/2010/main" val="39439887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8153400" y="0"/>
            <a:ext cx="990599" cy="1224480"/>
          </a:xfrm>
          <a:prstGeom prst="rect">
            <a:avLst/>
          </a:prstGeom>
        </p:spPr>
      </p:pic>
      <p:sp>
        <p:nvSpPr>
          <p:cNvPr id="3" name="object 3"/>
          <p:cNvSpPr txBox="1">
            <a:spLocks noGrp="1"/>
          </p:cNvSpPr>
          <p:nvPr>
            <p:ph type="title"/>
          </p:nvPr>
        </p:nvSpPr>
        <p:spPr>
          <a:xfrm>
            <a:off x="2667000" y="381000"/>
            <a:ext cx="4388508" cy="443711"/>
          </a:xfrm>
          <a:prstGeom prst="rect">
            <a:avLst/>
          </a:prstGeom>
        </p:spPr>
        <p:txBody>
          <a:bodyPr vert="horz" wrap="square" lIns="0" tIns="12700" rIns="0" bIns="0" rtlCol="0">
            <a:spAutoFit/>
          </a:bodyPr>
          <a:lstStyle/>
          <a:p>
            <a:pPr marL="12700">
              <a:lnSpc>
                <a:spcPct val="100000"/>
              </a:lnSpc>
              <a:spcBef>
                <a:spcPts val="100"/>
              </a:spcBef>
            </a:pPr>
            <a:r>
              <a:rPr sz="2800" spc="-10"/>
              <a:t>SOCI</a:t>
            </a:r>
            <a:r>
              <a:rPr lang="en-IN" sz="2800" spc="-10" dirty="0"/>
              <a:t>ET</a:t>
            </a:r>
            <a:r>
              <a:rPr sz="2800" spc="-10"/>
              <a:t>AL</a:t>
            </a:r>
            <a:r>
              <a:rPr sz="2800" spc="-85"/>
              <a:t> </a:t>
            </a:r>
            <a:r>
              <a:rPr lang="en-US" sz="2800" spc="-85" dirty="0"/>
              <a:t> </a:t>
            </a:r>
            <a:r>
              <a:rPr sz="2800" spc="-55"/>
              <a:t>IMPACT</a:t>
            </a:r>
            <a:endParaRPr sz="2800" spc="-55" dirty="0"/>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pPr marL="38100">
                <a:lnSpc>
                  <a:spcPts val="1240"/>
                </a:lnSpc>
              </a:pPr>
              <a:t>5</a:t>
            </a:fld>
            <a:endParaRPr dirty="0"/>
          </a:p>
        </p:txBody>
      </p:sp>
      <p:sp>
        <p:nvSpPr>
          <p:cNvPr id="8" name="TextBox 7"/>
          <p:cNvSpPr txBox="1"/>
          <p:nvPr/>
        </p:nvSpPr>
        <p:spPr>
          <a:xfrm>
            <a:off x="685800" y="6488668"/>
            <a:ext cx="7819833" cy="369332"/>
          </a:xfrm>
          <a:prstGeom prst="rect">
            <a:avLst/>
          </a:prstGeom>
          <a:noFill/>
        </p:spPr>
        <p:txBody>
          <a:bodyPr wrap="none" rtlCol="0">
            <a:spAutoFit/>
          </a:bodyPr>
          <a:lstStyle/>
          <a:p>
            <a:r>
              <a:rPr lang="en-US" dirty="0" err="1"/>
              <a:t>Medhanvesh</a:t>
            </a:r>
            <a:r>
              <a:rPr lang="en-US" dirty="0"/>
              <a:t> 2023						</a:t>
            </a:r>
            <a:r>
              <a:rPr lang="en-US" dirty="0" err="1"/>
              <a:t>ChatGPThon</a:t>
            </a:r>
            <a:endParaRPr lang="en-US" dirty="0"/>
          </a:p>
        </p:txBody>
      </p:sp>
      <p:sp>
        <p:nvSpPr>
          <p:cNvPr id="4" name="TextBox 3">
            <a:extLst>
              <a:ext uri="{FF2B5EF4-FFF2-40B4-BE49-F238E27FC236}">
                <a16:creationId xmlns:a16="http://schemas.microsoft.com/office/drawing/2014/main" id="{83168EF0-FED7-9A51-3C47-1422B2198377}"/>
              </a:ext>
            </a:extLst>
          </p:cNvPr>
          <p:cNvSpPr txBox="1"/>
          <p:nvPr/>
        </p:nvSpPr>
        <p:spPr>
          <a:xfrm>
            <a:off x="990600" y="1295400"/>
            <a:ext cx="7162800" cy="5170646"/>
          </a:xfrm>
          <a:prstGeom prst="rect">
            <a:avLst/>
          </a:prstGeom>
          <a:noFill/>
        </p:spPr>
        <p:txBody>
          <a:bodyPr wrap="square" rtlCol="0">
            <a:spAutoFit/>
          </a:bodyPr>
          <a:lstStyle/>
          <a:p>
            <a:pPr marL="285750" indent="-285750" algn="l">
              <a:buFont typeface="Wingdings" panose="05000000000000000000" pitchFamily="2" charset="2"/>
              <a:buChar char="q"/>
            </a:pPr>
            <a:r>
              <a:rPr lang="en-US" dirty="0">
                <a:latin typeface="Times New Roman" panose="02020603050405020304" pitchFamily="18" charset="0"/>
              </a:rPr>
              <a:t>Building immunity depends heavily on nutrition from meals. Therefore, understanding the nutritional analysis of one's diet is crucial.</a:t>
            </a:r>
          </a:p>
          <a:p>
            <a:pPr marL="285750" indent="-285750" algn="l">
              <a:buFont typeface="Wingdings" panose="05000000000000000000" pitchFamily="2" charset="2"/>
              <a:buChar char="q"/>
            </a:pPr>
            <a:r>
              <a:rPr lang="en-US" b="0" i="0" dirty="0">
                <a:effectLst/>
                <a:latin typeface="Times New Roman" panose="02020603050405020304" pitchFamily="18" charset="0"/>
                <a:cs typeface="Times New Roman" panose="02020603050405020304" pitchFamily="18" charset="0"/>
              </a:rPr>
              <a:t>Malnutrition, in every form, presents significant threats to human health. Today the world faces a double burden of malnutrition that includes both undernutrition and overweight, especially in low- and middle-income countries. There are multiple forms of malnutrition, including undernutrition (wasting or stunting), inadequate vitamins or minerals, overweight, obesity, and resulting diet-related noncommunicable diseases.</a:t>
            </a:r>
          </a:p>
          <a:p>
            <a:pPr marL="285750" indent="-285750" algn="l">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 </a:t>
            </a:r>
            <a:r>
              <a:rPr lang="en-US" b="0" i="0" dirty="0">
                <a:effectLst/>
                <a:latin typeface="Times New Roman" panose="02020603050405020304" pitchFamily="18" charset="0"/>
                <a:cs typeface="Times New Roman" panose="02020603050405020304" pitchFamily="18" charset="0"/>
              </a:rPr>
              <a:t>The developmental, economic, social, and medical impacts of the global burden of malnutrition are serious and lasting for individuals and their families, for communities and for countries.</a:t>
            </a:r>
          </a:p>
          <a:p>
            <a:pPr marL="285750" indent="-285750" algn="l">
              <a:buFont typeface="Wingdings" panose="05000000000000000000" pitchFamily="2" charset="2"/>
              <a:buChar char="q"/>
            </a:pPr>
            <a:r>
              <a:rPr lang="en-US" dirty="0">
                <a:latin typeface="Times New Roman" panose="02020603050405020304" pitchFamily="18" charset="0"/>
              </a:rPr>
              <a:t>Those with weak immune systems were recently more susceptible to pandemic effects and took longer to recover.</a:t>
            </a:r>
          </a:p>
          <a:p>
            <a:pPr marL="285750" indent="-285750" algn="l">
              <a:buFont typeface="Wingdings" panose="05000000000000000000" pitchFamily="2" charset="2"/>
              <a:buChar char="q"/>
            </a:pPr>
            <a:r>
              <a:rPr lang="en-US" dirty="0">
                <a:latin typeface="Times New Roman" panose="02020603050405020304" pitchFamily="18" charset="0"/>
              </a:rPr>
              <a:t>Since Covid taught about the significance of nutrition, people have given it greater thought. Our Nutrition Analysis bot is quite useful to aid in this procedure.</a:t>
            </a:r>
            <a:r>
              <a:rPr lang="en-US" b="0" i="0" dirty="0">
                <a:solidFill>
                  <a:srgbClr val="3C4245"/>
                </a:solidFill>
                <a:effectLst/>
                <a:latin typeface="Arial" panose="020B0604020202020204" pitchFamily="34" charset="0"/>
              </a:rPr>
              <a:t> </a:t>
            </a:r>
          </a:p>
          <a:p>
            <a:endParaRPr lang="en-US" sz="2400" dirty="0">
              <a:latin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557</TotalTime>
  <Words>415</Words>
  <Application>Microsoft Office PowerPoint</Application>
  <PresentationFormat>On-screen Show (4:3)</PresentationFormat>
  <Paragraphs>33</Paragraphs>
  <Slides>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Arial</vt:lpstr>
      <vt:lpstr>Calibri</vt:lpstr>
      <vt:lpstr>Söhne</vt:lpstr>
      <vt:lpstr>Times New Roman</vt:lpstr>
      <vt:lpstr>Wingdings</vt:lpstr>
      <vt:lpstr>Office Theme</vt:lpstr>
      <vt:lpstr>BVRIT HYDERABAD  College of Engineering for Women      </vt:lpstr>
      <vt:lpstr>Abstract:  Nutrition is a critical part of health and development. Better nutrition is related to improved infant, child and maternal health, stronger immune systems, safer pregnancy and childbirth, lower risk of non-communicable diseases (such as diabetes and cardiovascular disease), and longevity. Poor nutrition can lead to reduced immunity, increased susceptibility to disease, impaired physical and mental development, and reduced productivity. A conversational agent can support people as a virtual coach i.e chatbot systems. We concentrated on giving the user-requested food item a precise nutrition analysis. Data was fetched from the trusted EDAMAM API which fetches the data from United States Department of Agriculture (USDA) National Nutrient Database, Nutritionix, Yummly.The user can enter the desired quantity, measurement unit, and food for nutrition analysis.It is a reliable and approachable bot.</vt:lpstr>
      <vt:lpstr>                ARCHITECTURE </vt:lpstr>
      <vt:lpstr>TECH STACK</vt:lpstr>
      <vt:lpstr>SOCIETAL  IMPACT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LATEST PROJ PPT.pptx</dc:title>
  <dc:creator>Praveena</dc:creator>
  <cp:lastModifiedBy>kothagadi Aravind reddy</cp:lastModifiedBy>
  <cp:revision>28</cp:revision>
  <dcterms:created xsi:type="dcterms:W3CDTF">2022-11-12T05:57:52Z</dcterms:created>
  <dcterms:modified xsi:type="dcterms:W3CDTF">2023-02-25T06:03:14Z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ies>
</file>