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280F-0E4C-440C-B935-F38742F7A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E7024B-EAF8-44B5-A5DD-2D64E245CF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F4A87-100A-4BA5-989A-65651AFCD2A7}"/>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5" name="Footer Placeholder 4">
            <a:extLst>
              <a:ext uri="{FF2B5EF4-FFF2-40B4-BE49-F238E27FC236}">
                <a16:creationId xmlns:a16="http://schemas.microsoft.com/office/drawing/2014/main" id="{4D6488A3-678C-42FF-99D2-E23A744FB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BA202-EA56-4988-B33C-32D359272957}"/>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426756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1A33-F83B-4F0C-A541-9D99CE8E02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E850E1-93B5-4176-9241-4B6E7949A3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4C51-2D3D-4C04-83F2-B5F48943E643}"/>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5" name="Footer Placeholder 4">
            <a:extLst>
              <a:ext uri="{FF2B5EF4-FFF2-40B4-BE49-F238E27FC236}">
                <a16:creationId xmlns:a16="http://schemas.microsoft.com/office/drawing/2014/main" id="{7CA9F6B7-965B-40DD-94B0-9CD97DE4C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98AE7-60D1-43DD-9327-16151326FF51}"/>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15300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9A5E2-55C2-40B1-BBF7-18D09AE95C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1625C5-B49A-4774-B599-366D772D2E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E9155-7314-4DC3-8841-2CB6E8EEF3FD}"/>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5" name="Footer Placeholder 4">
            <a:extLst>
              <a:ext uri="{FF2B5EF4-FFF2-40B4-BE49-F238E27FC236}">
                <a16:creationId xmlns:a16="http://schemas.microsoft.com/office/drawing/2014/main" id="{F6F375F9-2910-4357-930C-EEC403831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7B0D0-9D0A-45D4-8AC0-84DA4310940D}"/>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340098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5C2D-71D4-4FC6-AE91-46FC7F64F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CABC2A-52AB-4A4C-B323-CC85627614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34485-8779-47BA-9D44-367557055E73}"/>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5" name="Footer Placeholder 4">
            <a:extLst>
              <a:ext uri="{FF2B5EF4-FFF2-40B4-BE49-F238E27FC236}">
                <a16:creationId xmlns:a16="http://schemas.microsoft.com/office/drawing/2014/main" id="{26497243-F27D-4D9F-A0CB-0FB0DCD29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14DB2-8043-44A0-AC7A-EB0FEA5F4ACF}"/>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282663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B64B-D3EA-48E1-BC21-709818937D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0F9B2A-CE22-49A7-B92A-F4E59E04E0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D76C2-2D20-474F-B815-DB4B7CEBEE14}"/>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5" name="Footer Placeholder 4">
            <a:extLst>
              <a:ext uri="{FF2B5EF4-FFF2-40B4-BE49-F238E27FC236}">
                <a16:creationId xmlns:a16="http://schemas.microsoft.com/office/drawing/2014/main" id="{3EF4E820-EA1F-4AB0-B26E-55DB41657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CC901-994F-471F-85CD-14A76B4DAFF1}"/>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105445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E4ED-D1A5-4978-951A-1596652F6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5A444-CE49-4735-BD06-E32ED5D1C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2E395D-5F3D-4C0E-9F16-4AFD7F6A9C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03B1A3-49D5-4C92-A6F8-D1E4BA969D0F}"/>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6" name="Footer Placeholder 5">
            <a:extLst>
              <a:ext uri="{FF2B5EF4-FFF2-40B4-BE49-F238E27FC236}">
                <a16:creationId xmlns:a16="http://schemas.microsoft.com/office/drawing/2014/main" id="{8FA3957E-BD13-45AD-A0CD-965BF3945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31409-18FA-4640-859E-778EBA4D7145}"/>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327820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CBAB-9444-4C2B-A562-EBBB9B75EB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848176-B73A-4796-8BA1-FDC9A58FD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44D15-BB86-4B67-8F19-22E710362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8CE75C-FE2B-401F-B40B-2DFB25BC0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13D4F-2DB4-4D2E-B333-E95C195478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C8F20E-6890-40F2-9A5C-2F810EC97B2E}"/>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8" name="Footer Placeholder 7">
            <a:extLst>
              <a:ext uri="{FF2B5EF4-FFF2-40B4-BE49-F238E27FC236}">
                <a16:creationId xmlns:a16="http://schemas.microsoft.com/office/drawing/2014/main" id="{C85B4735-CE4B-4E30-BB5B-D5FBA6EFA2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9D3C02-77E1-4455-AE4B-C19CBC0A29B8}"/>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338386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4A32-F63C-4EC9-9E56-E64F54D564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14A4CE-5A96-4410-8DAD-50E2DAB6755C}"/>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4" name="Footer Placeholder 3">
            <a:extLst>
              <a:ext uri="{FF2B5EF4-FFF2-40B4-BE49-F238E27FC236}">
                <a16:creationId xmlns:a16="http://schemas.microsoft.com/office/drawing/2014/main" id="{725F11C3-23DF-494B-AF53-2F8D7D5BB9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F1B3DF-7D27-4925-BF4B-EC37CB5949CB}"/>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390502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49457-D560-46CA-BF6F-7A6A9C632C6C}"/>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3" name="Footer Placeholder 2">
            <a:extLst>
              <a:ext uri="{FF2B5EF4-FFF2-40B4-BE49-F238E27FC236}">
                <a16:creationId xmlns:a16="http://schemas.microsoft.com/office/drawing/2014/main" id="{97252C35-673D-4B11-927E-05F60CEAD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CACB24-85A6-4ACB-BFD5-14DD75123545}"/>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256603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DF09-9F68-4977-9835-B74F23E833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FA9E82-566E-4CA5-8A17-5023F6021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9627FB-1625-4029-B1BE-B637EBDF3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B1914-C39D-4947-BD94-0AE5DA1C7D2A}"/>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6" name="Footer Placeholder 5">
            <a:extLst>
              <a:ext uri="{FF2B5EF4-FFF2-40B4-BE49-F238E27FC236}">
                <a16:creationId xmlns:a16="http://schemas.microsoft.com/office/drawing/2014/main" id="{4A78818C-2ED4-46FA-9E42-1A4535DFF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DB942-D88B-4D44-8D3C-7345578607A6}"/>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34434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FDAA-AC01-4279-BF19-15E1D68C2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DC4D54-E703-4D22-9471-1869B72EC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72EFED-4F8B-440F-A985-461303D0B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8F3D0-CE7A-48B4-AF83-4A49E9B3F8D6}"/>
              </a:ext>
            </a:extLst>
          </p:cNvPr>
          <p:cNvSpPr>
            <a:spLocks noGrp="1"/>
          </p:cNvSpPr>
          <p:nvPr>
            <p:ph type="dt" sz="half" idx="10"/>
          </p:nvPr>
        </p:nvSpPr>
        <p:spPr/>
        <p:txBody>
          <a:bodyPr/>
          <a:lstStyle/>
          <a:p>
            <a:fld id="{4796F3FB-5EEA-4557-853E-47C08D753358}" type="datetimeFigureOut">
              <a:rPr lang="en-US" smtClean="0"/>
              <a:t>8/6/2021</a:t>
            </a:fld>
            <a:endParaRPr lang="en-US"/>
          </a:p>
        </p:txBody>
      </p:sp>
      <p:sp>
        <p:nvSpPr>
          <p:cNvPr id="6" name="Footer Placeholder 5">
            <a:extLst>
              <a:ext uri="{FF2B5EF4-FFF2-40B4-BE49-F238E27FC236}">
                <a16:creationId xmlns:a16="http://schemas.microsoft.com/office/drawing/2014/main" id="{2ABA219E-8952-4624-B8B6-4AA94B37C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53CC6-F865-4887-898B-528C105C7B78}"/>
              </a:ext>
            </a:extLst>
          </p:cNvPr>
          <p:cNvSpPr>
            <a:spLocks noGrp="1"/>
          </p:cNvSpPr>
          <p:nvPr>
            <p:ph type="sldNum" sz="quarter" idx="12"/>
          </p:nvPr>
        </p:nvSpPr>
        <p:spPr/>
        <p:txBody>
          <a:bodyPr/>
          <a:lstStyle/>
          <a:p>
            <a:fld id="{FF4C8269-C24A-43D1-843D-F92560E5EEED}" type="slidenum">
              <a:rPr lang="en-US" smtClean="0"/>
              <a:t>‹#›</a:t>
            </a:fld>
            <a:endParaRPr lang="en-US"/>
          </a:p>
        </p:txBody>
      </p:sp>
    </p:spTree>
    <p:extLst>
      <p:ext uri="{BB962C8B-B14F-4D97-AF65-F5344CB8AC3E}">
        <p14:creationId xmlns:p14="http://schemas.microsoft.com/office/powerpoint/2010/main" val="243587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4EAD7-EE66-49EB-8FF2-4C0577F9F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FF5221-FC49-4152-B36A-B7CA3C503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798AE-1F27-4FAB-A30A-4744D8D9A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6F3FB-5EEA-4557-853E-47C08D753358}" type="datetimeFigureOut">
              <a:rPr lang="en-US" smtClean="0"/>
              <a:t>8/6/2021</a:t>
            </a:fld>
            <a:endParaRPr lang="en-US"/>
          </a:p>
        </p:txBody>
      </p:sp>
      <p:sp>
        <p:nvSpPr>
          <p:cNvPr id="5" name="Footer Placeholder 4">
            <a:extLst>
              <a:ext uri="{FF2B5EF4-FFF2-40B4-BE49-F238E27FC236}">
                <a16:creationId xmlns:a16="http://schemas.microsoft.com/office/drawing/2014/main" id="{C8727751-9F78-4853-BF84-884CE1BFC0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D8B09D-6136-43FE-99D0-F81615E07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C8269-C24A-43D1-843D-F92560E5EEED}" type="slidenum">
              <a:rPr lang="en-US" smtClean="0"/>
              <a:t>‹#›</a:t>
            </a:fld>
            <a:endParaRPr lang="en-US"/>
          </a:p>
        </p:txBody>
      </p:sp>
    </p:spTree>
    <p:extLst>
      <p:ext uri="{BB962C8B-B14F-4D97-AF65-F5344CB8AC3E}">
        <p14:creationId xmlns:p14="http://schemas.microsoft.com/office/powerpoint/2010/main" val="83156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A04E-CFF4-417E-AC5B-8DFFAFC7F6D8}"/>
              </a:ext>
            </a:extLst>
          </p:cNvPr>
          <p:cNvSpPr>
            <a:spLocks noGrp="1"/>
          </p:cNvSpPr>
          <p:nvPr>
            <p:ph type="ctrTitle"/>
          </p:nvPr>
        </p:nvSpPr>
        <p:spPr>
          <a:xfrm>
            <a:off x="1066800" y="23813"/>
            <a:ext cx="8966217" cy="1157287"/>
          </a:xfrm>
        </p:spPr>
        <p:txBody>
          <a:bodyPr>
            <a:normAutofit/>
          </a:bodyPr>
          <a:lstStyle/>
          <a:p>
            <a:r>
              <a:rPr lang="en-US" sz="4800" b="1" dirty="0">
                <a:solidFill>
                  <a:schemeClr val="accent2"/>
                </a:solidFill>
              </a:rPr>
              <a:t>UHC INSURANCE AGENT</a:t>
            </a:r>
          </a:p>
        </p:txBody>
      </p:sp>
      <p:pic>
        <p:nvPicPr>
          <p:cNvPr id="4" name="Picture 3" descr="Graphical user interface, application&#10;&#10;Description automatically generated">
            <a:extLst>
              <a:ext uri="{FF2B5EF4-FFF2-40B4-BE49-F238E27FC236}">
                <a16:creationId xmlns:a16="http://schemas.microsoft.com/office/drawing/2014/main" id="{87E00246-5697-4860-BC2E-3BCA123CED83}"/>
              </a:ext>
            </a:extLst>
          </p:cNvPr>
          <p:cNvPicPr>
            <a:picLocks noChangeAspect="1"/>
          </p:cNvPicPr>
          <p:nvPr/>
        </p:nvPicPr>
        <p:blipFill>
          <a:blip r:embed="rId2"/>
          <a:stretch>
            <a:fillRect/>
          </a:stretch>
        </p:blipFill>
        <p:spPr>
          <a:xfrm>
            <a:off x="1524000" y="1619250"/>
            <a:ext cx="8966217" cy="3881063"/>
          </a:xfrm>
          <a:prstGeom prst="rect">
            <a:avLst/>
          </a:prstGeom>
        </p:spPr>
      </p:pic>
      <p:sp>
        <p:nvSpPr>
          <p:cNvPr id="5" name="Rectangle 4">
            <a:extLst>
              <a:ext uri="{FF2B5EF4-FFF2-40B4-BE49-F238E27FC236}">
                <a16:creationId xmlns:a16="http://schemas.microsoft.com/office/drawing/2014/main" id="{42527767-65E6-484E-84C6-687FCD3DDA43}"/>
              </a:ext>
            </a:extLst>
          </p:cNvPr>
          <p:cNvSpPr/>
          <p:nvPr/>
        </p:nvSpPr>
        <p:spPr>
          <a:xfrm>
            <a:off x="3204779" y="5938463"/>
            <a:ext cx="7463221" cy="400110"/>
          </a:xfrm>
          <a:prstGeom prst="rect">
            <a:avLst/>
          </a:prstGeom>
        </p:spPr>
        <p:txBody>
          <a:bodyPr wrap="square">
            <a:spAutoFit/>
          </a:bodyPr>
          <a:lstStyle/>
          <a:p>
            <a:r>
              <a:rPr lang="en-US" dirty="0">
                <a:solidFill>
                  <a:schemeClr val="accent2"/>
                </a:solidFill>
                <a:latin typeface="Franklin Gothic Medium" panose="020B0603020102020204" pitchFamily="34" charset="0"/>
              </a:rPr>
              <a:t>the </a:t>
            </a:r>
            <a:r>
              <a:rPr lang="en-US" sz="2000" b="1" dirty="0">
                <a:solidFill>
                  <a:schemeClr val="accent2"/>
                </a:solidFill>
                <a:latin typeface="Franklin Gothic Medium" panose="020B0603020102020204" pitchFamily="34" charset="0"/>
              </a:rPr>
              <a:t>Frontier</a:t>
            </a:r>
            <a:r>
              <a:rPr lang="en-US" dirty="0">
                <a:solidFill>
                  <a:schemeClr val="accent2"/>
                </a:solidFill>
                <a:latin typeface="Franklin Gothic Medium" panose="020B0603020102020204" pitchFamily="34" charset="0"/>
              </a:rPr>
              <a:t> of ADVANCED TECHNOLOGY IN Health Care</a:t>
            </a:r>
          </a:p>
        </p:txBody>
      </p:sp>
    </p:spTree>
    <p:extLst>
      <p:ext uri="{BB962C8B-B14F-4D97-AF65-F5344CB8AC3E}">
        <p14:creationId xmlns:p14="http://schemas.microsoft.com/office/powerpoint/2010/main" val="351067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A541-8B20-4C4E-8974-AB9B4D9BE18A}"/>
              </a:ext>
            </a:extLst>
          </p:cNvPr>
          <p:cNvSpPr>
            <a:spLocks noGrp="1"/>
          </p:cNvSpPr>
          <p:nvPr>
            <p:ph type="title"/>
          </p:nvPr>
        </p:nvSpPr>
        <p:spPr/>
        <p:txBody>
          <a:bodyPr/>
          <a:lstStyle/>
          <a:p>
            <a:r>
              <a:rPr lang="en-US" dirty="0">
                <a:solidFill>
                  <a:schemeClr val="accent2"/>
                </a:solidFill>
              </a:rPr>
              <a:t>Team name: Algo Engineers</a:t>
            </a:r>
          </a:p>
        </p:txBody>
      </p:sp>
      <p:sp>
        <p:nvSpPr>
          <p:cNvPr id="3" name="Content Placeholder 2">
            <a:extLst>
              <a:ext uri="{FF2B5EF4-FFF2-40B4-BE49-F238E27FC236}">
                <a16:creationId xmlns:a16="http://schemas.microsoft.com/office/drawing/2014/main" id="{733ADBF2-BF1C-495F-B304-546957560AE0}"/>
              </a:ext>
            </a:extLst>
          </p:cNvPr>
          <p:cNvSpPr>
            <a:spLocks noGrp="1"/>
          </p:cNvSpPr>
          <p:nvPr>
            <p:ph idx="1"/>
          </p:nvPr>
        </p:nvSpPr>
        <p:spPr/>
        <p:txBody>
          <a:bodyPr/>
          <a:lstStyle/>
          <a:p>
            <a:pPr marL="0" indent="0">
              <a:buNone/>
            </a:pPr>
            <a:r>
              <a:rPr lang="en-US" dirty="0">
                <a:solidFill>
                  <a:schemeClr val="accent2"/>
                </a:solidFill>
              </a:rPr>
              <a:t>Team members: </a:t>
            </a:r>
          </a:p>
          <a:p>
            <a:pPr lvl="1"/>
            <a:r>
              <a:rPr lang="en-US" dirty="0">
                <a:solidFill>
                  <a:schemeClr val="accent2"/>
                </a:solidFill>
              </a:rPr>
              <a:t>Koti Swaroop Tadepalli</a:t>
            </a:r>
          </a:p>
          <a:p>
            <a:pPr lvl="1"/>
            <a:r>
              <a:rPr lang="en-US" dirty="0">
                <a:solidFill>
                  <a:schemeClr val="accent2"/>
                </a:solidFill>
              </a:rPr>
              <a:t>Mohammad Adil Baig</a:t>
            </a:r>
          </a:p>
          <a:p>
            <a:pPr lvl="1"/>
            <a:r>
              <a:rPr lang="en-US" dirty="0">
                <a:solidFill>
                  <a:schemeClr val="accent2"/>
                </a:solidFill>
              </a:rPr>
              <a:t>Bharath Kumar Burla    </a:t>
            </a:r>
          </a:p>
        </p:txBody>
      </p:sp>
    </p:spTree>
    <p:extLst>
      <p:ext uri="{BB962C8B-B14F-4D97-AF65-F5344CB8AC3E}">
        <p14:creationId xmlns:p14="http://schemas.microsoft.com/office/powerpoint/2010/main" val="153855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499F-6F90-4E25-82EB-27921D00D3B9}"/>
              </a:ext>
            </a:extLst>
          </p:cNvPr>
          <p:cNvSpPr>
            <a:spLocks noGrp="1"/>
          </p:cNvSpPr>
          <p:nvPr>
            <p:ph type="title"/>
          </p:nvPr>
        </p:nvSpPr>
        <p:spPr/>
        <p:txBody>
          <a:bodyPr/>
          <a:lstStyle/>
          <a:p>
            <a:r>
              <a:rPr lang="en-US" dirty="0">
                <a:solidFill>
                  <a:schemeClr val="accent2"/>
                </a:solidFill>
              </a:rPr>
              <a:t>Our approach towards Health care</a:t>
            </a:r>
          </a:p>
        </p:txBody>
      </p:sp>
      <p:sp>
        <p:nvSpPr>
          <p:cNvPr id="3" name="Content Placeholder 2">
            <a:extLst>
              <a:ext uri="{FF2B5EF4-FFF2-40B4-BE49-F238E27FC236}">
                <a16:creationId xmlns:a16="http://schemas.microsoft.com/office/drawing/2014/main" id="{BE761D29-40C9-449C-A83B-373F22998121}"/>
              </a:ext>
            </a:extLst>
          </p:cNvPr>
          <p:cNvSpPr>
            <a:spLocks noGrp="1"/>
          </p:cNvSpPr>
          <p:nvPr>
            <p:ph idx="1"/>
          </p:nvPr>
        </p:nvSpPr>
        <p:spPr>
          <a:xfrm>
            <a:off x="838200" y="1825625"/>
            <a:ext cx="10515600" cy="2022475"/>
          </a:xfrm>
        </p:spPr>
        <p:txBody>
          <a:bodyPr>
            <a:normAutofit lnSpcReduction="10000"/>
          </a:bodyPr>
          <a:lstStyle/>
          <a:p>
            <a:pPr marL="0" indent="0">
              <a:buNone/>
            </a:pPr>
            <a:r>
              <a:rPr lang="en-US" b="1" dirty="0">
                <a:solidFill>
                  <a:schemeClr val="accent2"/>
                </a:solidFill>
              </a:rPr>
              <a:t>Problem Statement: </a:t>
            </a:r>
            <a:r>
              <a:rPr lang="en-US" dirty="0">
                <a:solidFill>
                  <a:schemeClr val="accent2"/>
                </a:solidFill>
              </a:rPr>
              <a:t>Every year UHC receives Millions of calls related to Benefits and coverage of health insurance plans. This is costing UHC both in terms of money and customer satisfaction.</a:t>
            </a:r>
          </a:p>
          <a:p>
            <a:pPr lvl="1"/>
            <a:r>
              <a:rPr lang="en-US" dirty="0">
                <a:solidFill>
                  <a:schemeClr val="accent2"/>
                </a:solidFill>
              </a:rPr>
              <a:t>Waiting time of users to get their questions answered is more</a:t>
            </a:r>
          </a:p>
          <a:p>
            <a:pPr lvl="1"/>
            <a:r>
              <a:rPr lang="en-US" dirty="0">
                <a:solidFill>
                  <a:schemeClr val="accent2"/>
                </a:solidFill>
              </a:rPr>
              <a:t>Maintaining support staff is challenging.</a:t>
            </a:r>
          </a:p>
        </p:txBody>
      </p:sp>
      <p:sp>
        <p:nvSpPr>
          <p:cNvPr id="4" name="Content Placeholder 2">
            <a:extLst>
              <a:ext uri="{FF2B5EF4-FFF2-40B4-BE49-F238E27FC236}">
                <a16:creationId xmlns:a16="http://schemas.microsoft.com/office/drawing/2014/main" id="{C5D6AF85-ED08-44AF-A09A-BAECC96B770F}"/>
              </a:ext>
            </a:extLst>
          </p:cNvPr>
          <p:cNvSpPr txBox="1">
            <a:spLocks/>
          </p:cNvSpPr>
          <p:nvPr/>
        </p:nvSpPr>
        <p:spPr>
          <a:xfrm>
            <a:off x="838200" y="4149725"/>
            <a:ext cx="10515600" cy="20224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2"/>
                </a:solidFill>
              </a:rPr>
              <a:t>Solution proposed: </a:t>
            </a:r>
            <a:r>
              <a:rPr lang="en-US" dirty="0">
                <a:solidFill>
                  <a:schemeClr val="accent2"/>
                </a:solidFill>
              </a:rPr>
              <a:t>Using NLP(Natural language processing) with Virtual agent (ServiceNow) we have developed a solution to answer the customer queries. This solution will be able to tackle the nuances in the customer queries and will provide the required information with minimal efforts. With this we can reduce the user waiting time and also will cut the cost to the companies</a:t>
            </a:r>
          </a:p>
          <a:p>
            <a:pPr marL="0" indent="0">
              <a:buFont typeface="Arial" panose="020B0604020202020204" pitchFamily="34" charset="0"/>
              <a:buNone/>
            </a:pPr>
            <a:endParaRPr lang="en-US" dirty="0">
              <a:solidFill>
                <a:schemeClr val="accent2"/>
              </a:solidFill>
            </a:endParaRPr>
          </a:p>
        </p:txBody>
      </p:sp>
    </p:spTree>
    <p:extLst>
      <p:ext uri="{BB962C8B-B14F-4D97-AF65-F5344CB8AC3E}">
        <p14:creationId xmlns:p14="http://schemas.microsoft.com/office/powerpoint/2010/main" val="160266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7944-FBC9-4391-8FCB-4DE3BFB0E137}"/>
              </a:ext>
            </a:extLst>
          </p:cNvPr>
          <p:cNvSpPr>
            <a:spLocks noGrp="1"/>
          </p:cNvSpPr>
          <p:nvPr>
            <p:ph type="title"/>
          </p:nvPr>
        </p:nvSpPr>
        <p:spPr/>
        <p:txBody>
          <a:bodyPr/>
          <a:lstStyle/>
          <a:p>
            <a:r>
              <a:rPr lang="en-US" dirty="0">
                <a:solidFill>
                  <a:schemeClr val="accent2"/>
                </a:solidFill>
              </a:rPr>
              <a:t>Technology used, ServiceNow and Why???</a:t>
            </a:r>
          </a:p>
        </p:txBody>
      </p:sp>
      <p:sp>
        <p:nvSpPr>
          <p:cNvPr id="3" name="Content Placeholder 2">
            <a:extLst>
              <a:ext uri="{FF2B5EF4-FFF2-40B4-BE49-F238E27FC236}">
                <a16:creationId xmlns:a16="http://schemas.microsoft.com/office/drawing/2014/main" id="{F3A7B3F3-A776-45EB-AA2A-280F47C82743}"/>
              </a:ext>
            </a:extLst>
          </p:cNvPr>
          <p:cNvSpPr>
            <a:spLocks noGrp="1"/>
          </p:cNvSpPr>
          <p:nvPr>
            <p:ph idx="1"/>
          </p:nvPr>
        </p:nvSpPr>
        <p:spPr/>
        <p:txBody>
          <a:bodyPr/>
          <a:lstStyle/>
          <a:p>
            <a:r>
              <a:rPr lang="en-US" dirty="0">
                <a:solidFill>
                  <a:schemeClr val="accent2"/>
                </a:solidFill>
              </a:rPr>
              <a:t>Our UHG is already using ServiceNow in multiple departments like HR, Software requests etc. </a:t>
            </a:r>
          </a:p>
          <a:p>
            <a:r>
              <a:rPr lang="en-US" dirty="0">
                <a:solidFill>
                  <a:schemeClr val="accent2"/>
                </a:solidFill>
              </a:rPr>
              <a:t>Global leader in digital transformation and automation</a:t>
            </a:r>
          </a:p>
          <a:p>
            <a:r>
              <a:rPr lang="en-US" dirty="0">
                <a:solidFill>
                  <a:schemeClr val="accent2"/>
                </a:solidFill>
              </a:rPr>
              <a:t>It is a cloud based platform with high reliability</a:t>
            </a:r>
          </a:p>
          <a:p>
            <a:r>
              <a:rPr lang="en-US" dirty="0">
                <a:solidFill>
                  <a:schemeClr val="accent2"/>
                </a:solidFill>
              </a:rPr>
              <a:t>Minimal maintenance and easy initial setup which are key for the companies like our UHC.</a:t>
            </a:r>
          </a:p>
          <a:p>
            <a:pPr marL="0" indent="0">
              <a:buNone/>
            </a:pPr>
            <a:endParaRPr lang="en-US" dirty="0"/>
          </a:p>
        </p:txBody>
      </p:sp>
    </p:spTree>
    <p:extLst>
      <p:ext uri="{BB962C8B-B14F-4D97-AF65-F5344CB8AC3E}">
        <p14:creationId xmlns:p14="http://schemas.microsoft.com/office/powerpoint/2010/main" val="15140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D38E0-3564-44B0-8D1D-B6F7669343E4}"/>
              </a:ext>
            </a:extLst>
          </p:cNvPr>
          <p:cNvSpPr>
            <a:spLocks noGrp="1"/>
          </p:cNvSpPr>
          <p:nvPr>
            <p:ph type="title"/>
          </p:nvPr>
        </p:nvSpPr>
        <p:spPr>
          <a:xfrm>
            <a:off x="429768" y="411480"/>
            <a:ext cx="11201400" cy="1106424"/>
          </a:xfrm>
        </p:spPr>
        <p:txBody>
          <a:bodyPr>
            <a:normAutofit/>
          </a:bodyPr>
          <a:lstStyle/>
          <a:p>
            <a:r>
              <a:rPr lang="en-US" sz="3600" dirty="0">
                <a:solidFill>
                  <a:schemeClr val="accent2"/>
                </a:solidFill>
              </a:rPr>
              <a:t>Solution synopsis and Demonstration</a:t>
            </a:r>
          </a:p>
        </p:txBody>
      </p:sp>
      <p:sp>
        <p:nvSpPr>
          <p:cNvPr id="75" name="Rectangle 7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6" name="Picture 2" descr="Virtual Agent and NLU Implementation - Virtual Agent, Natural Language  Understanding (NLU) - Article - ServiceNow Community">
            <a:extLst>
              <a:ext uri="{FF2B5EF4-FFF2-40B4-BE49-F238E27FC236}">
                <a16:creationId xmlns:a16="http://schemas.microsoft.com/office/drawing/2014/main" id="{6C9BF3AA-5F7A-4B87-9AA6-32607B665F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1787" y="1719072"/>
            <a:ext cx="6618514" cy="4517136"/>
          </a:xfrm>
          <a:prstGeom prst="rect">
            <a:avLst/>
          </a:prstGeom>
          <a:noFill/>
          <a:extLst>
            <a:ext uri="{909E8E84-426E-40DD-AFC4-6F175D3DCCD1}">
              <a14:hiddenFill xmlns:a14="http://schemas.microsoft.com/office/drawing/2010/main">
                <a:solidFill>
                  <a:srgbClr val="FFFFFF"/>
                </a:solidFill>
              </a14:hiddenFill>
            </a:ext>
          </a:extLst>
        </p:spPr>
      </p:pic>
      <p:sp useBgFill="1">
        <p:nvSpPr>
          <p:cNvPr id="77" name="Rectangle 7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0" name="Content Placeholder 1029">
            <a:extLst>
              <a:ext uri="{FF2B5EF4-FFF2-40B4-BE49-F238E27FC236}">
                <a16:creationId xmlns:a16="http://schemas.microsoft.com/office/drawing/2014/main" id="{5561193B-9D72-44FB-A9D2-42B52B2DA999}"/>
              </a:ext>
            </a:extLst>
          </p:cNvPr>
          <p:cNvSpPr>
            <a:spLocks noGrp="1"/>
          </p:cNvSpPr>
          <p:nvPr>
            <p:ph idx="1"/>
          </p:nvPr>
        </p:nvSpPr>
        <p:spPr>
          <a:xfrm>
            <a:off x="7938752" y="2020824"/>
            <a:ext cx="3455097" cy="3959352"/>
          </a:xfrm>
        </p:spPr>
        <p:txBody>
          <a:bodyPr anchor="ctr">
            <a:normAutofit fontScale="77500" lnSpcReduction="20000"/>
          </a:bodyPr>
          <a:lstStyle/>
          <a:p>
            <a:pPr algn="ctr"/>
            <a:r>
              <a:rPr lang="en-US" dirty="0">
                <a:solidFill>
                  <a:schemeClr val="accent2"/>
                </a:solidFill>
              </a:rPr>
              <a:t>Apply Natural Language Understanding (NLU) models that enable virtual agent to understand user statements in automated conversations. An NLU model provides information that virtual agent uses to determine what users want to do and to extract relevant values from their input. With NLU, virtual agent can offer a more natural and engaging conversational experience.</a:t>
            </a:r>
            <a:endParaRPr lang="en-US" sz="1800" dirty="0">
              <a:solidFill>
                <a:schemeClr val="accent2"/>
              </a:solidFill>
            </a:endParaRPr>
          </a:p>
        </p:txBody>
      </p:sp>
    </p:spTree>
    <p:extLst>
      <p:ext uri="{BB962C8B-B14F-4D97-AF65-F5344CB8AC3E}">
        <p14:creationId xmlns:p14="http://schemas.microsoft.com/office/powerpoint/2010/main" val="302806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B2F3-F7C2-454D-B6FA-D7E246DD88AC}"/>
              </a:ext>
            </a:extLst>
          </p:cNvPr>
          <p:cNvSpPr>
            <a:spLocks noGrp="1"/>
          </p:cNvSpPr>
          <p:nvPr>
            <p:ph type="title"/>
          </p:nvPr>
        </p:nvSpPr>
        <p:spPr/>
        <p:txBody>
          <a:bodyPr/>
          <a:lstStyle/>
          <a:p>
            <a:r>
              <a:rPr lang="en-US" dirty="0">
                <a:solidFill>
                  <a:schemeClr val="accent2"/>
                </a:solidFill>
              </a:rPr>
              <a:t>Future scope of the virtual agent</a:t>
            </a:r>
          </a:p>
        </p:txBody>
      </p:sp>
      <p:sp>
        <p:nvSpPr>
          <p:cNvPr id="3" name="Content Placeholder 2">
            <a:extLst>
              <a:ext uri="{FF2B5EF4-FFF2-40B4-BE49-F238E27FC236}">
                <a16:creationId xmlns:a16="http://schemas.microsoft.com/office/drawing/2014/main" id="{8ADE7716-8C20-4B43-A3D6-9D46737DA4B3}"/>
              </a:ext>
            </a:extLst>
          </p:cNvPr>
          <p:cNvSpPr>
            <a:spLocks noGrp="1"/>
          </p:cNvSpPr>
          <p:nvPr>
            <p:ph idx="1"/>
          </p:nvPr>
        </p:nvSpPr>
        <p:spPr/>
        <p:txBody>
          <a:bodyPr/>
          <a:lstStyle/>
          <a:p>
            <a:r>
              <a:rPr lang="en-US" dirty="0">
                <a:solidFill>
                  <a:schemeClr val="accent2"/>
                </a:solidFill>
              </a:rPr>
              <a:t>Agent will support multiple languages</a:t>
            </a:r>
          </a:p>
          <a:p>
            <a:r>
              <a:rPr lang="en-US" dirty="0">
                <a:solidFill>
                  <a:schemeClr val="accent2"/>
                </a:solidFill>
              </a:rPr>
              <a:t>Effective communication by providing data in terms of images and articles as required.</a:t>
            </a:r>
          </a:p>
          <a:p>
            <a:r>
              <a:rPr lang="en-US" dirty="0">
                <a:solidFill>
                  <a:schemeClr val="accent2"/>
                </a:solidFill>
              </a:rPr>
              <a:t>Dealing with fallbacks and improving in performance by readily available dashboards</a:t>
            </a:r>
          </a:p>
          <a:p>
            <a:endParaRPr lang="en-US" dirty="0"/>
          </a:p>
        </p:txBody>
      </p:sp>
    </p:spTree>
    <p:extLst>
      <p:ext uri="{BB962C8B-B14F-4D97-AF65-F5344CB8AC3E}">
        <p14:creationId xmlns:p14="http://schemas.microsoft.com/office/powerpoint/2010/main" val="1720273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306</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Franklin Gothic Medium</vt:lpstr>
      <vt:lpstr>Office Theme</vt:lpstr>
      <vt:lpstr>UHC INSURANCE AGENT</vt:lpstr>
      <vt:lpstr>Team name: Algo Engineers</vt:lpstr>
      <vt:lpstr>Our approach towards Health care</vt:lpstr>
      <vt:lpstr>Technology used, ServiceNow and Why???</vt:lpstr>
      <vt:lpstr>Solution synopsis and Demonstration</vt:lpstr>
      <vt:lpstr>Future scope of the virtual agent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UHC INSURANCE AGENT</dc:title>
  <dc:creator>Baig, Mohammad A</dc:creator>
  <cp:lastModifiedBy>Kotiswaroop, Tadepalli</cp:lastModifiedBy>
  <cp:revision>10</cp:revision>
  <dcterms:created xsi:type="dcterms:W3CDTF">2021-08-06T16:17:29Z</dcterms:created>
  <dcterms:modified xsi:type="dcterms:W3CDTF">2021-08-06T17:42:41Z</dcterms:modified>
</cp:coreProperties>
</file>