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5" r:id="rId6"/>
    <p:sldId id="261" r:id="rId7"/>
    <p:sldId id="267" r:id="rId8"/>
    <p:sldId id="270" r:id="rId9"/>
    <p:sldId id="273" r:id="rId10"/>
    <p:sldId id="272" r:id="rId11"/>
    <p:sldId id="280" r:id="rId12"/>
    <p:sldId id="281" r:id="rId13"/>
    <p:sldId id="283" r:id="rId14"/>
    <p:sldId id="284" r:id="rId15"/>
    <p:sldId id="285" r:id="rId16"/>
    <p:sldId id="286" r:id="rId17"/>
    <p:sldId id="287" r:id="rId18"/>
    <p:sldId id="288" r:id="rId19"/>
    <p:sldId id="289"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69BAD7-55C7-4FA8-BA68-6125BFE3418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769BAD7-55C7-4FA8-BA68-6125BFE3418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69BAD7-55C7-4FA8-BA68-6125BFE3418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69BAD7-55C7-4FA8-BA68-6125BFE3418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69BAD7-55C7-4FA8-BA68-6125BFE3418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8F78D9-3030-4619-9A44-9A2857B2E52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69BAD7-55C7-4FA8-BA68-6125BFE34183}"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8F78D9-3030-4619-9A44-9A2857B2E52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305602" y="797111"/>
            <a:ext cx="5790398" cy="1200329"/>
          </a:xfrm>
          <a:prstGeom prst="rect">
            <a:avLst/>
          </a:prstGeom>
          <a:noFill/>
        </p:spPr>
        <p:txBody>
          <a:bodyPr wrap="square">
            <a:spAutoFit/>
          </a:bodyPr>
          <a:lstStyle/>
          <a:p>
            <a:r>
              <a:rPr lang="en-IN" sz="3600" dirty="0">
                <a:solidFill>
                  <a:schemeClr val="bg1"/>
                </a:solidFill>
                <a:latin typeface="Times New Roman" panose="02020603050405020304" pitchFamily="18" charset="0"/>
                <a:cs typeface="Times New Roman" panose="02020603050405020304" pitchFamily="18" charset="0"/>
              </a:rPr>
              <a:t>DATA VISUALIZATION FOR DEEPAWALI SALES DATASET</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353728" y="5122055"/>
            <a:ext cx="6097604" cy="1568450"/>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TEAM MEMBERS:</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BELLAKKI VINAYAK       - (20201ISE0038)</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SUHAS N                        </a:t>
            </a:r>
            <a:r>
              <a:rPr lang="en-US" alt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 - (20201ISB0025)</a:t>
            </a:r>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KOUSHIK G                    </a:t>
            </a:r>
            <a:r>
              <a:rPr lang="en-US" altLang="en-IN" sz="2400" dirty="0">
                <a:solidFill>
                  <a:schemeClr val="bg1"/>
                </a:solidFill>
                <a:latin typeface="Times New Roman" panose="02020603050405020304" pitchFamily="18" charset="0"/>
                <a:cs typeface="Times New Roman" panose="02020603050405020304" pitchFamily="18" charset="0"/>
              </a:rPr>
              <a:t>   </a:t>
            </a:r>
            <a:r>
              <a:rPr lang="en-IN" sz="2400" dirty="0">
                <a:solidFill>
                  <a:schemeClr val="bg1"/>
                </a:solidFill>
                <a:latin typeface="Times New Roman" panose="02020603050405020304" pitchFamily="18" charset="0"/>
                <a:cs typeface="Times New Roman" panose="02020603050405020304" pitchFamily="18" charset="0"/>
              </a:rPr>
              <a:t> - (20201ISE0024)</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108712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total number of orders from top 10 states</a:t>
            </a:r>
            <a:endParaRPr lang="en-US" sz="1200">
              <a:latin typeface="Times New Roman" panose="02020603050405020304" pitchFamily="18" charset="0"/>
              <a:cs typeface="Times New Roman" panose="02020603050405020304" pitchFamily="18" charset="0"/>
            </a:endParaRPr>
          </a:p>
        </p:txBody>
      </p:sp>
      <p:pic>
        <p:nvPicPr>
          <p:cNvPr id="105" name="Picture 104"/>
          <p:cNvPicPr/>
          <p:nvPr/>
        </p:nvPicPr>
        <p:blipFill>
          <a:blip r:embed="rId2"/>
          <a:stretch>
            <a:fillRect/>
          </a:stretch>
        </p:blipFill>
        <p:spPr>
          <a:xfrm>
            <a:off x="1137920" y="1549400"/>
            <a:ext cx="10168255" cy="360934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total amount/sales from top 10 states</a:t>
            </a:r>
            <a:endParaRPr lang="en-US" sz="1200">
              <a:latin typeface="Times New Roman" panose="02020603050405020304" pitchFamily="18" charset="0"/>
              <a:cs typeface="Times New Roman" panose="02020603050405020304" pitchFamily="18" charset="0"/>
            </a:endParaRPr>
          </a:p>
        </p:txBody>
      </p:sp>
      <p:pic>
        <p:nvPicPr>
          <p:cNvPr id="106" name="Picture 105"/>
          <p:cNvPicPr/>
          <p:nvPr/>
        </p:nvPicPr>
        <p:blipFill>
          <a:blip r:embed="rId2"/>
          <a:stretch>
            <a:fillRect/>
          </a:stretch>
        </p:blipFill>
        <p:spPr>
          <a:xfrm>
            <a:off x="1137920" y="1285875"/>
            <a:ext cx="10151745" cy="3782060"/>
          </a:xfrm>
          <a:prstGeom prst="rect">
            <a:avLst/>
          </a:prstGeom>
          <a:noFill/>
          <a:ln w="9525">
            <a:noFill/>
          </a:ln>
        </p:spPr>
      </p:pic>
      <p:sp>
        <p:nvSpPr>
          <p:cNvPr id="6" name="Text Box 5"/>
          <p:cNvSpPr txBox="1"/>
          <p:nvPr/>
        </p:nvSpPr>
        <p:spPr>
          <a:xfrm>
            <a:off x="1181100" y="5542280"/>
            <a:ext cx="10187940" cy="64516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From above graphs we can see that most of the orders &amp; total sales/amount are from Uttar Pradesh, Maharashtra and Karnataka respectively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78155" y="215900"/>
            <a:ext cx="2508250" cy="436245"/>
          </a:xfrm>
          <a:prstGeom prst="rect">
            <a:avLst/>
          </a:prstGeom>
          <a:noFill/>
        </p:spPr>
        <p:txBody>
          <a:bodyPr wrap="square">
            <a:noAutofit/>
          </a:bodyPr>
          <a:lstStyle/>
          <a:p>
            <a:pPr algn="ct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6" name="Text Box 5"/>
          <p:cNvSpPr txBox="1"/>
          <p:nvPr/>
        </p:nvSpPr>
        <p:spPr>
          <a:xfrm>
            <a:off x="1356995" y="5526405"/>
            <a:ext cx="9213850" cy="64516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From above graphs we can see that most of the buyers are married (women) and they have high purchasing power</a:t>
            </a:r>
            <a:endParaRPr lang="en-US">
              <a:latin typeface="Times New Roman" panose="02020603050405020304" pitchFamily="18" charset="0"/>
              <a:cs typeface="Times New Roman" panose="02020603050405020304" pitchFamily="18" charset="0"/>
            </a:endParaRPr>
          </a:p>
        </p:txBody>
      </p:sp>
      <p:sp>
        <p:nvSpPr>
          <p:cNvPr id="7" name="Text Box 6"/>
          <p:cNvSpPr txBox="1"/>
          <p:nvPr/>
        </p:nvSpPr>
        <p:spPr>
          <a:xfrm>
            <a:off x="1077595" y="847725"/>
            <a:ext cx="397573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marital status</a:t>
            </a:r>
            <a:endParaRPr lang="en-US" sz="1200">
              <a:latin typeface="Times New Roman" panose="02020603050405020304" pitchFamily="18" charset="0"/>
              <a:cs typeface="Times New Roman" panose="02020603050405020304" pitchFamily="18" charset="0"/>
            </a:endParaRPr>
          </a:p>
        </p:txBody>
      </p:sp>
      <p:sp>
        <p:nvSpPr>
          <p:cNvPr id="8" name="Text Box 7"/>
          <p:cNvSpPr txBox="1"/>
          <p:nvPr/>
        </p:nvSpPr>
        <p:spPr>
          <a:xfrm>
            <a:off x="6466205" y="847725"/>
            <a:ext cx="397573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 plotting amountspend by marital gender</a:t>
            </a:r>
            <a:endParaRPr lang="en-US" sz="1200">
              <a:latin typeface="Times New Roman" panose="02020603050405020304" pitchFamily="18" charset="0"/>
              <a:cs typeface="Times New Roman" panose="02020603050405020304" pitchFamily="18" charset="0"/>
            </a:endParaRPr>
          </a:p>
        </p:txBody>
      </p:sp>
      <p:pic>
        <p:nvPicPr>
          <p:cNvPr id="107" name="Picture 106"/>
          <p:cNvPicPr/>
          <p:nvPr/>
        </p:nvPicPr>
        <p:blipFill>
          <a:blip r:embed="rId2"/>
          <a:stretch>
            <a:fillRect/>
          </a:stretch>
        </p:blipFill>
        <p:spPr>
          <a:xfrm>
            <a:off x="732790" y="1243965"/>
            <a:ext cx="4970145" cy="3937635"/>
          </a:xfrm>
          <a:prstGeom prst="rect">
            <a:avLst/>
          </a:prstGeom>
          <a:noFill/>
          <a:ln w="9525">
            <a:noFill/>
          </a:ln>
        </p:spPr>
      </p:pic>
      <p:pic>
        <p:nvPicPr>
          <p:cNvPr id="108" name="Picture 107"/>
          <p:cNvPicPr/>
          <p:nvPr/>
        </p:nvPicPr>
        <p:blipFill>
          <a:blip r:embed="rId3"/>
          <a:stretch>
            <a:fillRect/>
          </a:stretch>
        </p:blipFill>
        <p:spPr>
          <a:xfrm>
            <a:off x="6266180" y="1243965"/>
            <a:ext cx="4818380" cy="393763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occupation</a:t>
            </a:r>
            <a:endParaRPr lang="en-US" sz="1200">
              <a:latin typeface="Times New Roman" panose="02020603050405020304" pitchFamily="18" charset="0"/>
              <a:cs typeface="Times New Roman" panose="02020603050405020304" pitchFamily="18" charset="0"/>
            </a:endParaRPr>
          </a:p>
        </p:txBody>
      </p:sp>
      <p:pic>
        <p:nvPicPr>
          <p:cNvPr id="109" name="Picture 108"/>
          <p:cNvPicPr/>
          <p:nvPr/>
        </p:nvPicPr>
        <p:blipFill>
          <a:blip r:embed="rId2"/>
          <a:stretch>
            <a:fillRect/>
          </a:stretch>
        </p:blipFill>
        <p:spPr>
          <a:xfrm>
            <a:off x="1010920" y="1250315"/>
            <a:ext cx="10410190" cy="39897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amountspend by occupation</a:t>
            </a:r>
            <a:endParaRPr lang="en-US" sz="1200">
              <a:latin typeface="Times New Roman" panose="02020603050405020304" pitchFamily="18" charset="0"/>
              <a:cs typeface="Times New Roman" panose="02020603050405020304" pitchFamily="18" charset="0"/>
            </a:endParaRPr>
          </a:p>
        </p:txBody>
      </p:sp>
      <p:sp>
        <p:nvSpPr>
          <p:cNvPr id="6" name="Text Box 5"/>
          <p:cNvSpPr txBox="1"/>
          <p:nvPr/>
        </p:nvSpPr>
        <p:spPr>
          <a:xfrm>
            <a:off x="1181100" y="5542280"/>
            <a:ext cx="10187940" cy="36830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From above graphs we can see that most of the buyers are working in IT, Healthcare and Aviation sector</a:t>
            </a:r>
            <a:endParaRPr lang="en-US">
              <a:latin typeface="Times New Roman" panose="02020603050405020304" pitchFamily="18" charset="0"/>
              <a:cs typeface="Times New Roman" panose="02020603050405020304" pitchFamily="18" charset="0"/>
            </a:endParaRPr>
          </a:p>
        </p:txBody>
      </p:sp>
      <p:pic>
        <p:nvPicPr>
          <p:cNvPr id="110" name="Picture 109"/>
          <p:cNvPicPr/>
          <p:nvPr/>
        </p:nvPicPr>
        <p:blipFill>
          <a:blip r:embed="rId2"/>
          <a:stretch>
            <a:fillRect/>
          </a:stretch>
        </p:blipFill>
        <p:spPr>
          <a:xfrm>
            <a:off x="882015" y="1272540"/>
            <a:ext cx="10363835" cy="39662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product category</a:t>
            </a:r>
            <a:endParaRPr lang="en-US" sz="1200">
              <a:latin typeface="Times New Roman" panose="02020603050405020304" pitchFamily="18" charset="0"/>
              <a:cs typeface="Times New Roman" panose="02020603050405020304" pitchFamily="18" charset="0"/>
            </a:endParaRPr>
          </a:p>
        </p:txBody>
      </p:sp>
      <p:pic>
        <p:nvPicPr>
          <p:cNvPr id="111" name="Picture 110"/>
          <p:cNvPicPr/>
          <p:nvPr/>
        </p:nvPicPr>
        <p:blipFill>
          <a:blip r:embed="rId2"/>
          <a:stretch>
            <a:fillRect/>
          </a:stretch>
        </p:blipFill>
        <p:spPr>
          <a:xfrm>
            <a:off x="885825" y="1414145"/>
            <a:ext cx="10535285" cy="39471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amountspend on product category</a:t>
            </a:r>
            <a:endParaRPr lang="en-US" sz="1200">
              <a:latin typeface="Times New Roman" panose="02020603050405020304" pitchFamily="18" charset="0"/>
              <a:cs typeface="Times New Roman" panose="02020603050405020304" pitchFamily="18" charset="0"/>
            </a:endParaRPr>
          </a:p>
        </p:txBody>
      </p:sp>
      <p:sp>
        <p:nvSpPr>
          <p:cNvPr id="6" name="Text Box 5"/>
          <p:cNvSpPr txBox="1"/>
          <p:nvPr/>
        </p:nvSpPr>
        <p:spPr>
          <a:xfrm>
            <a:off x="1181100" y="5542280"/>
            <a:ext cx="10187940" cy="64516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From above graphs we can see that most of the sold products are from Food, Clothing and Electronics category</a:t>
            </a:r>
            <a:endParaRPr lang="en-US">
              <a:latin typeface="Times New Roman" panose="02020603050405020304" pitchFamily="18" charset="0"/>
              <a:cs typeface="Times New Roman" panose="02020603050405020304" pitchFamily="18" charset="0"/>
            </a:endParaRPr>
          </a:p>
        </p:txBody>
      </p:sp>
      <p:pic>
        <p:nvPicPr>
          <p:cNvPr id="112" name="Picture 111"/>
          <p:cNvPicPr/>
          <p:nvPr/>
        </p:nvPicPr>
        <p:blipFill>
          <a:blip r:embed="rId2"/>
          <a:stretch>
            <a:fillRect/>
          </a:stretch>
        </p:blipFill>
        <p:spPr>
          <a:xfrm>
            <a:off x="1064895" y="1280795"/>
            <a:ext cx="10229850" cy="38163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orders vs productID</a:t>
            </a:r>
            <a:endParaRPr lang="en-US" sz="1200">
              <a:latin typeface="Times New Roman" panose="02020603050405020304" pitchFamily="18" charset="0"/>
              <a:cs typeface="Times New Roman" panose="02020603050405020304" pitchFamily="18" charset="0"/>
            </a:endParaRPr>
          </a:p>
        </p:txBody>
      </p:sp>
      <p:pic>
        <p:nvPicPr>
          <p:cNvPr id="113" name="Picture 112"/>
          <p:cNvPicPr/>
          <p:nvPr/>
        </p:nvPicPr>
        <p:blipFill>
          <a:blip r:embed="rId2"/>
          <a:stretch>
            <a:fillRect/>
          </a:stretch>
        </p:blipFill>
        <p:spPr>
          <a:xfrm>
            <a:off x="938530" y="1288415"/>
            <a:ext cx="10340340" cy="39909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1137920" y="815340"/>
            <a:ext cx="991679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 #plotting top 10 most sold products (same thing as above)</a:t>
            </a:r>
            <a:endParaRPr lang="en-US" sz="1200">
              <a:latin typeface="Times New Roman" panose="02020603050405020304" pitchFamily="18" charset="0"/>
              <a:cs typeface="Times New Roman" panose="02020603050405020304" pitchFamily="18" charset="0"/>
            </a:endParaRPr>
          </a:p>
        </p:txBody>
      </p:sp>
      <p:sp>
        <p:nvSpPr>
          <p:cNvPr id="6" name="Text Box 5"/>
          <p:cNvSpPr txBox="1"/>
          <p:nvPr/>
        </p:nvSpPr>
        <p:spPr>
          <a:xfrm>
            <a:off x="1181100" y="5542280"/>
            <a:ext cx="10187940" cy="64516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Conclusion : Married women age group 26-35 yrs from UP, Maharastra and Karnataka working in IT, Healthcare and Aviation are more likely to buy products from Food, Clothing and Electronics category</a:t>
            </a:r>
            <a:endParaRPr lang="en-US">
              <a:latin typeface="Times New Roman" panose="02020603050405020304" pitchFamily="18" charset="0"/>
              <a:cs typeface="Times New Roman" panose="02020603050405020304" pitchFamily="18" charset="0"/>
            </a:endParaRPr>
          </a:p>
        </p:txBody>
      </p:sp>
      <p:pic>
        <p:nvPicPr>
          <p:cNvPr id="114" name="Picture 113"/>
          <p:cNvPicPr/>
          <p:nvPr/>
        </p:nvPicPr>
        <p:blipFill>
          <a:blip r:embed="rId2"/>
          <a:stretch>
            <a:fillRect/>
          </a:stretch>
        </p:blipFill>
        <p:spPr>
          <a:xfrm>
            <a:off x="1579245" y="1335405"/>
            <a:ext cx="9034145" cy="363728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658" y="368786"/>
            <a:ext cx="9286374" cy="949960"/>
          </a:xfrm>
          <a:prstGeom prst="rect">
            <a:avLst/>
          </a:prstGeom>
          <a:noFill/>
        </p:spPr>
        <p:txBody>
          <a:bodyPr wrap="square">
            <a:sp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CONCLUSION</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255333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Analyzing Deepawali sales data using Python provides businesses with powerful tools to enhance customer experience and boost sales. By leveraging data collection, preprocessing, trend analysis, customer segmentation, product performance evaluation, sentiment analysis, and predictive modeling, businesses can make informed decisions that drive higher sales and profitability. This project not only benefits businesses during the Diwali season but also establishes a robust framework for future data-driven initiatives. For beginners, this project offers valuable hands-on experience in applying Python for data science, bridging the gap between theoretical learning and real-world application.</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47198" y="512759"/>
            <a:ext cx="6097604" cy="706755"/>
          </a:xfrm>
          <a:prstGeom prst="rect">
            <a:avLst/>
          </a:prstGeom>
          <a:noFill/>
        </p:spPr>
        <p:txBody>
          <a:bodyPr wrap="square">
            <a:spAutoFit/>
          </a:bodyPr>
          <a:lstStyle/>
          <a:p>
            <a:pPr algn="ctr"/>
            <a:r>
              <a:rPr lang="en-US" altLang="en-IN" sz="4000" b="1" dirty="0">
                <a:latin typeface="Times New Roman" panose="02020603050405020304" pitchFamily="18" charset="0"/>
                <a:cs typeface="Times New Roman" panose="02020603050405020304" pitchFamily="18" charset="0"/>
              </a:rPr>
              <a:t>ABSTRACT</a:t>
            </a:r>
            <a:endParaRPr lang="en-US" altLang="en-IN"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4819" y="1733403"/>
            <a:ext cx="10765497" cy="1938020"/>
          </a:xfrm>
          <a:prstGeom prst="rect">
            <a:avLst/>
          </a:prstGeom>
          <a:noFill/>
        </p:spPr>
        <p:txBody>
          <a:bodyPr wrap="square">
            <a:spAutoFit/>
          </a:bodyPr>
          <a:lstStyle/>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festival of Deepawali, celebrated with great enthusiasm in India, brings a significant surge in consumer purchases. This makes it a critical period for businesses to maximize sales and enhance customer satisfaction. This project aims to leverage Python programming for exploratory data analysis on parameters such as gender, age, location, marital status, occupation, and product categories during Deepawali. The analysis aims to provide valuable insights that can help businesses improve their customer experience and boost sales.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47198" y="482289"/>
            <a:ext cx="6097604" cy="706755"/>
          </a:xfrm>
          <a:prstGeom prst="rect">
            <a:avLst/>
          </a:prstGeom>
          <a:noFill/>
        </p:spPr>
        <p:txBody>
          <a:bodyPr wrap="square">
            <a:spAutoFit/>
          </a:bodyPr>
          <a:lstStyle/>
          <a:p>
            <a:pPr algn="ctr"/>
            <a:r>
              <a:rPr lang="en-US" altLang="en-IN" sz="4000" b="1" dirty="0">
                <a:latin typeface="Times New Roman" panose="02020603050405020304" pitchFamily="18" charset="0"/>
                <a:cs typeface="Times New Roman" panose="02020603050405020304" pitchFamily="18" charset="0"/>
              </a:rPr>
              <a:t>INTRODUCTION</a:t>
            </a:r>
            <a:endParaRPr lang="en-US" alt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82650" y="1568450"/>
            <a:ext cx="10625455" cy="3105785"/>
          </a:xfrm>
          <a:prstGeom prst="rect">
            <a:avLst/>
          </a:prstGeom>
          <a:noFill/>
        </p:spPr>
        <p:txBody>
          <a:bodyPr wrap="square">
            <a:noAutofit/>
          </a:bodyPr>
          <a:lstStyle/>
          <a:p>
            <a:pPr indent="0" algn="just">
              <a:buFont typeface="Arial" panose="020B0604020202020204" pitchFamily="34" charset="0"/>
              <a:buNone/>
            </a:pPr>
            <a:endParaRPr lang="en-US" sz="2000" i="0" dirty="0">
              <a:solidFill>
                <a:srgbClr val="0D0D0D"/>
              </a:solidFill>
              <a:effectLst/>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US" sz="2000" i="0" dirty="0">
                <a:solidFill>
                  <a:srgbClr val="0D0D0D"/>
                </a:solidFill>
                <a:effectLst/>
                <a:latin typeface="Times New Roman" panose="02020603050405020304" pitchFamily="18" charset="0"/>
                <a:cs typeface="Times New Roman" panose="02020603050405020304" pitchFamily="18" charset="0"/>
              </a:rPr>
              <a:t>This project uses Python to analyze Diwali sales data in India, aiming to improve customer experience and sales. The process includes data collection, preprocessing, trend analysis, customer segmentation, product evaluation, sentiment analysis, and predictive modeling. The goal is to help businesses understand their customers better, optimize product offerings, and develop targeted marketing strategies. This project provides practical experience in applying data science techniques for beginners in Python programming.</a:t>
            </a:r>
            <a:endParaRPr lang="en-US" sz="200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658" y="368786"/>
            <a:ext cx="9286374" cy="706755"/>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sym typeface="+mn-ea"/>
              </a:rPr>
              <a:t>PROPOSED METHOD</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272535"/>
            <a:ext cx="10481912" cy="501586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sym typeface="+mn-ea"/>
              </a:rPr>
              <a:t>1.Data Preprocessing:</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sym typeface="+mn-ea"/>
              </a:rPr>
              <a:t>Collect and clean thedataset, ensuring consistency and accuracy of the data.</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Handle missing values, outliers, and inconsistencies to ensure the dataset is ready for visualization.</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sym typeface="+mn-ea"/>
              </a:rPr>
              <a:t>2.Exploratory Data Analysis (EDA):</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sym typeface="+mn-ea"/>
              </a:rPr>
              <a:t>Conduct exploratory data analysis to gain a preliminary understanding of the dataset.</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sym typeface="+mn-ea"/>
              </a:rPr>
              <a:t>Use descriptive statistics, histograms, and box plots to </a:t>
            </a:r>
            <a:r>
              <a:rPr lang="en-IN" sz="2000" dirty="0" err="1">
                <a:latin typeface="Times New Roman" panose="02020603050405020304" pitchFamily="18" charset="0"/>
                <a:cs typeface="Times New Roman" panose="02020603050405020304" pitchFamily="18" charset="0"/>
                <a:sym typeface="+mn-ea"/>
              </a:rPr>
              <a:t>analyze</a:t>
            </a:r>
            <a:r>
              <a:rPr lang="en-IN" sz="2000" dirty="0">
                <a:latin typeface="Times New Roman" panose="02020603050405020304" pitchFamily="18" charset="0"/>
                <a:cs typeface="Times New Roman" panose="02020603050405020304" pitchFamily="18" charset="0"/>
                <a:sym typeface="+mn-ea"/>
              </a:rPr>
              <a:t> key variables such as player performance metrics, match outcomes, and team statistics.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sym typeface="+mn-ea"/>
              </a:rPr>
              <a:t>3. Visualization Techniques:</a:t>
            </a:r>
            <a:endParaRPr lang="en-IN" sz="20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sym typeface="+mn-ea"/>
              </a:rPr>
              <a:t>The provided text include the use of graphs to depict the data. These graphs help to compare and contrast different data sets, such as the gender distribution of buyers, their age groups, the states from which most orders originate, the marital status of buyers, their occupations, and the categories of products most frequently purchased. However, the text does not provide specific details about the types of graphs used (e.g., bar graphs, pie charts, line charts, etc.).</a:t>
            </a:r>
            <a:endParaRPr lang="en-US" sz="2000" dirty="0">
              <a:latin typeface="Times New Roman" panose="02020603050405020304" pitchFamily="18" charset="0"/>
              <a:cs typeface="Times New Roman" panose="02020603050405020304" pitchFamily="18" charset="0"/>
              <a:sym typeface="+mn-ea"/>
            </a:endParaRPr>
          </a:p>
          <a:p>
            <a:pPr algn="just"/>
            <a:r>
              <a:rPr lang="en-US" altLang="en-IN" sz="2000" dirty="0">
                <a:latin typeface="Times New Roman" panose="02020603050405020304" pitchFamily="18" charset="0"/>
                <a:cs typeface="Times New Roman" panose="02020603050405020304" pitchFamily="18" charset="0"/>
                <a:sym typeface="+mn-ea"/>
              </a:rPr>
              <a:t> </a:t>
            </a:r>
            <a:endParaRPr lang="en-US" altLang="en-IN"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658" y="368786"/>
            <a:ext cx="9286374" cy="706755"/>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Advantages of Existing Methodology</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6915" y="1416685"/>
            <a:ext cx="10887710" cy="4919980"/>
          </a:xfrm>
          <a:prstGeom prst="rect">
            <a:avLst/>
          </a:prstGeom>
          <a:noFill/>
        </p:spPr>
        <p:txBody>
          <a:bodyPr wrap="square">
            <a:no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Data-Driven Decision Making: Enhanced insights and strategies based on comprehensive data analysis.</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Improved Customer Experience: Personalized marketing and service through customer segmentation and sentiment analysis.</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Increased Sales and Revenue: Optimized promotions and product offerings from data insights.</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Efficient Resource Management: Better inventory management and cost efficiency via predictive modeling.</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Competitive Advantage: Staying ahead of market trends and consumer preferences.</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Scalability and Flexibility: Adaptable models suitable for various business needs.</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Learning and Development: Practical experience for beginners in Python for data science.</a:t>
            </a:r>
            <a:endParaRPr lang="en-IN" sz="20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Real-Time Monitoring and Adaptation: Dynamic adjustments based on real-time data analysis.</a:t>
            </a:r>
            <a:endParaRPr lang="en-IN"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658" y="368786"/>
            <a:ext cx="9286374" cy="706755"/>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sym typeface="+mn-ea"/>
              </a:rPr>
              <a:t>ARCHITECTURE</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409257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1. Data Collection: The first step is to gather the Deepawali sales data. This could be in the form of a CSV or Excel file containing information about the buyers, such as gender, age, location, marital status, occupation, and product category.</a:t>
            </a:r>
            <a:endParaRPr lang="en-US" sz="2000" dirty="0">
              <a:latin typeface="Times New Roman" panose="02020603050405020304" pitchFamily="18" charset="0"/>
              <a:cs typeface="Times New Roman" panose="02020603050405020304" pitchFamily="18" charset="0"/>
              <a:sym typeface="+mn-ea"/>
            </a:endParaRP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2. Data Preprocessing: The raw data is then cleaned and preprocessed using Python libraries like pandas. This involves handling missing values, removing duplicates, and converting data types if necessary.</a:t>
            </a:r>
            <a:endParaRPr lang="en-US" sz="2000" dirty="0">
              <a:latin typeface="Times New Roman" panose="02020603050405020304" pitchFamily="18" charset="0"/>
              <a:cs typeface="Times New Roman" panose="02020603050405020304" pitchFamily="18" charset="0"/>
              <a:sym typeface="+mn-ea"/>
            </a:endParaRP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3. Data Analysis: The preprocessed data is analyzed using Python's data analysis capabilities. This involves exploring the data to find trends and patterns, such as the majority gender, age group, location, marital status, occupation, and product category of the buyers.</a:t>
            </a:r>
            <a:endParaRPr lang="en-US" sz="2000" dirty="0">
              <a:latin typeface="Times New Roman" panose="02020603050405020304" pitchFamily="18" charset="0"/>
              <a:cs typeface="Times New Roman" panose="02020603050405020304" pitchFamily="18" charset="0"/>
              <a:sym typeface="+mn-ea"/>
            </a:endParaRP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658" y="368786"/>
            <a:ext cx="9286374" cy="706755"/>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5284" y="1192525"/>
            <a:ext cx="10481912" cy="378460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4. Data Visualization: The insights from the data analysis are visualized using libraries like matplotlib and seaborn. This could involve bar charts, pie charts, or heatmaps to illustrate the findings.</a:t>
            </a:r>
            <a:endParaRPr lang="en-US" sz="2000" dirty="0">
              <a:latin typeface="Times New Roman" panose="02020603050405020304" pitchFamily="18" charset="0"/>
              <a:cs typeface="Times New Roman" panose="02020603050405020304" pitchFamily="18" charset="0"/>
              <a:sym typeface="+mn-ea"/>
            </a:endParaRP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5. Report Generation: The findings from the data analysis and visualization are compiled into a report, along with the abstract, introduction, proposed method, and conclusion. This report is used to guide marketing strategies and improve sales during Diwali.</a:t>
            </a:r>
            <a:endParaRPr lang="en-US" sz="2000" dirty="0">
              <a:latin typeface="Times New Roman" panose="02020603050405020304" pitchFamily="18" charset="0"/>
              <a:cs typeface="Times New Roman" panose="02020603050405020304" pitchFamily="18" charset="0"/>
              <a:sym typeface="+mn-ea"/>
            </a:endParaRP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dirty="0">
                <a:latin typeface="Times New Roman" panose="02020603050405020304" pitchFamily="18" charset="0"/>
                <a:cs typeface="Times New Roman" panose="02020603050405020304" pitchFamily="18" charset="0"/>
                <a:sym typeface="+mn-ea"/>
              </a:rPr>
              <a:t>6. Feedback Loop: After implementing the insights from the report, the data from the next Diwali sale is collected and the process is repeated to measure the impact of the changes and make further improvements.</a:t>
            </a:r>
            <a:endParaRPr lang="en-US" sz="20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78155" y="215900"/>
            <a:ext cx="2508250" cy="436245"/>
          </a:xfrm>
          <a:prstGeom prst="rect">
            <a:avLst/>
          </a:prstGeom>
          <a:noFill/>
        </p:spPr>
        <p:txBody>
          <a:bodyPr wrap="square">
            <a:noAutofit/>
          </a:bodyPr>
          <a:lstStyle/>
          <a:p>
            <a:pPr algn="ctr"/>
            <a:r>
              <a:rPr lang="en-US" sz="2400" dirty="0">
                <a:latin typeface="Times New Roman" panose="02020603050405020304" pitchFamily="18" charset="0"/>
                <a:cs typeface="Times New Roman" panose="02020603050405020304" pitchFamily="18" charset="0"/>
                <a:sym typeface="+mn-ea"/>
              </a:rPr>
              <a:t>RESULTS</a:t>
            </a:r>
            <a:endParaRPr lang="en-US" sz="4000" dirty="0">
              <a:latin typeface="Times New Roman" panose="02020603050405020304" pitchFamily="18" charset="0"/>
              <a:cs typeface="Times New Roman" panose="02020603050405020304" pitchFamily="18" charset="0"/>
              <a:sym typeface="+mn-ea"/>
            </a:endParaRPr>
          </a:p>
          <a:p>
            <a:pPr algn="ct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pic>
        <p:nvPicPr>
          <p:cNvPr id="100" name="Picture 99"/>
          <p:cNvPicPr/>
          <p:nvPr/>
        </p:nvPicPr>
        <p:blipFill>
          <a:blip r:embed="rId2"/>
          <a:stretch>
            <a:fillRect/>
          </a:stretch>
        </p:blipFill>
        <p:spPr>
          <a:xfrm>
            <a:off x="785495" y="1243965"/>
            <a:ext cx="4505325" cy="3937635"/>
          </a:xfrm>
          <a:prstGeom prst="rect">
            <a:avLst/>
          </a:prstGeom>
          <a:noFill/>
          <a:ln w="9525">
            <a:noFill/>
          </a:ln>
        </p:spPr>
      </p:pic>
      <p:pic>
        <p:nvPicPr>
          <p:cNvPr id="101" name="Picture 100"/>
          <p:cNvPicPr/>
          <p:nvPr/>
        </p:nvPicPr>
        <p:blipFill>
          <a:blip r:embed="rId3"/>
          <a:stretch>
            <a:fillRect/>
          </a:stretch>
        </p:blipFill>
        <p:spPr>
          <a:xfrm>
            <a:off x="5871210" y="1243965"/>
            <a:ext cx="5065395" cy="3937000"/>
          </a:xfrm>
          <a:prstGeom prst="rect">
            <a:avLst/>
          </a:prstGeom>
          <a:noFill/>
          <a:ln w="9525">
            <a:noFill/>
          </a:ln>
        </p:spPr>
      </p:pic>
      <p:sp>
        <p:nvSpPr>
          <p:cNvPr id="6" name="Text Box 5"/>
          <p:cNvSpPr txBox="1"/>
          <p:nvPr/>
        </p:nvSpPr>
        <p:spPr>
          <a:xfrm>
            <a:off x="1356995" y="5526405"/>
            <a:ext cx="9213850" cy="64516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From above graphs we can see that most of the buyers are females and even the purchasing power of females are greater than men</a:t>
            </a:r>
            <a:endParaRPr lang="en-US">
              <a:latin typeface="Times New Roman" panose="02020603050405020304" pitchFamily="18" charset="0"/>
              <a:cs typeface="Times New Roman" panose="02020603050405020304" pitchFamily="18" charset="0"/>
            </a:endParaRPr>
          </a:p>
        </p:txBody>
      </p:sp>
      <p:sp>
        <p:nvSpPr>
          <p:cNvPr id="7" name="Text Box 6"/>
          <p:cNvSpPr txBox="1"/>
          <p:nvPr/>
        </p:nvSpPr>
        <p:spPr>
          <a:xfrm>
            <a:off x="1077595" y="847725"/>
            <a:ext cx="397573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a bar chart for Gender and it's count</a:t>
            </a:r>
            <a:endParaRPr lang="en-US" sz="1200">
              <a:latin typeface="Times New Roman" panose="02020603050405020304" pitchFamily="18" charset="0"/>
              <a:cs typeface="Times New Roman" panose="02020603050405020304" pitchFamily="18" charset="0"/>
            </a:endParaRPr>
          </a:p>
        </p:txBody>
      </p:sp>
      <p:sp>
        <p:nvSpPr>
          <p:cNvPr id="8" name="Text Box 7"/>
          <p:cNvSpPr txBox="1"/>
          <p:nvPr/>
        </p:nvSpPr>
        <p:spPr>
          <a:xfrm>
            <a:off x="6466205" y="847725"/>
            <a:ext cx="397573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 plotting a bar chart for gender vs total amount</a:t>
            </a:r>
            <a:endParaRPr 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228725" y="368935"/>
            <a:ext cx="9286240" cy="80010"/>
          </a:xfrm>
          <a:prstGeom prst="rect">
            <a:avLst/>
          </a:prstGeom>
          <a:noFill/>
        </p:spPr>
        <p:txBody>
          <a:bodyPr wrap="square">
            <a:noAutofit/>
          </a:bodyPr>
          <a:lstStyle/>
          <a:p>
            <a:pPr algn="ctr">
              <a:lnSpc>
                <a:spcPts val="6695"/>
              </a:lnSpc>
              <a:spcBef>
                <a:spcPct val="0"/>
              </a:spcBef>
            </a:pPr>
            <a:r>
              <a:rPr lang="en-US" sz="4000" dirty="0">
                <a:latin typeface="Times New Roman" panose="02020603050405020304" pitchFamily="18" charset="0"/>
                <a:cs typeface="Times New Roman" panose="02020603050405020304" pitchFamily="18" charset="0"/>
                <a:sym typeface="+mn-ea"/>
              </a:rPr>
              <a:t> </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39399" y="1496055"/>
            <a:ext cx="10481912" cy="39878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p:txBody>
      </p:sp>
      <p:pic>
        <p:nvPicPr>
          <p:cNvPr id="102" name="Picture 101"/>
          <p:cNvPicPr/>
          <p:nvPr/>
        </p:nvPicPr>
        <p:blipFill>
          <a:blip r:embed="rId2"/>
          <a:stretch>
            <a:fillRect/>
          </a:stretch>
        </p:blipFill>
        <p:spPr>
          <a:xfrm>
            <a:off x="1153160" y="1496060"/>
            <a:ext cx="4617720" cy="3295015"/>
          </a:xfrm>
          <a:prstGeom prst="rect">
            <a:avLst/>
          </a:prstGeom>
          <a:noFill/>
          <a:ln w="9525">
            <a:noFill/>
          </a:ln>
        </p:spPr>
      </p:pic>
      <p:sp>
        <p:nvSpPr>
          <p:cNvPr id="2" name="Text Box 1"/>
          <p:cNvSpPr txBox="1"/>
          <p:nvPr/>
        </p:nvSpPr>
        <p:spPr>
          <a:xfrm>
            <a:off x="1245235" y="1087120"/>
            <a:ext cx="438340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Age gap between male and femlae</a:t>
            </a:r>
            <a:endParaRPr lang="en-US" sz="1200">
              <a:latin typeface="Times New Roman" panose="02020603050405020304" pitchFamily="18" charset="0"/>
              <a:cs typeface="Times New Roman" panose="02020603050405020304" pitchFamily="18" charset="0"/>
            </a:endParaRPr>
          </a:p>
        </p:txBody>
      </p:sp>
      <p:sp>
        <p:nvSpPr>
          <p:cNvPr id="6" name="Text Box 5"/>
          <p:cNvSpPr txBox="1"/>
          <p:nvPr/>
        </p:nvSpPr>
        <p:spPr>
          <a:xfrm>
            <a:off x="6617970" y="1087120"/>
            <a:ext cx="438340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#plotting  Total Amount vs Age Group</a:t>
            </a:r>
            <a:endParaRPr lang="en-US" sz="1200">
              <a:latin typeface="Times New Roman" panose="02020603050405020304" pitchFamily="18" charset="0"/>
              <a:cs typeface="Times New Roman" panose="02020603050405020304" pitchFamily="18" charset="0"/>
            </a:endParaRPr>
          </a:p>
        </p:txBody>
      </p:sp>
      <p:pic>
        <p:nvPicPr>
          <p:cNvPr id="104" name="Picture 103"/>
          <p:cNvPicPr/>
          <p:nvPr/>
        </p:nvPicPr>
        <p:blipFill>
          <a:blip r:embed="rId3"/>
          <a:stretch>
            <a:fillRect/>
          </a:stretch>
        </p:blipFill>
        <p:spPr>
          <a:xfrm>
            <a:off x="6306185" y="1496695"/>
            <a:ext cx="4968240" cy="3293745"/>
          </a:xfrm>
          <a:prstGeom prst="rect">
            <a:avLst/>
          </a:prstGeom>
          <a:noFill/>
          <a:ln w="9525">
            <a:noFill/>
          </a:ln>
        </p:spPr>
      </p:pic>
      <p:sp>
        <p:nvSpPr>
          <p:cNvPr id="8" name="Text Box 7"/>
          <p:cNvSpPr txBox="1"/>
          <p:nvPr/>
        </p:nvSpPr>
        <p:spPr>
          <a:xfrm>
            <a:off x="1261745" y="5182870"/>
            <a:ext cx="1001268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From above graphs we can see that most of the buyers are of age group between 26-35 yrs female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6594</Words>
  <Application>WPS Presentation</Application>
  <PresentationFormat>Widescreen</PresentationFormat>
  <Paragraphs>147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 3</vt:lpstr>
      <vt:lpstr>Arial</vt:lpstr>
      <vt:lpstr>Times New Roman</vt:lpstr>
      <vt:lpstr>Microsoft YaHei</vt:lpstr>
      <vt:lpstr>Arial Unicode MS</vt:lpstr>
      <vt:lpstr>Trebuchet MS</vt:lpstr>
      <vt:lpstr>Calibri</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Gowda</dc:creator>
  <cp:lastModifiedBy>KOUSHIK G</cp:lastModifiedBy>
  <cp:revision>7</cp:revision>
  <dcterms:created xsi:type="dcterms:W3CDTF">2024-03-13T17:01:00Z</dcterms:created>
  <dcterms:modified xsi:type="dcterms:W3CDTF">2024-05-20T04:04:55Z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77832EDD67594F2FB86DA62A39EB6407_12</vt:lpwstr>
  </property>
  <property fmtid="{D5CDD505-2E9C-101B-9397-08002B2CF9AE}" pid="3" name="KSOProductBuildVer">
    <vt:lpwstr>1033-12.2.0.13472</vt:lpwstr>
  </property>
</Properties>
</file>