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32"/>
  </p:notesMasterIdLst>
  <p:handoutMasterIdLst>
    <p:handoutMasterId r:id="rId33"/>
  </p:handoutMasterIdLst>
  <p:sldIdLst>
    <p:sldId id="281" r:id="rId5"/>
    <p:sldId id="355" r:id="rId6"/>
    <p:sldId id="354" r:id="rId7"/>
    <p:sldId id="373" r:id="rId8"/>
    <p:sldId id="394" r:id="rId9"/>
    <p:sldId id="372" r:id="rId10"/>
    <p:sldId id="380" r:id="rId11"/>
    <p:sldId id="395" r:id="rId12"/>
    <p:sldId id="376" r:id="rId13"/>
    <p:sldId id="397" r:id="rId14"/>
    <p:sldId id="396" r:id="rId15"/>
    <p:sldId id="400" r:id="rId16"/>
    <p:sldId id="411" r:id="rId17"/>
    <p:sldId id="412" r:id="rId18"/>
    <p:sldId id="399" r:id="rId19"/>
    <p:sldId id="401" r:id="rId20"/>
    <p:sldId id="405" r:id="rId21"/>
    <p:sldId id="406" r:id="rId22"/>
    <p:sldId id="402" r:id="rId23"/>
    <p:sldId id="414" r:id="rId24"/>
    <p:sldId id="384" r:id="rId25"/>
    <p:sldId id="388" r:id="rId26"/>
    <p:sldId id="393" r:id="rId27"/>
    <p:sldId id="413" r:id="rId28"/>
    <p:sldId id="356" r:id="rId29"/>
    <p:sldId id="404"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8252E631-F5FD-CA6C-0F39-47718F2ACF9A}" name="Kwame Odoi Otchere" initials="KO" userId="S::kwame.otchere@azubiafrica.org::53f58464-c596-4fdc-8ad1-578bf69007a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171" autoAdjust="0"/>
  </p:normalViewPr>
  <p:slideViewPr>
    <p:cSldViewPr snapToGrid="0">
      <p:cViewPr varScale="1">
        <p:scale>
          <a:sx n="54" d="100"/>
          <a:sy n="54" d="100"/>
        </p:scale>
        <p:origin x="1080" y="60"/>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0694A-57CB-47D5-BDEC-C1566C8D3F51}" type="doc">
      <dgm:prSet loTypeId="urn:microsoft.com/office/officeart/2005/8/layout/vProcess5" loCatId="process" qsTypeId="urn:microsoft.com/office/officeart/2005/8/quickstyle/simple1" qsCatId="simple" csTypeId="urn:microsoft.com/office/officeart/2005/8/colors/colorful1" csCatId="colorful" phldr="1"/>
      <dgm:spPr/>
    </dgm:pt>
    <dgm:pt modelId="{56761B3F-97EF-400A-A81E-DF37FEA437D0}">
      <dgm:prSet phldrT="[Text]"/>
      <dgm:spPr/>
      <dgm:t>
        <a:bodyPr/>
        <a:lstStyle/>
        <a:p>
          <a:r>
            <a:rPr lang="en-US" dirty="0"/>
            <a:t>Objective</a:t>
          </a:r>
        </a:p>
      </dgm:t>
    </dgm:pt>
    <dgm:pt modelId="{DFB80738-97D5-4FE3-B2AE-D4B455B388B3}" type="parTrans" cxnId="{D0E68542-8D87-4C06-80E6-8CD7F6484AF9}">
      <dgm:prSet/>
      <dgm:spPr/>
      <dgm:t>
        <a:bodyPr/>
        <a:lstStyle/>
        <a:p>
          <a:endParaRPr lang="en-US"/>
        </a:p>
      </dgm:t>
    </dgm:pt>
    <dgm:pt modelId="{548AFC66-0626-4698-B935-9A57E851A47D}" type="sibTrans" cxnId="{D0E68542-8D87-4C06-80E6-8CD7F6484AF9}">
      <dgm:prSet/>
      <dgm:spPr/>
      <dgm:t>
        <a:bodyPr/>
        <a:lstStyle/>
        <a:p>
          <a:endParaRPr lang="en-US"/>
        </a:p>
      </dgm:t>
    </dgm:pt>
    <dgm:pt modelId="{E04A8F0B-3E57-48F5-9782-3D6C4B25254A}">
      <dgm:prSet phldrT="[Text]"/>
      <dgm:spPr/>
      <dgm:t>
        <a:bodyPr/>
        <a:lstStyle/>
        <a:p>
          <a:r>
            <a:rPr lang="en-US" dirty="0"/>
            <a:t>Data Preparation</a:t>
          </a:r>
        </a:p>
      </dgm:t>
    </dgm:pt>
    <dgm:pt modelId="{6024F91D-94C2-4262-9531-14A3D217248D}" type="parTrans" cxnId="{C3C2BC75-F32E-464A-AC3A-9C61E07638F1}">
      <dgm:prSet/>
      <dgm:spPr/>
      <dgm:t>
        <a:bodyPr/>
        <a:lstStyle/>
        <a:p>
          <a:endParaRPr lang="en-US"/>
        </a:p>
      </dgm:t>
    </dgm:pt>
    <dgm:pt modelId="{1E827FEF-F98F-4437-8CF8-79355E071100}" type="sibTrans" cxnId="{C3C2BC75-F32E-464A-AC3A-9C61E07638F1}">
      <dgm:prSet/>
      <dgm:spPr/>
      <dgm:t>
        <a:bodyPr/>
        <a:lstStyle/>
        <a:p>
          <a:endParaRPr lang="en-US"/>
        </a:p>
      </dgm:t>
    </dgm:pt>
    <dgm:pt modelId="{40AA53AD-7D44-4E0B-9F49-B760541D21B3}">
      <dgm:prSet phldrT="[Text]"/>
      <dgm:spPr/>
      <dgm:t>
        <a:bodyPr/>
        <a:lstStyle/>
        <a:p>
          <a:r>
            <a:rPr lang="en-US" dirty="0"/>
            <a:t>Data Analysis</a:t>
          </a:r>
        </a:p>
      </dgm:t>
    </dgm:pt>
    <dgm:pt modelId="{4CBF0999-F1E6-491A-9A94-E4A9773505A2}" type="parTrans" cxnId="{0621A40B-81D5-4786-9D12-2489616B5731}">
      <dgm:prSet/>
      <dgm:spPr/>
      <dgm:t>
        <a:bodyPr/>
        <a:lstStyle/>
        <a:p>
          <a:endParaRPr lang="en-US"/>
        </a:p>
      </dgm:t>
    </dgm:pt>
    <dgm:pt modelId="{6C14168C-3651-47EF-B595-D7988A988489}" type="sibTrans" cxnId="{0621A40B-81D5-4786-9D12-2489616B5731}">
      <dgm:prSet/>
      <dgm:spPr/>
      <dgm:t>
        <a:bodyPr/>
        <a:lstStyle/>
        <a:p>
          <a:endParaRPr lang="en-US"/>
        </a:p>
      </dgm:t>
    </dgm:pt>
    <dgm:pt modelId="{62E9654A-BC72-4ED2-95B0-228ABA8B4B3C}">
      <dgm:prSet phldrT="[Text]"/>
      <dgm:spPr/>
      <dgm:t>
        <a:bodyPr/>
        <a:lstStyle/>
        <a:p>
          <a:r>
            <a:rPr lang="en-US" dirty="0"/>
            <a:t>Recommendations</a:t>
          </a:r>
        </a:p>
      </dgm:t>
    </dgm:pt>
    <dgm:pt modelId="{A5637CCA-09D1-468B-8C6D-EEDC205EEE20}" type="parTrans" cxnId="{020C376D-6F13-4B80-A8E7-07C9C38E7D7B}">
      <dgm:prSet/>
      <dgm:spPr/>
      <dgm:t>
        <a:bodyPr/>
        <a:lstStyle/>
        <a:p>
          <a:endParaRPr lang="en-US"/>
        </a:p>
      </dgm:t>
    </dgm:pt>
    <dgm:pt modelId="{D5A8B435-7057-4D8E-BFEE-3A38BAD9513D}" type="sibTrans" cxnId="{020C376D-6F13-4B80-A8E7-07C9C38E7D7B}">
      <dgm:prSet/>
      <dgm:spPr/>
      <dgm:t>
        <a:bodyPr/>
        <a:lstStyle/>
        <a:p>
          <a:endParaRPr lang="en-US"/>
        </a:p>
      </dgm:t>
    </dgm:pt>
    <dgm:pt modelId="{EB7AC0D6-01CE-40FA-B670-C51820953773}">
      <dgm:prSet phldrT="[Text]"/>
      <dgm:spPr/>
      <dgm:t>
        <a:bodyPr/>
        <a:lstStyle/>
        <a:p>
          <a:r>
            <a:rPr lang="en-US" dirty="0"/>
            <a:t>Insight Generation</a:t>
          </a:r>
        </a:p>
      </dgm:t>
    </dgm:pt>
    <dgm:pt modelId="{D0A03F7B-681E-4338-8F43-879BA90B6066}" type="parTrans" cxnId="{C9CC3C1F-C1C0-4D86-AAFD-0F39E48C5B32}">
      <dgm:prSet/>
      <dgm:spPr/>
      <dgm:t>
        <a:bodyPr/>
        <a:lstStyle/>
        <a:p>
          <a:endParaRPr lang="en-US"/>
        </a:p>
      </dgm:t>
    </dgm:pt>
    <dgm:pt modelId="{4F61B5F3-A8C8-4F3E-8E7E-7155DA71DC23}" type="sibTrans" cxnId="{C9CC3C1F-C1C0-4D86-AAFD-0F39E48C5B32}">
      <dgm:prSet/>
      <dgm:spPr/>
      <dgm:t>
        <a:bodyPr/>
        <a:lstStyle/>
        <a:p>
          <a:endParaRPr lang="en-US"/>
        </a:p>
      </dgm:t>
    </dgm:pt>
    <dgm:pt modelId="{C4B8BBAD-C9BD-41A0-89CE-CB950A897BB6}" type="pres">
      <dgm:prSet presAssocID="{33E0694A-57CB-47D5-BDEC-C1566C8D3F51}" presName="outerComposite" presStyleCnt="0">
        <dgm:presLayoutVars>
          <dgm:chMax val="5"/>
          <dgm:dir/>
          <dgm:resizeHandles val="exact"/>
        </dgm:presLayoutVars>
      </dgm:prSet>
      <dgm:spPr/>
    </dgm:pt>
    <dgm:pt modelId="{F636C55F-D66A-4489-97C2-2FBEA5D0F138}" type="pres">
      <dgm:prSet presAssocID="{33E0694A-57CB-47D5-BDEC-C1566C8D3F51}" presName="dummyMaxCanvas" presStyleCnt="0">
        <dgm:presLayoutVars/>
      </dgm:prSet>
      <dgm:spPr/>
    </dgm:pt>
    <dgm:pt modelId="{405E3B4C-9775-4EE6-861A-13C453AF2523}" type="pres">
      <dgm:prSet presAssocID="{33E0694A-57CB-47D5-BDEC-C1566C8D3F51}" presName="FiveNodes_1" presStyleLbl="node1" presStyleIdx="0" presStyleCnt="5">
        <dgm:presLayoutVars>
          <dgm:bulletEnabled val="1"/>
        </dgm:presLayoutVars>
      </dgm:prSet>
      <dgm:spPr/>
    </dgm:pt>
    <dgm:pt modelId="{5A7828D1-B4B1-459D-9382-0F9F0552C4C1}" type="pres">
      <dgm:prSet presAssocID="{33E0694A-57CB-47D5-BDEC-C1566C8D3F51}" presName="FiveNodes_2" presStyleLbl="node1" presStyleIdx="1" presStyleCnt="5">
        <dgm:presLayoutVars>
          <dgm:bulletEnabled val="1"/>
        </dgm:presLayoutVars>
      </dgm:prSet>
      <dgm:spPr/>
    </dgm:pt>
    <dgm:pt modelId="{A05A4BBA-AFDC-4C89-8761-987FD4EF2C06}" type="pres">
      <dgm:prSet presAssocID="{33E0694A-57CB-47D5-BDEC-C1566C8D3F51}" presName="FiveNodes_3" presStyleLbl="node1" presStyleIdx="2" presStyleCnt="5">
        <dgm:presLayoutVars>
          <dgm:bulletEnabled val="1"/>
        </dgm:presLayoutVars>
      </dgm:prSet>
      <dgm:spPr/>
    </dgm:pt>
    <dgm:pt modelId="{55AACCB4-622E-439D-8AAD-956378C085D9}" type="pres">
      <dgm:prSet presAssocID="{33E0694A-57CB-47D5-BDEC-C1566C8D3F51}" presName="FiveNodes_4" presStyleLbl="node1" presStyleIdx="3" presStyleCnt="5">
        <dgm:presLayoutVars>
          <dgm:bulletEnabled val="1"/>
        </dgm:presLayoutVars>
      </dgm:prSet>
      <dgm:spPr/>
    </dgm:pt>
    <dgm:pt modelId="{02DD073A-7DD8-4C3E-9058-3E3D85A3788B}" type="pres">
      <dgm:prSet presAssocID="{33E0694A-57CB-47D5-BDEC-C1566C8D3F51}" presName="FiveNodes_5" presStyleLbl="node1" presStyleIdx="4" presStyleCnt="5">
        <dgm:presLayoutVars>
          <dgm:bulletEnabled val="1"/>
        </dgm:presLayoutVars>
      </dgm:prSet>
      <dgm:spPr/>
    </dgm:pt>
    <dgm:pt modelId="{05DFB238-4E9B-454C-B54E-C31366F3E43C}" type="pres">
      <dgm:prSet presAssocID="{33E0694A-57CB-47D5-BDEC-C1566C8D3F51}" presName="FiveConn_1-2" presStyleLbl="fgAccFollowNode1" presStyleIdx="0" presStyleCnt="4">
        <dgm:presLayoutVars>
          <dgm:bulletEnabled val="1"/>
        </dgm:presLayoutVars>
      </dgm:prSet>
      <dgm:spPr/>
    </dgm:pt>
    <dgm:pt modelId="{1C58205D-EF91-437D-B0C7-E3DB12424B7E}" type="pres">
      <dgm:prSet presAssocID="{33E0694A-57CB-47D5-BDEC-C1566C8D3F51}" presName="FiveConn_2-3" presStyleLbl="fgAccFollowNode1" presStyleIdx="1" presStyleCnt="4">
        <dgm:presLayoutVars>
          <dgm:bulletEnabled val="1"/>
        </dgm:presLayoutVars>
      </dgm:prSet>
      <dgm:spPr/>
    </dgm:pt>
    <dgm:pt modelId="{44292F95-4FD3-4699-AB16-C87397CFFE15}" type="pres">
      <dgm:prSet presAssocID="{33E0694A-57CB-47D5-BDEC-C1566C8D3F51}" presName="FiveConn_3-4" presStyleLbl="fgAccFollowNode1" presStyleIdx="2" presStyleCnt="4">
        <dgm:presLayoutVars>
          <dgm:bulletEnabled val="1"/>
        </dgm:presLayoutVars>
      </dgm:prSet>
      <dgm:spPr/>
    </dgm:pt>
    <dgm:pt modelId="{D5A9072F-A8C0-472C-B383-A177AD42D1CB}" type="pres">
      <dgm:prSet presAssocID="{33E0694A-57CB-47D5-BDEC-C1566C8D3F51}" presName="FiveConn_4-5" presStyleLbl="fgAccFollowNode1" presStyleIdx="3" presStyleCnt="4">
        <dgm:presLayoutVars>
          <dgm:bulletEnabled val="1"/>
        </dgm:presLayoutVars>
      </dgm:prSet>
      <dgm:spPr/>
    </dgm:pt>
    <dgm:pt modelId="{836F350D-569B-4E88-8E2B-5D105BCA0923}" type="pres">
      <dgm:prSet presAssocID="{33E0694A-57CB-47D5-BDEC-C1566C8D3F51}" presName="FiveNodes_1_text" presStyleLbl="node1" presStyleIdx="4" presStyleCnt="5">
        <dgm:presLayoutVars>
          <dgm:bulletEnabled val="1"/>
        </dgm:presLayoutVars>
      </dgm:prSet>
      <dgm:spPr/>
    </dgm:pt>
    <dgm:pt modelId="{7BB4DFC7-9344-4566-84BA-316F6F8C52F9}" type="pres">
      <dgm:prSet presAssocID="{33E0694A-57CB-47D5-BDEC-C1566C8D3F51}" presName="FiveNodes_2_text" presStyleLbl="node1" presStyleIdx="4" presStyleCnt="5">
        <dgm:presLayoutVars>
          <dgm:bulletEnabled val="1"/>
        </dgm:presLayoutVars>
      </dgm:prSet>
      <dgm:spPr/>
    </dgm:pt>
    <dgm:pt modelId="{7045AB93-21FE-44F9-9DF8-07151E9BBEE6}" type="pres">
      <dgm:prSet presAssocID="{33E0694A-57CB-47D5-BDEC-C1566C8D3F51}" presName="FiveNodes_3_text" presStyleLbl="node1" presStyleIdx="4" presStyleCnt="5">
        <dgm:presLayoutVars>
          <dgm:bulletEnabled val="1"/>
        </dgm:presLayoutVars>
      </dgm:prSet>
      <dgm:spPr/>
    </dgm:pt>
    <dgm:pt modelId="{C5BA4555-60A1-41BB-835C-244B9346A7F7}" type="pres">
      <dgm:prSet presAssocID="{33E0694A-57CB-47D5-BDEC-C1566C8D3F51}" presName="FiveNodes_4_text" presStyleLbl="node1" presStyleIdx="4" presStyleCnt="5">
        <dgm:presLayoutVars>
          <dgm:bulletEnabled val="1"/>
        </dgm:presLayoutVars>
      </dgm:prSet>
      <dgm:spPr/>
    </dgm:pt>
    <dgm:pt modelId="{DEE2ECA9-6EA5-49E2-83E1-1F144DD82AE5}" type="pres">
      <dgm:prSet presAssocID="{33E0694A-57CB-47D5-BDEC-C1566C8D3F51}" presName="FiveNodes_5_text" presStyleLbl="node1" presStyleIdx="4" presStyleCnt="5">
        <dgm:presLayoutVars>
          <dgm:bulletEnabled val="1"/>
        </dgm:presLayoutVars>
      </dgm:prSet>
      <dgm:spPr/>
    </dgm:pt>
  </dgm:ptLst>
  <dgm:cxnLst>
    <dgm:cxn modelId="{0621A40B-81D5-4786-9D12-2489616B5731}" srcId="{33E0694A-57CB-47D5-BDEC-C1566C8D3F51}" destId="{40AA53AD-7D44-4E0B-9F49-B760541D21B3}" srcOrd="2" destOrd="0" parTransId="{4CBF0999-F1E6-491A-9A94-E4A9773505A2}" sibTransId="{6C14168C-3651-47EF-B595-D7988A988489}"/>
    <dgm:cxn modelId="{92A52517-71DB-42DD-B5D9-FB015DEB30FC}" type="presOf" srcId="{EB7AC0D6-01CE-40FA-B670-C51820953773}" destId="{55AACCB4-622E-439D-8AAD-956378C085D9}" srcOrd="0" destOrd="0" presId="urn:microsoft.com/office/officeart/2005/8/layout/vProcess5"/>
    <dgm:cxn modelId="{7A544318-93EB-4186-9474-4D8FC33BE604}" type="presOf" srcId="{1E827FEF-F98F-4437-8CF8-79355E071100}" destId="{1C58205D-EF91-437D-B0C7-E3DB12424B7E}" srcOrd="0" destOrd="0" presId="urn:microsoft.com/office/officeart/2005/8/layout/vProcess5"/>
    <dgm:cxn modelId="{C9CC3C1F-C1C0-4D86-AAFD-0F39E48C5B32}" srcId="{33E0694A-57CB-47D5-BDEC-C1566C8D3F51}" destId="{EB7AC0D6-01CE-40FA-B670-C51820953773}" srcOrd="3" destOrd="0" parTransId="{D0A03F7B-681E-4338-8F43-879BA90B6066}" sibTransId="{4F61B5F3-A8C8-4F3E-8E7E-7155DA71DC23}"/>
    <dgm:cxn modelId="{3380E731-51DA-405D-A00E-5A56F9B1C5A2}" type="presOf" srcId="{548AFC66-0626-4698-B935-9A57E851A47D}" destId="{05DFB238-4E9B-454C-B54E-C31366F3E43C}" srcOrd="0" destOrd="0" presId="urn:microsoft.com/office/officeart/2005/8/layout/vProcess5"/>
    <dgm:cxn modelId="{6D6B1436-7557-40D7-A7B2-6F9D8915A2EB}" type="presOf" srcId="{56761B3F-97EF-400A-A81E-DF37FEA437D0}" destId="{836F350D-569B-4E88-8E2B-5D105BCA0923}" srcOrd="1" destOrd="0" presId="urn:microsoft.com/office/officeart/2005/8/layout/vProcess5"/>
    <dgm:cxn modelId="{A107AE5C-D080-4442-8A5A-39348E545414}" type="presOf" srcId="{EB7AC0D6-01CE-40FA-B670-C51820953773}" destId="{C5BA4555-60A1-41BB-835C-244B9346A7F7}" srcOrd="1" destOrd="0" presId="urn:microsoft.com/office/officeart/2005/8/layout/vProcess5"/>
    <dgm:cxn modelId="{D0E68542-8D87-4C06-80E6-8CD7F6484AF9}" srcId="{33E0694A-57CB-47D5-BDEC-C1566C8D3F51}" destId="{56761B3F-97EF-400A-A81E-DF37FEA437D0}" srcOrd="0" destOrd="0" parTransId="{DFB80738-97D5-4FE3-B2AE-D4B455B388B3}" sibTransId="{548AFC66-0626-4698-B935-9A57E851A47D}"/>
    <dgm:cxn modelId="{020C376D-6F13-4B80-A8E7-07C9C38E7D7B}" srcId="{33E0694A-57CB-47D5-BDEC-C1566C8D3F51}" destId="{62E9654A-BC72-4ED2-95B0-228ABA8B4B3C}" srcOrd="4" destOrd="0" parTransId="{A5637CCA-09D1-468B-8C6D-EEDC205EEE20}" sibTransId="{D5A8B435-7057-4D8E-BFEE-3A38BAD9513D}"/>
    <dgm:cxn modelId="{011DB273-FE72-4CEB-821F-E2E786A057E6}" type="presOf" srcId="{E04A8F0B-3E57-48F5-9782-3D6C4B25254A}" destId="{5A7828D1-B4B1-459D-9382-0F9F0552C4C1}" srcOrd="0" destOrd="0" presId="urn:microsoft.com/office/officeart/2005/8/layout/vProcess5"/>
    <dgm:cxn modelId="{C3C2BC75-F32E-464A-AC3A-9C61E07638F1}" srcId="{33E0694A-57CB-47D5-BDEC-C1566C8D3F51}" destId="{E04A8F0B-3E57-48F5-9782-3D6C4B25254A}" srcOrd="1" destOrd="0" parTransId="{6024F91D-94C2-4262-9531-14A3D217248D}" sibTransId="{1E827FEF-F98F-4437-8CF8-79355E071100}"/>
    <dgm:cxn modelId="{9D8BF175-105F-49D2-8A3A-0A2D989C25DC}" type="presOf" srcId="{56761B3F-97EF-400A-A81E-DF37FEA437D0}" destId="{405E3B4C-9775-4EE6-861A-13C453AF2523}" srcOrd="0" destOrd="0" presId="urn:microsoft.com/office/officeart/2005/8/layout/vProcess5"/>
    <dgm:cxn modelId="{2F5BCE92-767E-46A1-A5FA-3433537F622E}" type="presOf" srcId="{40AA53AD-7D44-4E0B-9F49-B760541D21B3}" destId="{A05A4BBA-AFDC-4C89-8761-987FD4EF2C06}" srcOrd="0" destOrd="0" presId="urn:microsoft.com/office/officeart/2005/8/layout/vProcess5"/>
    <dgm:cxn modelId="{45CAA89C-E745-4FBE-82D9-E64E72B3B34A}" type="presOf" srcId="{6C14168C-3651-47EF-B595-D7988A988489}" destId="{44292F95-4FD3-4699-AB16-C87397CFFE15}" srcOrd="0" destOrd="0" presId="urn:microsoft.com/office/officeart/2005/8/layout/vProcess5"/>
    <dgm:cxn modelId="{43E823B6-B1AF-4B7F-8C16-254057C14E1B}" type="presOf" srcId="{62E9654A-BC72-4ED2-95B0-228ABA8B4B3C}" destId="{DEE2ECA9-6EA5-49E2-83E1-1F144DD82AE5}" srcOrd="1" destOrd="0" presId="urn:microsoft.com/office/officeart/2005/8/layout/vProcess5"/>
    <dgm:cxn modelId="{242A7BB8-5BF6-4868-AABB-45653C54A755}" type="presOf" srcId="{33E0694A-57CB-47D5-BDEC-C1566C8D3F51}" destId="{C4B8BBAD-C9BD-41A0-89CE-CB950A897BB6}" srcOrd="0" destOrd="0" presId="urn:microsoft.com/office/officeart/2005/8/layout/vProcess5"/>
    <dgm:cxn modelId="{F41008BA-AFF4-4AB6-88F0-29737CFA30DC}" type="presOf" srcId="{4F61B5F3-A8C8-4F3E-8E7E-7155DA71DC23}" destId="{D5A9072F-A8C0-472C-B383-A177AD42D1CB}" srcOrd="0" destOrd="0" presId="urn:microsoft.com/office/officeart/2005/8/layout/vProcess5"/>
    <dgm:cxn modelId="{589B69BA-2FF2-410D-98F9-6148BB1B0F99}" type="presOf" srcId="{E04A8F0B-3E57-48F5-9782-3D6C4B25254A}" destId="{7BB4DFC7-9344-4566-84BA-316F6F8C52F9}" srcOrd="1" destOrd="0" presId="urn:microsoft.com/office/officeart/2005/8/layout/vProcess5"/>
    <dgm:cxn modelId="{C34B59C9-C801-4792-BF9A-6FFC457E1958}" type="presOf" srcId="{62E9654A-BC72-4ED2-95B0-228ABA8B4B3C}" destId="{02DD073A-7DD8-4C3E-9058-3E3D85A3788B}" srcOrd="0" destOrd="0" presId="urn:microsoft.com/office/officeart/2005/8/layout/vProcess5"/>
    <dgm:cxn modelId="{4C84BCF7-FA20-40A9-956E-FD995D1FB486}" type="presOf" srcId="{40AA53AD-7D44-4E0B-9F49-B760541D21B3}" destId="{7045AB93-21FE-44F9-9DF8-07151E9BBEE6}" srcOrd="1" destOrd="0" presId="urn:microsoft.com/office/officeart/2005/8/layout/vProcess5"/>
    <dgm:cxn modelId="{BCF12948-4B2C-4218-8580-B99AF6EACEFD}" type="presParOf" srcId="{C4B8BBAD-C9BD-41A0-89CE-CB950A897BB6}" destId="{F636C55F-D66A-4489-97C2-2FBEA5D0F138}" srcOrd="0" destOrd="0" presId="urn:microsoft.com/office/officeart/2005/8/layout/vProcess5"/>
    <dgm:cxn modelId="{E1EEFB15-3EFE-4645-9F67-0386D681F71A}" type="presParOf" srcId="{C4B8BBAD-C9BD-41A0-89CE-CB950A897BB6}" destId="{405E3B4C-9775-4EE6-861A-13C453AF2523}" srcOrd="1" destOrd="0" presId="urn:microsoft.com/office/officeart/2005/8/layout/vProcess5"/>
    <dgm:cxn modelId="{C05FD1B6-95CB-427A-86F8-DAB80ECE2C74}" type="presParOf" srcId="{C4B8BBAD-C9BD-41A0-89CE-CB950A897BB6}" destId="{5A7828D1-B4B1-459D-9382-0F9F0552C4C1}" srcOrd="2" destOrd="0" presId="urn:microsoft.com/office/officeart/2005/8/layout/vProcess5"/>
    <dgm:cxn modelId="{63F38F25-E14F-4E98-8195-3B43B6E883E9}" type="presParOf" srcId="{C4B8BBAD-C9BD-41A0-89CE-CB950A897BB6}" destId="{A05A4BBA-AFDC-4C89-8761-987FD4EF2C06}" srcOrd="3" destOrd="0" presId="urn:microsoft.com/office/officeart/2005/8/layout/vProcess5"/>
    <dgm:cxn modelId="{E0BB6AFF-BEE5-4682-B745-F3748F5F0F57}" type="presParOf" srcId="{C4B8BBAD-C9BD-41A0-89CE-CB950A897BB6}" destId="{55AACCB4-622E-439D-8AAD-956378C085D9}" srcOrd="4" destOrd="0" presId="urn:microsoft.com/office/officeart/2005/8/layout/vProcess5"/>
    <dgm:cxn modelId="{E9505256-8A6C-427F-8EF3-FE9EEB2464A8}" type="presParOf" srcId="{C4B8BBAD-C9BD-41A0-89CE-CB950A897BB6}" destId="{02DD073A-7DD8-4C3E-9058-3E3D85A3788B}" srcOrd="5" destOrd="0" presId="urn:microsoft.com/office/officeart/2005/8/layout/vProcess5"/>
    <dgm:cxn modelId="{50B5D500-8CA8-436D-9AB0-8846034E1B11}" type="presParOf" srcId="{C4B8BBAD-C9BD-41A0-89CE-CB950A897BB6}" destId="{05DFB238-4E9B-454C-B54E-C31366F3E43C}" srcOrd="6" destOrd="0" presId="urn:microsoft.com/office/officeart/2005/8/layout/vProcess5"/>
    <dgm:cxn modelId="{9403C667-A7F9-4541-9057-AE54A792D6DE}" type="presParOf" srcId="{C4B8BBAD-C9BD-41A0-89CE-CB950A897BB6}" destId="{1C58205D-EF91-437D-B0C7-E3DB12424B7E}" srcOrd="7" destOrd="0" presId="urn:microsoft.com/office/officeart/2005/8/layout/vProcess5"/>
    <dgm:cxn modelId="{28A9DDB8-548F-40AD-AD94-D0BA001C521A}" type="presParOf" srcId="{C4B8BBAD-C9BD-41A0-89CE-CB950A897BB6}" destId="{44292F95-4FD3-4699-AB16-C87397CFFE15}" srcOrd="8" destOrd="0" presId="urn:microsoft.com/office/officeart/2005/8/layout/vProcess5"/>
    <dgm:cxn modelId="{23EE69F5-D6A5-4425-BB89-8458F4A5EE72}" type="presParOf" srcId="{C4B8BBAD-C9BD-41A0-89CE-CB950A897BB6}" destId="{D5A9072F-A8C0-472C-B383-A177AD42D1CB}" srcOrd="9" destOrd="0" presId="urn:microsoft.com/office/officeart/2005/8/layout/vProcess5"/>
    <dgm:cxn modelId="{9C7D198A-C6C5-4D28-88F5-28A60EC246A5}" type="presParOf" srcId="{C4B8BBAD-C9BD-41A0-89CE-CB950A897BB6}" destId="{836F350D-569B-4E88-8E2B-5D105BCA0923}" srcOrd="10" destOrd="0" presId="urn:microsoft.com/office/officeart/2005/8/layout/vProcess5"/>
    <dgm:cxn modelId="{F0FA37AF-B460-4981-9168-986D49ADAF89}" type="presParOf" srcId="{C4B8BBAD-C9BD-41A0-89CE-CB950A897BB6}" destId="{7BB4DFC7-9344-4566-84BA-316F6F8C52F9}" srcOrd="11" destOrd="0" presId="urn:microsoft.com/office/officeart/2005/8/layout/vProcess5"/>
    <dgm:cxn modelId="{BB2D4DF9-F37D-4A76-9921-053BEEA83F23}" type="presParOf" srcId="{C4B8BBAD-C9BD-41A0-89CE-CB950A897BB6}" destId="{7045AB93-21FE-44F9-9DF8-07151E9BBEE6}" srcOrd="12" destOrd="0" presId="urn:microsoft.com/office/officeart/2005/8/layout/vProcess5"/>
    <dgm:cxn modelId="{1D98A30A-47EF-4F89-8AF0-38E2FE8B1F30}" type="presParOf" srcId="{C4B8BBAD-C9BD-41A0-89CE-CB950A897BB6}" destId="{C5BA4555-60A1-41BB-835C-244B9346A7F7}" srcOrd="13" destOrd="0" presId="urn:microsoft.com/office/officeart/2005/8/layout/vProcess5"/>
    <dgm:cxn modelId="{C8A025CB-945A-4F6C-AAF6-010325FD6674}" type="presParOf" srcId="{C4B8BBAD-C9BD-41A0-89CE-CB950A897BB6}" destId="{DEE2ECA9-6EA5-49E2-83E1-1F144DD82AE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E3B4C-9775-4EE6-861A-13C453AF2523}">
      <dsp:nvSpPr>
        <dsp:cNvPr id="0" name=""/>
        <dsp:cNvSpPr/>
      </dsp:nvSpPr>
      <dsp:spPr>
        <a:xfrm>
          <a:off x="0" y="0"/>
          <a:ext cx="4900452" cy="9924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Objective</a:t>
          </a:r>
        </a:p>
      </dsp:txBody>
      <dsp:txXfrm>
        <a:off x="29069" y="29069"/>
        <a:ext cx="3713357" cy="934351"/>
      </dsp:txXfrm>
    </dsp:sp>
    <dsp:sp modelId="{5A7828D1-B4B1-459D-9382-0F9F0552C4C1}">
      <dsp:nvSpPr>
        <dsp:cNvPr id="0" name=""/>
        <dsp:cNvSpPr/>
      </dsp:nvSpPr>
      <dsp:spPr>
        <a:xfrm>
          <a:off x="365942" y="1130335"/>
          <a:ext cx="4900452" cy="99248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Data Preparation</a:t>
          </a:r>
        </a:p>
      </dsp:txBody>
      <dsp:txXfrm>
        <a:off x="395011" y="1159404"/>
        <a:ext cx="3831253" cy="934351"/>
      </dsp:txXfrm>
    </dsp:sp>
    <dsp:sp modelId="{A05A4BBA-AFDC-4C89-8761-987FD4EF2C06}">
      <dsp:nvSpPr>
        <dsp:cNvPr id="0" name=""/>
        <dsp:cNvSpPr/>
      </dsp:nvSpPr>
      <dsp:spPr>
        <a:xfrm>
          <a:off x="731885" y="2260671"/>
          <a:ext cx="4900452" cy="99248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Data Analysis</a:t>
          </a:r>
        </a:p>
      </dsp:txBody>
      <dsp:txXfrm>
        <a:off x="760954" y="2289740"/>
        <a:ext cx="3831253" cy="934351"/>
      </dsp:txXfrm>
    </dsp:sp>
    <dsp:sp modelId="{55AACCB4-622E-439D-8AAD-956378C085D9}">
      <dsp:nvSpPr>
        <dsp:cNvPr id="0" name=""/>
        <dsp:cNvSpPr/>
      </dsp:nvSpPr>
      <dsp:spPr>
        <a:xfrm>
          <a:off x="1097828" y="3391006"/>
          <a:ext cx="4900452" cy="9924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Insight Generation</a:t>
          </a:r>
        </a:p>
      </dsp:txBody>
      <dsp:txXfrm>
        <a:off x="1126897" y="3420075"/>
        <a:ext cx="3831253" cy="934351"/>
      </dsp:txXfrm>
    </dsp:sp>
    <dsp:sp modelId="{02DD073A-7DD8-4C3E-9058-3E3D85A3788B}">
      <dsp:nvSpPr>
        <dsp:cNvPr id="0" name=""/>
        <dsp:cNvSpPr/>
      </dsp:nvSpPr>
      <dsp:spPr>
        <a:xfrm>
          <a:off x="1463771" y="4521342"/>
          <a:ext cx="4900452" cy="9924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Recommendations</a:t>
          </a:r>
        </a:p>
      </dsp:txBody>
      <dsp:txXfrm>
        <a:off x="1492840" y="4550411"/>
        <a:ext cx="3831253" cy="934351"/>
      </dsp:txXfrm>
    </dsp:sp>
    <dsp:sp modelId="{05DFB238-4E9B-454C-B54E-C31366F3E43C}">
      <dsp:nvSpPr>
        <dsp:cNvPr id="0" name=""/>
        <dsp:cNvSpPr/>
      </dsp:nvSpPr>
      <dsp:spPr>
        <a:xfrm>
          <a:off x="4255334" y="725068"/>
          <a:ext cx="645118" cy="64511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400486" y="725068"/>
        <a:ext cx="354814" cy="485451"/>
      </dsp:txXfrm>
    </dsp:sp>
    <dsp:sp modelId="{1C58205D-EF91-437D-B0C7-E3DB12424B7E}">
      <dsp:nvSpPr>
        <dsp:cNvPr id="0" name=""/>
        <dsp:cNvSpPr/>
      </dsp:nvSpPr>
      <dsp:spPr>
        <a:xfrm>
          <a:off x="4621277" y="1855404"/>
          <a:ext cx="645118" cy="64511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766429" y="1855404"/>
        <a:ext cx="354814" cy="485451"/>
      </dsp:txXfrm>
    </dsp:sp>
    <dsp:sp modelId="{44292F95-4FD3-4699-AB16-C87397CFFE15}">
      <dsp:nvSpPr>
        <dsp:cNvPr id="0" name=""/>
        <dsp:cNvSpPr/>
      </dsp:nvSpPr>
      <dsp:spPr>
        <a:xfrm>
          <a:off x="4987219" y="2969198"/>
          <a:ext cx="645118" cy="64511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132371" y="2969198"/>
        <a:ext cx="354814" cy="485451"/>
      </dsp:txXfrm>
    </dsp:sp>
    <dsp:sp modelId="{D5A9072F-A8C0-472C-B383-A177AD42D1CB}">
      <dsp:nvSpPr>
        <dsp:cNvPr id="0" name=""/>
        <dsp:cNvSpPr/>
      </dsp:nvSpPr>
      <dsp:spPr>
        <a:xfrm>
          <a:off x="5353162" y="4110561"/>
          <a:ext cx="645118" cy="64511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498314" y="4110561"/>
        <a:ext cx="354814" cy="48545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12/3/2023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a:t>
            </a:fld>
            <a:endParaRPr lang="en-US" dirty="0"/>
          </a:p>
        </p:txBody>
      </p:sp>
    </p:spTree>
    <p:extLst>
      <p:ext uri="{BB962C8B-B14F-4D97-AF65-F5344CB8AC3E}">
        <p14:creationId xmlns:p14="http://schemas.microsoft.com/office/powerpoint/2010/main" val="395217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5"/>
          </p:nvPr>
        </p:nvSpPr>
        <p:spPr/>
        <p:txBody>
          <a:bodyPr/>
          <a:lstStyle/>
          <a:p>
            <a:fld id="{BCFAAAB6-A2C6-4A85-A3A1-98EFBA61C967}" type="slidenum">
              <a:rPr lang="en-US" smtClean="0"/>
              <a:t>10</a:t>
            </a:fld>
            <a:endParaRPr lang="en-US" dirty="0"/>
          </a:p>
        </p:txBody>
      </p:sp>
    </p:spTree>
    <p:extLst>
      <p:ext uri="{BB962C8B-B14F-4D97-AF65-F5344CB8AC3E}">
        <p14:creationId xmlns:p14="http://schemas.microsoft.com/office/powerpoint/2010/main" val="105272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11</a:t>
            </a:fld>
            <a:endParaRPr lang="en-US" dirty="0"/>
          </a:p>
        </p:txBody>
      </p:sp>
    </p:spTree>
    <p:extLst>
      <p:ext uri="{BB962C8B-B14F-4D97-AF65-F5344CB8AC3E}">
        <p14:creationId xmlns:p14="http://schemas.microsoft.com/office/powerpoint/2010/main" val="3439485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BCFAAAB6-A2C6-4A85-A3A1-98EFBA61C967}" type="slidenum">
              <a:rPr lang="en-US" smtClean="0"/>
              <a:t>22</a:t>
            </a:fld>
            <a:endParaRPr lang="en-US" dirty="0"/>
          </a:p>
        </p:txBody>
      </p:sp>
    </p:spTree>
    <p:extLst>
      <p:ext uri="{BB962C8B-B14F-4D97-AF65-F5344CB8AC3E}">
        <p14:creationId xmlns:p14="http://schemas.microsoft.com/office/powerpoint/2010/main" val="1234539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fld id="{38C5AABB-EC08-4D92-91C1-1D8D03B63718}" type="datetime1">
              <a:rPr lang="en-GB" smtClean="0"/>
              <a:t>03/12/2023</a:t>
            </a:fld>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9448800" y="8509"/>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fld id="{622BF027-1664-4F8C-B35E-80C5185AC310}" type="datetime1">
              <a:rPr lang="en-GB" smtClean="0"/>
              <a:t>03/12/2023</a:t>
            </a:fld>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9448800" y="2505"/>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1B9BEEAA-5253-466B-AC42-BD50408C117E}" type="datetime1">
              <a:rPr lang="en-GB" smtClean="0"/>
              <a:t>03/12/2023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D7D18818-A341-4EA7-B76B-A50A4AA606BA}" type="datetime1">
              <a:rPr lang="en-GB" smtClean="0"/>
              <a:t>03/12/2023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FB650D7B-7966-43DB-9653-C40503B634C6}" type="datetime1">
              <a:rPr lang="en-GB" smtClean="0"/>
              <a:t>03/12/2023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25A8A1-C42A-484B-A5A2-97DA35CE323D}" type="datetime1">
              <a:rPr lang="en-GB" smtClean="0"/>
              <a:t>03/12/2023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fld id="{925CBAE2-CB6D-499D-9C61-9CB8EEA813AC}" type="datetime1">
              <a:rPr lang="en-GB" smtClean="0"/>
              <a:t>03/12/2023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9448800" y="8713"/>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10911840" y="0"/>
            <a:ext cx="128016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fld id="{1EE88482-F9E0-4CAA-BB3B-4F51C06577A9}" type="datetime1">
              <a:rPr lang="en-GB" smtClean="0"/>
              <a:t>03/12/2023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9448800" y="-635"/>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fld id="{ECB387E1-405B-4765-987F-CF85123162AD}" type="datetime1">
              <a:rPr lang="en-GB" smtClean="0"/>
              <a:t>03/12/2023</a:t>
            </a:fld>
            <a:endParaRPr lang="en-US" dirty="0"/>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9448800" y="910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fld id="{5BE4A7A6-D9D7-4228-A30B-9AEC8838A336}" type="datetime1">
              <a:rPr lang="en-GB" smtClean="0"/>
              <a:t>03/12/2023</a:t>
            </a:fld>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fld id="{F2088D50-4E2F-4A90-BA9A-56CB115804E1}" type="datetime1">
              <a:rPr lang="en-GB" smtClean="0"/>
              <a:t>03/12/2023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9448800" y="8102"/>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fld id="{6B351763-2165-4091-B042-BE8C506D1AE7}" type="datetime1">
              <a:rPr lang="en-GB" smtClean="0"/>
              <a:t>03/12/2023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9448800" y="6593"/>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8BCCB-FED5-45D4-9B1F-BCC3464C203C}" type="datetime1">
              <a:rPr lang="en-GB" smtClean="0"/>
              <a:t>03/12/2023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journalofeconomicstructures.springeropen.com/articles/10.1186/s40008-019-0165-z" TargetMode="External"/><Relationship Id="rId2" Type="http://schemas.openxmlformats.org/officeDocument/2006/relationships/hyperlink" Target="https://www.europarl.europa.eu/RegData/etudes/BRIE/2018/630274/EPRS_BRI(2018)630274_EN.pdf"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838199" y="1093788"/>
            <a:ext cx="10506455" cy="2967208"/>
          </a:xfrm>
        </p:spPr>
        <p:txBody>
          <a:bodyPr>
            <a:normAutofit/>
          </a:bodyPr>
          <a:lstStyle/>
          <a:p>
            <a:pPr algn="l"/>
            <a:r>
              <a:rPr lang="en-US" sz="6100" dirty="0"/>
              <a:t>Unraveling the Challenges of Unemployment in Africa:</a:t>
            </a:r>
            <a:br>
              <a:rPr lang="en-US" sz="6100" dirty="0"/>
            </a:br>
            <a:r>
              <a:rPr lang="en-US" sz="6100" dirty="0"/>
              <a:t>A Data-Driven Approach</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6096000" y="4619624"/>
            <a:ext cx="5251703" cy="1038225"/>
          </a:xfrm>
        </p:spPr>
        <p:txBody>
          <a:bodyPr>
            <a:normAutofit/>
          </a:bodyPr>
          <a:lstStyle/>
          <a:p>
            <a:pPr algn="r"/>
            <a:r>
              <a:rPr lang="en-US" sz="2400"/>
              <a:t>Kwame Otchere</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6970E8-828D-A254-FDC5-1AEBA26C60A6}"/>
              </a:ext>
            </a:extLst>
          </p:cNvPr>
          <p:cNvSpPr>
            <a:spLocks noGrp="1"/>
          </p:cNvSpPr>
          <p:nvPr>
            <p:ph type="title"/>
          </p:nvPr>
        </p:nvSpPr>
        <p:spPr>
          <a:xfrm>
            <a:off x="136735" y="253398"/>
            <a:ext cx="11217065" cy="704088"/>
          </a:xfrm>
        </p:spPr>
        <p:txBody>
          <a:bodyPr vert="horz" lIns="91440" tIns="45720" rIns="91440" bIns="45720" rtlCol="0" anchor="ctr">
            <a:normAutofit/>
          </a:bodyPr>
          <a:lstStyle/>
          <a:p>
            <a:r>
              <a:rPr lang="en-US" sz="2800" dirty="0"/>
              <a:t>Correlations between variables</a:t>
            </a:r>
          </a:p>
        </p:txBody>
      </p:sp>
      <p:sp>
        <p:nvSpPr>
          <p:cNvPr id="36" name="Rectangle 3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2E1E923C-CBD4-7048-7F23-B1B29E98ED42}"/>
              </a:ext>
            </a:extLst>
          </p:cNvPr>
          <p:cNvSpPr txBox="1"/>
          <p:nvPr/>
        </p:nvSpPr>
        <p:spPr>
          <a:xfrm>
            <a:off x="3048" y="5635043"/>
            <a:ext cx="12188952" cy="1138773"/>
          </a:xfrm>
          <a:prstGeom prst="rect">
            <a:avLst/>
          </a:prstGeom>
          <a:noFill/>
        </p:spPr>
        <p:txBody>
          <a:bodyPr wrap="square" rtlCol="0">
            <a:spAutoFit/>
          </a:bodyPr>
          <a:lstStyle/>
          <a:p>
            <a:pPr marL="342900" indent="-342900">
              <a:buFont typeface="+mj-lt"/>
              <a:buAutoNum type="arabicPeriod"/>
            </a:pPr>
            <a:r>
              <a:rPr lang="en-US" sz="1700" dirty="0"/>
              <a:t>Variables in the dataset have weak correlations with Unemployment Rates.  Africa is not far from this “norm”.</a:t>
            </a:r>
          </a:p>
          <a:p>
            <a:pPr marL="342900" indent="-342900">
              <a:buFont typeface="+mj-lt"/>
              <a:buAutoNum type="arabicPeriod"/>
            </a:pPr>
            <a:r>
              <a:rPr lang="en-US" sz="1700" dirty="0"/>
              <a:t>The most correlated variables of unemployment across board are youth employment strategy and electricity access.</a:t>
            </a:r>
          </a:p>
          <a:p>
            <a:pPr marL="342900" indent="-342900">
              <a:buFont typeface="+mj-lt"/>
              <a:buAutoNum type="arabicPeriod"/>
            </a:pPr>
            <a:r>
              <a:rPr lang="en-US" sz="1700" dirty="0"/>
              <a:t>For Africa, total business density rate (0.283), population estimates (-0.207), and spending on education (-0.136) add to the above for the top 5</a:t>
            </a:r>
          </a:p>
        </p:txBody>
      </p:sp>
      <p:pic>
        <p:nvPicPr>
          <p:cNvPr id="5" name="Picture 4" descr="A table with numbers and lines&#10;&#10;Description automatically generated with medium confidence">
            <a:extLst>
              <a:ext uri="{FF2B5EF4-FFF2-40B4-BE49-F238E27FC236}">
                <a16:creationId xmlns:a16="http://schemas.microsoft.com/office/drawing/2014/main" id="{538F5381-BCF1-E25F-FEBF-8882AEBE2B92}"/>
              </a:ext>
            </a:extLst>
          </p:cNvPr>
          <p:cNvPicPr>
            <a:picLocks noChangeAspect="1"/>
          </p:cNvPicPr>
          <p:nvPr/>
        </p:nvPicPr>
        <p:blipFill>
          <a:blip r:embed="rId3"/>
          <a:stretch>
            <a:fillRect/>
          </a:stretch>
        </p:blipFill>
        <p:spPr>
          <a:xfrm>
            <a:off x="-3048" y="957486"/>
            <a:ext cx="6120000" cy="4686436"/>
          </a:xfrm>
          <a:prstGeom prst="rect">
            <a:avLst/>
          </a:prstGeom>
        </p:spPr>
      </p:pic>
      <p:pic>
        <p:nvPicPr>
          <p:cNvPr id="8" name="Picture 7" descr="A table with blue squares and white text&#10;&#10;Description automatically generated">
            <a:extLst>
              <a:ext uri="{FF2B5EF4-FFF2-40B4-BE49-F238E27FC236}">
                <a16:creationId xmlns:a16="http://schemas.microsoft.com/office/drawing/2014/main" id="{6E12B888-A26F-8BC3-2A84-B82A458B9EAE}"/>
              </a:ext>
            </a:extLst>
          </p:cNvPr>
          <p:cNvPicPr>
            <a:picLocks noChangeAspect="1"/>
          </p:cNvPicPr>
          <p:nvPr/>
        </p:nvPicPr>
        <p:blipFill>
          <a:blip r:embed="rId4"/>
          <a:stretch>
            <a:fillRect/>
          </a:stretch>
        </p:blipFill>
        <p:spPr>
          <a:xfrm>
            <a:off x="6227159" y="1007126"/>
            <a:ext cx="5928690" cy="4627916"/>
          </a:xfrm>
          <a:prstGeom prst="rect">
            <a:avLst/>
          </a:prstGeom>
        </p:spPr>
      </p:pic>
      <p:sp>
        <p:nvSpPr>
          <p:cNvPr id="4" name="Slide Number Placeholder 3">
            <a:extLst>
              <a:ext uri="{FF2B5EF4-FFF2-40B4-BE49-F238E27FC236}">
                <a16:creationId xmlns:a16="http://schemas.microsoft.com/office/drawing/2014/main" id="{2369DDA2-BE62-6CD9-5387-825C68EAE51F}"/>
              </a:ext>
            </a:extLst>
          </p:cNvPr>
          <p:cNvSpPr>
            <a:spLocks noGrp="1"/>
          </p:cNvSpPr>
          <p:nvPr>
            <p:ph type="sldNum" sz="quarter" idx="12"/>
          </p:nvPr>
        </p:nvSpPr>
        <p:spPr/>
        <p:txBody>
          <a:bodyPr/>
          <a:lstStyle/>
          <a:p>
            <a:fld id="{A65A5C87-DF58-40C8-B092-1DE63DB4547E}" type="slidenum">
              <a:rPr lang="en-US" smtClean="0"/>
              <a:t>10</a:t>
            </a:fld>
            <a:endParaRPr lang="en-US" dirty="0"/>
          </a:p>
        </p:txBody>
      </p:sp>
    </p:spTree>
    <p:extLst>
      <p:ext uri="{BB962C8B-B14F-4D97-AF65-F5344CB8AC3E}">
        <p14:creationId xmlns:p14="http://schemas.microsoft.com/office/powerpoint/2010/main" val="34374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graph showing the growth of the unemployment rate&#10;&#10;Description automatically generated">
            <a:extLst>
              <a:ext uri="{FF2B5EF4-FFF2-40B4-BE49-F238E27FC236}">
                <a16:creationId xmlns:a16="http://schemas.microsoft.com/office/drawing/2014/main" id="{D4D4388C-ADCB-0762-FF89-BF7C25F81E4A}"/>
              </a:ext>
            </a:extLst>
          </p:cNvPr>
          <p:cNvPicPr>
            <a:picLocks noChangeAspect="1"/>
          </p:cNvPicPr>
          <p:nvPr/>
        </p:nvPicPr>
        <p:blipFill>
          <a:blip r:embed="rId3"/>
          <a:stretch>
            <a:fillRect/>
          </a:stretch>
        </p:blipFill>
        <p:spPr>
          <a:xfrm>
            <a:off x="-3048" y="679758"/>
            <a:ext cx="6184169" cy="4668678"/>
          </a:xfrm>
          <a:prstGeom prst="rect">
            <a:avLst/>
          </a:prstGeom>
        </p:spPr>
      </p:pic>
      <p:pic>
        <p:nvPicPr>
          <p:cNvPr id="17" name="Picture 16" descr="A graph of different colored lines&#10;&#10;Description automatically generated">
            <a:extLst>
              <a:ext uri="{FF2B5EF4-FFF2-40B4-BE49-F238E27FC236}">
                <a16:creationId xmlns:a16="http://schemas.microsoft.com/office/drawing/2014/main" id="{F3C5E91D-7B73-B4D2-8F54-63A72E517138}"/>
              </a:ext>
            </a:extLst>
          </p:cNvPr>
          <p:cNvPicPr>
            <a:picLocks noChangeAspect="1"/>
          </p:cNvPicPr>
          <p:nvPr/>
        </p:nvPicPr>
        <p:blipFill>
          <a:blip r:embed="rId4"/>
          <a:stretch>
            <a:fillRect/>
          </a:stretch>
        </p:blipFill>
        <p:spPr>
          <a:xfrm>
            <a:off x="6094152" y="679758"/>
            <a:ext cx="6094800" cy="4736544"/>
          </a:xfrm>
          <a:prstGeom prst="rect">
            <a:avLst/>
          </a:prstGeom>
        </p:spPr>
      </p:pic>
      <p:sp>
        <p:nvSpPr>
          <p:cNvPr id="12" name="TextBox 11">
            <a:extLst>
              <a:ext uri="{FF2B5EF4-FFF2-40B4-BE49-F238E27FC236}">
                <a16:creationId xmlns:a16="http://schemas.microsoft.com/office/drawing/2014/main" id="{2E1E923C-CBD4-7048-7F23-B1B29E98ED42}"/>
              </a:ext>
            </a:extLst>
          </p:cNvPr>
          <p:cNvSpPr txBox="1"/>
          <p:nvPr/>
        </p:nvSpPr>
        <p:spPr>
          <a:xfrm>
            <a:off x="0" y="5041990"/>
            <a:ext cx="12188952" cy="1923604"/>
          </a:xfrm>
          <a:prstGeom prst="rect">
            <a:avLst/>
          </a:prstGeom>
          <a:noFill/>
        </p:spPr>
        <p:txBody>
          <a:bodyPr wrap="square" rtlCol="0">
            <a:spAutoFit/>
          </a:bodyPr>
          <a:lstStyle/>
          <a:p>
            <a:pPr marL="342900" indent="-342900">
              <a:buFont typeface="+mj-lt"/>
              <a:buAutoNum type="arabicPeriod"/>
            </a:pPr>
            <a:r>
              <a:rPr lang="en-US" sz="1700" dirty="0"/>
              <a:t>Generally, unemployment rates increase with increases in the percentage of the population that has access to electricity as seen in the chart and their correlation 0.37. An R2 of 0.13 leaves room for further analysis, as such we reject the hypothesis for now</a:t>
            </a:r>
          </a:p>
          <a:p>
            <a:pPr marL="342900" indent="-342900">
              <a:buFont typeface="+mj-lt"/>
              <a:buAutoNum type="arabicPeriod"/>
            </a:pPr>
            <a:r>
              <a:rPr lang="en-US" sz="1700" dirty="0"/>
              <a:t>The </a:t>
            </a:r>
            <a:r>
              <a:rPr lang="en-US" sz="1700" dirty="0" err="1"/>
              <a:t>coloured</a:t>
            </a:r>
            <a:r>
              <a:rPr lang="en-US" sz="1700" dirty="0"/>
              <a:t> plot reveals differences in the interaction between the variables. While countries like Egypt, Mauritius, Senegal, and Tunisia get decreases in unemployment rates with increases in access to electricity, the opposite holds for countries like Botswana, Nigeria, Morocco, and Congo whose unemployment rates increase despite increases in access to electricity in their population.</a:t>
            </a:r>
          </a:p>
        </p:txBody>
      </p:sp>
      <p:sp>
        <p:nvSpPr>
          <p:cNvPr id="2" name="Title 1">
            <a:extLst>
              <a:ext uri="{FF2B5EF4-FFF2-40B4-BE49-F238E27FC236}">
                <a16:creationId xmlns:a16="http://schemas.microsoft.com/office/drawing/2014/main" id="{D96970E8-828D-A254-FDC5-1AEBA26C60A6}"/>
              </a:ext>
            </a:extLst>
          </p:cNvPr>
          <p:cNvSpPr>
            <a:spLocks noGrp="1"/>
          </p:cNvSpPr>
          <p:nvPr>
            <p:ph type="title"/>
          </p:nvPr>
        </p:nvSpPr>
        <p:spPr>
          <a:xfrm>
            <a:off x="103632" y="253398"/>
            <a:ext cx="12009322" cy="704088"/>
          </a:xfrm>
        </p:spPr>
        <p:txBody>
          <a:bodyPr vert="horz" lIns="91440" tIns="45720" rIns="91440" bIns="45720" rtlCol="0" anchor="ctr">
            <a:noAutofit/>
          </a:bodyPr>
          <a:lstStyle/>
          <a:p>
            <a:r>
              <a:rPr lang="en-US" sz="2800" dirty="0"/>
              <a:t>Hypothesis: Countries with higher electricity access rates have lower unemployment rates</a:t>
            </a:r>
          </a:p>
        </p:txBody>
      </p:sp>
      <p:sp>
        <p:nvSpPr>
          <p:cNvPr id="4" name="Slide Number Placeholder 3">
            <a:extLst>
              <a:ext uri="{FF2B5EF4-FFF2-40B4-BE49-F238E27FC236}">
                <a16:creationId xmlns:a16="http://schemas.microsoft.com/office/drawing/2014/main" id="{4110CAE2-654D-49AE-3339-376547B7B8C9}"/>
              </a:ext>
            </a:extLst>
          </p:cNvPr>
          <p:cNvSpPr>
            <a:spLocks noGrp="1"/>
          </p:cNvSpPr>
          <p:nvPr>
            <p:ph type="sldNum" sz="quarter" idx="12"/>
          </p:nvPr>
        </p:nvSpPr>
        <p:spPr/>
        <p:txBody>
          <a:bodyPr/>
          <a:lstStyle/>
          <a:p>
            <a:fld id="{A65A5C87-DF58-40C8-B092-1DE63DB4547E}" type="slidenum">
              <a:rPr lang="en-US" smtClean="0"/>
              <a:t>11</a:t>
            </a:fld>
            <a:endParaRPr lang="en-US" dirty="0"/>
          </a:p>
        </p:txBody>
      </p:sp>
    </p:spTree>
    <p:extLst>
      <p:ext uri="{BB962C8B-B14F-4D97-AF65-F5344CB8AC3E}">
        <p14:creationId xmlns:p14="http://schemas.microsoft.com/office/powerpoint/2010/main" val="169300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graph with colored lines and dots&#10;&#10;Description automatically generated">
            <a:extLst>
              <a:ext uri="{FF2B5EF4-FFF2-40B4-BE49-F238E27FC236}">
                <a16:creationId xmlns:a16="http://schemas.microsoft.com/office/drawing/2014/main" id="{55D76ECD-5401-1CFC-408C-E8A340855A15}"/>
              </a:ext>
            </a:extLst>
          </p:cNvPr>
          <p:cNvPicPr>
            <a:picLocks noGrp="1" noChangeAspect="1"/>
          </p:cNvPicPr>
          <p:nvPr>
            <p:ph idx="1"/>
          </p:nvPr>
        </p:nvPicPr>
        <p:blipFill>
          <a:blip r:embed="rId2"/>
          <a:stretch>
            <a:fillRect/>
          </a:stretch>
        </p:blipFill>
        <p:spPr>
          <a:xfrm>
            <a:off x="0" y="0"/>
            <a:ext cx="12192000" cy="5657671"/>
          </a:xfrm>
        </p:spPr>
      </p:pic>
      <p:sp>
        <p:nvSpPr>
          <p:cNvPr id="11" name="TextBox 10">
            <a:extLst>
              <a:ext uri="{FF2B5EF4-FFF2-40B4-BE49-F238E27FC236}">
                <a16:creationId xmlns:a16="http://schemas.microsoft.com/office/drawing/2014/main" id="{DD213CC6-B267-3096-6E17-6D72357708A8}"/>
              </a:ext>
            </a:extLst>
          </p:cNvPr>
          <p:cNvSpPr txBox="1"/>
          <p:nvPr/>
        </p:nvSpPr>
        <p:spPr>
          <a:xfrm>
            <a:off x="0" y="5657671"/>
            <a:ext cx="12192000" cy="1200329"/>
          </a:xfrm>
          <a:prstGeom prst="rect">
            <a:avLst/>
          </a:prstGeom>
          <a:noFill/>
        </p:spPr>
        <p:txBody>
          <a:bodyPr wrap="square" rtlCol="0">
            <a:spAutoFit/>
          </a:bodyPr>
          <a:lstStyle/>
          <a:p>
            <a:pPr marL="342900" indent="-342900">
              <a:buFont typeface="+mj-lt"/>
              <a:buAutoNum type="arabicPeriod"/>
            </a:pPr>
            <a:r>
              <a:rPr lang="en-US" dirty="0"/>
              <a:t>For the African countries with the lowest rates of unemployment, we notice that unemployment rates generally decrease with significant increases in electricity access to the population.</a:t>
            </a:r>
          </a:p>
          <a:p>
            <a:pPr marL="342900" indent="-342900">
              <a:buFont typeface="+mj-lt"/>
              <a:buAutoNum type="arabicPeriod"/>
            </a:pPr>
            <a:r>
              <a:rPr lang="en-US" dirty="0"/>
              <a:t>Other countries may want to increase investments in boosting electricity access to reap the (in)direct benefits on unemployment rates</a:t>
            </a:r>
          </a:p>
        </p:txBody>
      </p:sp>
      <p:sp>
        <p:nvSpPr>
          <p:cNvPr id="3" name="Slide Number Placeholder 2">
            <a:extLst>
              <a:ext uri="{FF2B5EF4-FFF2-40B4-BE49-F238E27FC236}">
                <a16:creationId xmlns:a16="http://schemas.microsoft.com/office/drawing/2014/main" id="{25216159-CDB2-37DE-AA0F-0BB38E34105E}"/>
              </a:ext>
            </a:extLst>
          </p:cNvPr>
          <p:cNvSpPr>
            <a:spLocks noGrp="1"/>
          </p:cNvSpPr>
          <p:nvPr>
            <p:ph type="sldNum" sz="quarter" idx="12"/>
          </p:nvPr>
        </p:nvSpPr>
        <p:spPr/>
        <p:txBody>
          <a:bodyPr/>
          <a:lstStyle/>
          <a:p>
            <a:fld id="{A65A5C87-DF58-40C8-B092-1DE63DB4547E}" type="slidenum">
              <a:rPr lang="en-US" smtClean="0"/>
              <a:t>12</a:t>
            </a:fld>
            <a:endParaRPr lang="en-US" dirty="0"/>
          </a:p>
        </p:txBody>
      </p:sp>
    </p:spTree>
    <p:extLst>
      <p:ext uri="{BB962C8B-B14F-4D97-AF65-F5344CB8AC3E}">
        <p14:creationId xmlns:p14="http://schemas.microsoft.com/office/powerpoint/2010/main" val="62431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70E8-828D-A254-FDC5-1AEBA26C60A6}"/>
              </a:ext>
            </a:extLst>
          </p:cNvPr>
          <p:cNvSpPr>
            <a:spLocks noGrp="1"/>
          </p:cNvSpPr>
          <p:nvPr>
            <p:ph type="title"/>
          </p:nvPr>
        </p:nvSpPr>
        <p:spPr>
          <a:xfrm>
            <a:off x="136735" y="253398"/>
            <a:ext cx="11899055" cy="704088"/>
          </a:xfrm>
        </p:spPr>
        <p:txBody>
          <a:bodyPr vert="horz" lIns="91440" tIns="45720" rIns="91440" bIns="45720" rtlCol="0" anchor="ctr">
            <a:noAutofit/>
          </a:bodyPr>
          <a:lstStyle/>
          <a:p>
            <a:r>
              <a:rPr lang="en-US" sz="2800" dirty="0"/>
              <a:t>What effect does electricity access have on number of companies?</a:t>
            </a:r>
          </a:p>
        </p:txBody>
      </p:sp>
      <p:sp>
        <p:nvSpPr>
          <p:cNvPr id="8" name="TextBox 7">
            <a:extLst>
              <a:ext uri="{FF2B5EF4-FFF2-40B4-BE49-F238E27FC236}">
                <a16:creationId xmlns:a16="http://schemas.microsoft.com/office/drawing/2014/main" id="{4441CCF0-5AEE-8220-A44A-B16B0F671E7B}"/>
              </a:ext>
            </a:extLst>
          </p:cNvPr>
          <p:cNvSpPr txBox="1"/>
          <p:nvPr/>
        </p:nvSpPr>
        <p:spPr>
          <a:xfrm>
            <a:off x="-1" y="5639476"/>
            <a:ext cx="12172525" cy="923330"/>
          </a:xfrm>
          <a:prstGeom prst="rect">
            <a:avLst/>
          </a:prstGeom>
          <a:noFill/>
        </p:spPr>
        <p:txBody>
          <a:bodyPr wrap="square" rtlCol="0">
            <a:spAutoFit/>
          </a:bodyPr>
          <a:lstStyle/>
          <a:p>
            <a:pPr marL="263525" indent="-250825">
              <a:buFont typeface="+mj-lt"/>
              <a:buAutoNum type="arabicPeriod"/>
            </a:pPr>
            <a:r>
              <a:rPr lang="en-US" dirty="0"/>
              <a:t>Despite the weak correlation between electricity access and number of companies (0.179),  the effects incremental effects of electricity access are felt more in some countries like Nigeria, Morocco, and Tunisia than in others. There were no notable negative trends for any country.</a:t>
            </a:r>
          </a:p>
        </p:txBody>
      </p:sp>
      <p:pic>
        <p:nvPicPr>
          <p:cNvPr id="5" name="Picture 4" descr="A graph showing the amount of electricity&#10;&#10;Description automatically generated">
            <a:extLst>
              <a:ext uri="{FF2B5EF4-FFF2-40B4-BE49-F238E27FC236}">
                <a16:creationId xmlns:a16="http://schemas.microsoft.com/office/drawing/2014/main" id="{5FC02820-6585-CDE3-8503-39A1D78CB4B1}"/>
              </a:ext>
            </a:extLst>
          </p:cNvPr>
          <p:cNvPicPr>
            <a:picLocks noChangeAspect="1"/>
          </p:cNvPicPr>
          <p:nvPr/>
        </p:nvPicPr>
        <p:blipFill>
          <a:blip r:embed="rId2"/>
          <a:stretch>
            <a:fillRect/>
          </a:stretch>
        </p:blipFill>
        <p:spPr>
          <a:xfrm>
            <a:off x="-19477" y="769479"/>
            <a:ext cx="6120000" cy="4861117"/>
          </a:xfrm>
          <a:prstGeom prst="rect">
            <a:avLst/>
          </a:prstGeom>
        </p:spPr>
      </p:pic>
      <p:pic>
        <p:nvPicPr>
          <p:cNvPr id="9" name="Picture 8" descr="A graph of different colored lines&#10;&#10;Description automatically generated">
            <a:extLst>
              <a:ext uri="{FF2B5EF4-FFF2-40B4-BE49-F238E27FC236}">
                <a16:creationId xmlns:a16="http://schemas.microsoft.com/office/drawing/2014/main" id="{FD5F1506-21FC-B4F6-26FD-6C2B3C2E0151}"/>
              </a:ext>
            </a:extLst>
          </p:cNvPr>
          <p:cNvPicPr>
            <a:picLocks noChangeAspect="1"/>
          </p:cNvPicPr>
          <p:nvPr/>
        </p:nvPicPr>
        <p:blipFill>
          <a:blip r:embed="rId3"/>
          <a:stretch>
            <a:fillRect/>
          </a:stretch>
        </p:blipFill>
        <p:spPr>
          <a:xfrm>
            <a:off x="6077671" y="783060"/>
            <a:ext cx="6120000" cy="4861117"/>
          </a:xfrm>
          <a:prstGeom prst="rect">
            <a:avLst/>
          </a:prstGeom>
        </p:spPr>
      </p:pic>
      <p:sp>
        <p:nvSpPr>
          <p:cNvPr id="11" name="Slide Number Placeholder 10">
            <a:extLst>
              <a:ext uri="{FF2B5EF4-FFF2-40B4-BE49-F238E27FC236}">
                <a16:creationId xmlns:a16="http://schemas.microsoft.com/office/drawing/2014/main" id="{EB0D8F2F-E28C-36F6-DEDE-97551B23688F}"/>
              </a:ext>
            </a:extLst>
          </p:cNvPr>
          <p:cNvSpPr>
            <a:spLocks noGrp="1"/>
          </p:cNvSpPr>
          <p:nvPr>
            <p:ph type="sldNum" sz="quarter" idx="12"/>
          </p:nvPr>
        </p:nvSpPr>
        <p:spPr/>
        <p:txBody>
          <a:bodyPr/>
          <a:lstStyle/>
          <a:p>
            <a:fld id="{A65A5C87-DF58-40C8-B092-1DE63DB4547E}" type="slidenum">
              <a:rPr lang="en-US" smtClean="0"/>
              <a:t>13</a:t>
            </a:fld>
            <a:endParaRPr lang="en-US" dirty="0"/>
          </a:p>
        </p:txBody>
      </p:sp>
    </p:spTree>
    <p:extLst>
      <p:ext uri="{BB962C8B-B14F-4D97-AF65-F5344CB8AC3E}">
        <p14:creationId xmlns:p14="http://schemas.microsoft.com/office/powerpoint/2010/main" val="281586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350344-62BA-0C49-7234-F073A2735729}"/>
              </a:ext>
            </a:extLst>
          </p:cNvPr>
          <p:cNvSpPr txBox="1"/>
          <p:nvPr/>
        </p:nvSpPr>
        <p:spPr>
          <a:xfrm>
            <a:off x="0" y="5726430"/>
            <a:ext cx="12192000" cy="1200329"/>
          </a:xfrm>
          <a:prstGeom prst="rect">
            <a:avLst/>
          </a:prstGeom>
          <a:noFill/>
        </p:spPr>
        <p:txBody>
          <a:bodyPr wrap="square" rtlCol="0">
            <a:spAutoFit/>
          </a:bodyPr>
          <a:lstStyle/>
          <a:p>
            <a:pPr marL="342900" indent="-342900">
              <a:buFont typeface="+mj-lt"/>
              <a:buAutoNum type="arabicPeriod"/>
            </a:pPr>
            <a:r>
              <a:rPr lang="en-US" dirty="0"/>
              <a:t>The countries with lowest rates of unemployment buttress the earlier point that increases in electricity access to the population leads to increases in the number of companies in a country.</a:t>
            </a:r>
          </a:p>
          <a:p>
            <a:pPr marL="342900" indent="-342900">
              <a:buFont typeface="+mj-lt"/>
              <a:buAutoNum type="arabicPeriod"/>
            </a:pPr>
            <a:r>
              <a:rPr lang="en-US" dirty="0"/>
              <a:t>Countries may therefore want to make themselves more attractive for business by increasing electricity access to the populace, at least beyond the 35% mark</a:t>
            </a:r>
          </a:p>
        </p:txBody>
      </p:sp>
      <p:pic>
        <p:nvPicPr>
          <p:cNvPr id="5" name="Picture 4" descr="A graph of different colored lines&#10;&#10;Description automatically generated">
            <a:extLst>
              <a:ext uri="{FF2B5EF4-FFF2-40B4-BE49-F238E27FC236}">
                <a16:creationId xmlns:a16="http://schemas.microsoft.com/office/drawing/2014/main" id="{03EF85C4-94D8-2A1F-F2A5-B8B4B0605D19}"/>
              </a:ext>
            </a:extLst>
          </p:cNvPr>
          <p:cNvPicPr>
            <a:picLocks noChangeAspect="1"/>
          </p:cNvPicPr>
          <p:nvPr/>
        </p:nvPicPr>
        <p:blipFill>
          <a:blip r:embed="rId2"/>
          <a:stretch>
            <a:fillRect/>
          </a:stretch>
        </p:blipFill>
        <p:spPr>
          <a:xfrm>
            <a:off x="0" y="0"/>
            <a:ext cx="12192000" cy="5726430"/>
          </a:xfrm>
          <a:prstGeom prst="rect">
            <a:avLst/>
          </a:prstGeom>
        </p:spPr>
      </p:pic>
      <p:sp>
        <p:nvSpPr>
          <p:cNvPr id="7" name="Slide Number Placeholder 6">
            <a:extLst>
              <a:ext uri="{FF2B5EF4-FFF2-40B4-BE49-F238E27FC236}">
                <a16:creationId xmlns:a16="http://schemas.microsoft.com/office/drawing/2014/main" id="{DB812C03-F276-8732-3375-B2B131EDCFA0}"/>
              </a:ext>
            </a:extLst>
          </p:cNvPr>
          <p:cNvSpPr>
            <a:spLocks noGrp="1"/>
          </p:cNvSpPr>
          <p:nvPr>
            <p:ph type="sldNum" sz="quarter" idx="12"/>
          </p:nvPr>
        </p:nvSpPr>
        <p:spPr/>
        <p:txBody>
          <a:bodyPr/>
          <a:lstStyle/>
          <a:p>
            <a:fld id="{A65A5C87-DF58-40C8-B092-1DE63DB4547E}" type="slidenum">
              <a:rPr lang="en-US" smtClean="0"/>
              <a:t>14</a:t>
            </a:fld>
            <a:endParaRPr lang="en-US" dirty="0"/>
          </a:p>
        </p:txBody>
      </p:sp>
    </p:spTree>
    <p:extLst>
      <p:ext uri="{BB962C8B-B14F-4D97-AF65-F5344CB8AC3E}">
        <p14:creationId xmlns:p14="http://schemas.microsoft.com/office/powerpoint/2010/main" val="186403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graph with blue dots and white text&#10;&#10;Description automatically generated">
            <a:extLst>
              <a:ext uri="{FF2B5EF4-FFF2-40B4-BE49-F238E27FC236}">
                <a16:creationId xmlns:a16="http://schemas.microsoft.com/office/drawing/2014/main" id="{D9CC9A2F-6BA1-A74D-F723-1B14D8941374}"/>
              </a:ext>
            </a:extLst>
          </p:cNvPr>
          <p:cNvPicPr>
            <a:picLocks noChangeAspect="1"/>
          </p:cNvPicPr>
          <p:nvPr/>
        </p:nvPicPr>
        <p:blipFill>
          <a:blip r:embed="rId2"/>
          <a:stretch>
            <a:fillRect/>
          </a:stretch>
        </p:blipFill>
        <p:spPr>
          <a:xfrm>
            <a:off x="0" y="890014"/>
            <a:ext cx="5987645" cy="4736150"/>
          </a:xfrm>
          <a:prstGeom prst="rect">
            <a:avLst/>
          </a:prstGeom>
        </p:spPr>
      </p:pic>
      <p:pic>
        <p:nvPicPr>
          <p:cNvPr id="10" name="Picture 9" descr="A graph with red and blue dots&#10;&#10;Description automatically generated">
            <a:extLst>
              <a:ext uri="{FF2B5EF4-FFF2-40B4-BE49-F238E27FC236}">
                <a16:creationId xmlns:a16="http://schemas.microsoft.com/office/drawing/2014/main" id="{1B7D2727-C348-2435-0048-A69802A005CF}"/>
              </a:ext>
            </a:extLst>
          </p:cNvPr>
          <p:cNvPicPr>
            <a:picLocks noChangeAspect="1"/>
          </p:cNvPicPr>
          <p:nvPr/>
        </p:nvPicPr>
        <p:blipFill>
          <a:blip r:embed="rId3"/>
          <a:stretch>
            <a:fillRect/>
          </a:stretch>
        </p:blipFill>
        <p:spPr>
          <a:xfrm>
            <a:off x="6201306" y="890014"/>
            <a:ext cx="5987645" cy="4736150"/>
          </a:xfrm>
          <a:prstGeom prst="rect">
            <a:avLst/>
          </a:prstGeom>
        </p:spPr>
      </p:pic>
      <p:sp>
        <p:nvSpPr>
          <p:cNvPr id="2" name="Title 1">
            <a:extLst>
              <a:ext uri="{FF2B5EF4-FFF2-40B4-BE49-F238E27FC236}">
                <a16:creationId xmlns:a16="http://schemas.microsoft.com/office/drawing/2014/main" id="{D96970E8-828D-A254-FDC5-1AEBA26C60A6}"/>
              </a:ext>
            </a:extLst>
          </p:cNvPr>
          <p:cNvSpPr>
            <a:spLocks noGrp="1"/>
          </p:cNvSpPr>
          <p:nvPr>
            <p:ph type="title"/>
          </p:nvPr>
        </p:nvSpPr>
        <p:spPr>
          <a:xfrm>
            <a:off x="136735" y="253398"/>
            <a:ext cx="11217065" cy="704088"/>
          </a:xfrm>
        </p:spPr>
        <p:txBody>
          <a:bodyPr vert="horz" lIns="91440" tIns="45720" rIns="91440" bIns="45720" rtlCol="0" anchor="ctr">
            <a:noAutofit/>
          </a:bodyPr>
          <a:lstStyle/>
          <a:p>
            <a:r>
              <a:rPr lang="en-US" sz="2800" dirty="0"/>
              <a:t>Hypothesis: Countries with higher business density rates have lower unemployment rates</a:t>
            </a:r>
          </a:p>
        </p:txBody>
      </p:sp>
      <p:sp>
        <p:nvSpPr>
          <p:cNvPr id="12" name="TextBox 11">
            <a:extLst>
              <a:ext uri="{FF2B5EF4-FFF2-40B4-BE49-F238E27FC236}">
                <a16:creationId xmlns:a16="http://schemas.microsoft.com/office/drawing/2014/main" id="{2E1E923C-CBD4-7048-7F23-B1B29E98ED42}"/>
              </a:ext>
            </a:extLst>
          </p:cNvPr>
          <p:cNvSpPr txBox="1"/>
          <p:nvPr/>
        </p:nvSpPr>
        <p:spPr>
          <a:xfrm>
            <a:off x="3048" y="5448791"/>
            <a:ext cx="12188952" cy="1400383"/>
          </a:xfrm>
          <a:prstGeom prst="rect">
            <a:avLst/>
          </a:prstGeom>
          <a:noFill/>
        </p:spPr>
        <p:txBody>
          <a:bodyPr wrap="square" rtlCol="0">
            <a:spAutoFit/>
          </a:bodyPr>
          <a:lstStyle/>
          <a:p>
            <a:pPr marL="342900" indent="-342900">
              <a:buFont typeface="+mj-lt"/>
              <a:buAutoNum type="arabicPeriod"/>
            </a:pPr>
            <a:r>
              <a:rPr lang="en-US" sz="1700" dirty="0"/>
              <a:t>Unemployment rates increase with business density rates</a:t>
            </a:r>
          </a:p>
          <a:p>
            <a:pPr marL="342900" indent="-342900">
              <a:buFont typeface="+mj-lt"/>
              <a:buAutoNum type="arabicPeriod"/>
            </a:pPr>
            <a:r>
              <a:rPr lang="en-US" sz="1700" dirty="0"/>
              <a:t>This is true for countries like Botswana, Nigeria and Morocco. However, it does not hold for Lesotho, Senegal and Egypt</a:t>
            </a:r>
          </a:p>
          <a:p>
            <a:pPr marL="342900" indent="-342900">
              <a:buFont typeface="+mj-lt"/>
              <a:buAutoNum type="arabicPeriod"/>
            </a:pPr>
            <a:r>
              <a:rPr lang="en-US" sz="1700" dirty="0"/>
              <a:t>Reject the hypothesis, since both the correlation (0.283) and the visualization imply a positive relationship between them</a:t>
            </a:r>
          </a:p>
        </p:txBody>
      </p:sp>
      <p:sp>
        <p:nvSpPr>
          <p:cNvPr id="4" name="Slide Number Placeholder 3">
            <a:extLst>
              <a:ext uri="{FF2B5EF4-FFF2-40B4-BE49-F238E27FC236}">
                <a16:creationId xmlns:a16="http://schemas.microsoft.com/office/drawing/2014/main" id="{F8D09254-6010-0423-B131-19D84B1F1533}"/>
              </a:ext>
            </a:extLst>
          </p:cNvPr>
          <p:cNvSpPr>
            <a:spLocks noGrp="1"/>
          </p:cNvSpPr>
          <p:nvPr>
            <p:ph type="sldNum" sz="quarter" idx="12"/>
          </p:nvPr>
        </p:nvSpPr>
        <p:spPr/>
        <p:txBody>
          <a:bodyPr/>
          <a:lstStyle/>
          <a:p>
            <a:fld id="{A65A5C87-DF58-40C8-B092-1DE63DB4547E}" type="slidenum">
              <a:rPr lang="en-US" smtClean="0"/>
              <a:t>15</a:t>
            </a:fld>
            <a:endParaRPr lang="en-US" dirty="0"/>
          </a:p>
        </p:txBody>
      </p:sp>
    </p:spTree>
    <p:extLst>
      <p:ext uri="{BB962C8B-B14F-4D97-AF65-F5344CB8AC3E}">
        <p14:creationId xmlns:p14="http://schemas.microsoft.com/office/powerpoint/2010/main" val="396148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213CC6-B267-3096-6E17-6D72357708A8}"/>
              </a:ext>
            </a:extLst>
          </p:cNvPr>
          <p:cNvSpPr txBox="1"/>
          <p:nvPr/>
        </p:nvSpPr>
        <p:spPr>
          <a:xfrm>
            <a:off x="0" y="5911630"/>
            <a:ext cx="12192000" cy="923330"/>
          </a:xfrm>
          <a:prstGeom prst="rect">
            <a:avLst/>
          </a:prstGeom>
          <a:noFill/>
        </p:spPr>
        <p:txBody>
          <a:bodyPr wrap="square" rtlCol="0">
            <a:spAutoFit/>
          </a:bodyPr>
          <a:lstStyle/>
          <a:p>
            <a:pPr marL="342900" indent="-342900">
              <a:buFont typeface="+mj-lt"/>
              <a:buAutoNum type="arabicPeriod"/>
            </a:pPr>
            <a:r>
              <a:rPr lang="en-US" dirty="0"/>
              <a:t>Except for Rwanda and Ethiopia whose lines seem flat, total business rates have generally led to a reduction in unemployment rates, hence other countries should try to emulate same by creating environments that increase the number of businesses per thousand*</a:t>
            </a:r>
          </a:p>
        </p:txBody>
      </p:sp>
      <p:pic>
        <p:nvPicPr>
          <p:cNvPr id="7" name="Picture 6" descr="A graph with colored lines and dots">
            <a:extLst>
              <a:ext uri="{FF2B5EF4-FFF2-40B4-BE49-F238E27FC236}">
                <a16:creationId xmlns:a16="http://schemas.microsoft.com/office/drawing/2014/main" id="{40319448-B790-085E-251D-359A86425B61}"/>
              </a:ext>
            </a:extLst>
          </p:cNvPr>
          <p:cNvPicPr>
            <a:picLocks noChangeAspect="1"/>
          </p:cNvPicPr>
          <p:nvPr/>
        </p:nvPicPr>
        <p:blipFill>
          <a:blip r:embed="rId2"/>
          <a:stretch>
            <a:fillRect/>
          </a:stretch>
        </p:blipFill>
        <p:spPr>
          <a:xfrm>
            <a:off x="0" y="-1"/>
            <a:ext cx="12192000" cy="5657671"/>
          </a:xfrm>
          <a:prstGeom prst="rect">
            <a:avLst/>
          </a:prstGeom>
        </p:spPr>
      </p:pic>
      <p:sp>
        <p:nvSpPr>
          <p:cNvPr id="3" name="Slide Number Placeholder 2">
            <a:extLst>
              <a:ext uri="{FF2B5EF4-FFF2-40B4-BE49-F238E27FC236}">
                <a16:creationId xmlns:a16="http://schemas.microsoft.com/office/drawing/2014/main" id="{8578AF2C-B20C-52FC-3F54-480B90778546}"/>
              </a:ext>
            </a:extLst>
          </p:cNvPr>
          <p:cNvSpPr>
            <a:spLocks noGrp="1"/>
          </p:cNvSpPr>
          <p:nvPr>
            <p:ph type="sldNum" sz="quarter" idx="12"/>
          </p:nvPr>
        </p:nvSpPr>
        <p:spPr/>
        <p:txBody>
          <a:bodyPr/>
          <a:lstStyle/>
          <a:p>
            <a:fld id="{A65A5C87-DF58-40C8-B092-1DE63DB4547E}" type="slidenum">
              <a:rPr lang="en-US" smtClean="0"/>
              <a:t>16</a:t>
            </a:fld>
            <a:endParaRPr lang="en-US" dirty="0"/>
          </a:p>
        </p:txBody>
      </p:sp>
    </p:spTree>
    <p:extLst>
      <p:ext uri="{BB962C8B-B14F-4D97-AF65-F5344CB8AC3E}">
        <p14:creationId xmlns:p14="http://schemas.microsoft.com/office/powerpoint/2010/main" val="1120593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Visualization of the relationship between spending on education and unemployment rates in Africa">
            <a:extLst>
              <a:ext uri="{FF2B5EF4-FFF2-40B4-BE49-F238E27FC236}">
                <a16:creationId xmlns:a16="http://schemas.microsoft.com/office/drawing/2014/main" id="{C99059E0-AF0A-C64A-A95A-C75B4E285092}"/>
              </a:ext>
            </a:extLst>
          </p:cNvPr>
          <p:cNvPicPr>
            <a:picLocks noChangeAspect="1"/>
          </p:cNvPicPr>
          <p:nvPr/>
        </p:nvPicPr>
        <p:blipFill>
          <a:blip r:embed="rId2"/>
          <a:stretch>
            <a:fillRect/>
          </a:stretch>
        </p:blipFill>
        <p:spPr>
          <a:xfrm>
            <a:off x="0" y="890014"/>
            <a:ext cx="6096000" cy="5000625"/>
          </a:xfrm>
          <a:prstGeom prst="rect">
            <a:avLst/>
          </a:prstGeom>
        </p:spPr>
      </p:pic>
      <p:pic>
        <p:nvPicPr>
          <p:cNvPr id="6" name="Picture 5" descr="A graph showing different colored dots&#10;&#10;Description automatically generated">
            <a:extLst>
              <a:ext uri="{FF2B5EF4-FFF2-40B4-BE49-F238E27FC236}">
                <a16:creationId xmlns:a16="http://schemas.microsoft.com/office/drawing/2014/main" id="{F4514A7E-68F7-1365-7105-0C6F52A13EB4}"/>
              </a:ext>
            </a:extLst>
          </p:cNvPr>
          <p:cNvPicPr>
            <a:picLocks noChangeAspect="1"/>
          </p:cNvPicPr>
          <p:nvPr/>
        </p:nvPicPr>
        <p:blipFill>
          <a:blip r:embed="rId3"/>
          <a:stretch>
            <a:fillRect/>
          </a:stretch>
        </p:blipFill>
        <p:spPr>
          <a:xfrm>
            <a:off x="6232735" y="890013"/>
            <a:ext cx="5964936" cy="5000625"/>
          </a:xfrm>
          <a:prstGeom prst="rect">
            <a:avLst/>
          </a:prstGeom>
        </p:spPr>
      </p:pic>
      <p:sp>
        <p:nvSpPr>
          <p:cNvPr id="2" name="Title 1">
            <a:extLst>
              <a:ext uri="{FF2B5EF4-FFF2-40B4-BE49-F238E27FC236}">
                <a16:creationId xmlns:a16="http://schemas.microsoft.com/office/drawing/2014/main" id="{D96970E8-828D-A254-FDC5-1AEBA26C60A6}"/>
              </a:ext>
            </a:extLst>
          </p:cNvPr>
          <p:cNvSpPr>
            <a:spLocks noGrp="1"/>
          </p:cNvSpPr>
          <p:nvPr>
            <p:ph type="title"/>
          </p:nvPr>
        </p:nvSpPr>
        <p:spPr>
          <a:xfrm>
            <a:off x="136735" y="253398"/>
            <a:ext cx="11899055" cy="704088"/>
          </a:xfrm>
        </p:spPr>
        <p:txBody>
          <a:bodyPr vert="horz" lIns="91440" tIns="45720" rIns="91440" bIns="45720" rtlCol="0" anchor="ctr">
            <a:noAutofit/>
          </a:bodyPr>
          <a:lstStyle/>
          <a:p>
            <a:r>
              <a:rPr lang="en-US" sz="2800" dirty="0"/>
              <a:t>What is the relationship between unemployment rates and investment in education?</a:t>
            </a:r>
          </a:p>
        </p:txBody>
      </p:sp>
      <p:sp>
        <p:nvSpPr>
          <p:cNvPr id="8" name="TextBox 7">
            <a:extLst>
              <a:ext uri="{FF2B5EF4-FFF2-40B4-BE49-F238E27FC236}">
                <a16:creationId xmlns:a16="http://schemas.microsoft.com/office/drawing/2014/main" id="{4441CCF0-5AEE-8220-A44A-B16B0F671E7B}"/>
              </a:ext>
            </a:extLst>
          </p:cNvPr>
          <p:cNvSpPr txBox="1"/>
          <p:nvPr/>
        </p:nvSpPr>
        <p:spPr>
          <a:xfrm>
            <a:off x="-1" y="5639476"/>
            <a:ext cx="12172525" cy="1077218"/>
          </a:xfrm>
          <a:prstGeom prst="rect">
            <a:avLst/>
          </a:prstGeom>
          <a:noFill/>
        </p:spPr>
        <p:txBody>
          <a:bodyPr wrap="square" rtlCol="0">
            <a:spAutoFit/>
          </a:bodyPr>
          <a:lstStyle/>
          <a:p>
            <a:pPr marL="263525" indent="-250825">
              <a:buFont typeface="+mj-lt"/>
              <a:buAutoNum type="arabicPeriod"/>
            </a:pPr>
            <a:r>
              <a:rPr lang="en-US" sz="1600" dirty="0"/>
              <a:t>The correlation between unemployment rates and spending on education (-0.136) is supported by the regression plot (R2 = 0.019)</a:t>
            </a:r>
          </a:p>
          <a:p>
            <a:pPr marL="263525" indent="-250825">
              <a:buFont typeface="+mj-lt"/>
              <a:buAutoNum type="arabicPeriod"/>
            </a:pPr>
            <a:r>
              <a:rPr lang="en-US" sz="1600" dirty="0"/>
              <a:t>A fair number of countries follow the earlier observation, with the steepest being Nigeria (R2 = 0.595) and Tunisia (R2 = 0.179)</a:t>
            </a:r>
          </a:p>
          <a:p>
            <a:pPr marL="263525" indent="-250825">
              <a:buFont typeface="+mj-lt"/>
              <a:buAutoNum type="arabicPeriod"/>
            </a:pPr>
            <a:r>
              <a:rPr lang="en-US" sz="1600" dirty="0"/>
              <a:t>Notable contradictions are Lesotho (R2 = 0.228), Senegal (R2 = 0.189) and Congo (R2 = 0.079) whose rates increase regardless</a:t>
            </a:r>
          </a:p>
        </p:txBody>
      </p:sp>
      <p:sp>
        <p:nvSpPr>
          <p:cNvPr id="11" name="Slide Number Placeholder 10">
            <a:extLst>
              <a:ext uri="{FF2B5EF4-FFF2-40B4-BE49-F238E27FC236}">
                <a16:creationId xmlns:a16="http://schemas.microsoft.com/office/drawing/2014/main" id="{A8F60D98-3725-F4E7-0238-9228B8E24617}"/>
              </a:ext>
            </a:extLst>
          </p:cNvPr>
          <p:cNvSpPr>
            <a:spLocks noGrp="1"/>
          </p:cNvSpPr>
          <p:nvPr>
            <p:ph type="sldNum" sz="quarter" idx="12"/>
          </p:nvPr>
        </p:nvSpPr>
        <p:spPr/>
        <p:txBody>
          <a:bodyPr/>
          <a:lstStyle/>
          <a:p>
            <a:fld id="{A65A5C87-DF58-40C8-B092-1DE63DB4547E}" type="slidenum">
              <a:rPr lang="en-US" smtClean="0"/>
              <a:t>17</a:t>
            </a:fld>
            <a:endParaRPr lang="en-US" dirty="0"/>
          </a:p>
        </p:txBody>
      </p:sp>
    </p:spTree>
    <p:extLst>
      <p:ext uri="{BB962C8B-B14F-4D97-AF65-F5344CB8AC3E}">
        <p14:creationId xmlns:p14="http://schemas.microsoft.com/office/powerpoint/2010/main" val="348499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colored dots and numbers&#10;&#10;Description automatically generated">
            <a:extLst>
              <a:ext uri="{FF2B5EF4-FFF2-40B4-BE49-F238E27FC236}">
                <a16:creationId xmlns:a16="http://schemas.microsoft.com/office/drawing/2014/main" id="{488B239E-F7EC-045B-23C3-98E2B65BEA13}"/>
              </a:ext>
            </a:extLst>
          </p:cNvPr>
          <p:cNvPicPr>
            <a:picLocks noChangeAspect="1"/>
          </p:cNvPicPr>
          <p:nvPr/>
        </p:nvPicPr>
        <p:blipFill>
          <a:blip r:embed="rId2"/>
          <a:stretch>
            <a:fillRect/>
          </a:stretch>
        </p:blipFill>
        <p:spPr>
          <a:xfrm>
            <a:off x="0" y="0"/>
            <a:ext cx="12192000" cy="5911630"/>
          </a:xfrm>
          <a:prstGeom prst="rect">
            <a:avLst/>
          </a:prstGeom>
        </p:spPr>
      </p:pic>
      <p:sp>
        <p:nvSpPr>
          <p:cNvPr id="4" name="TextBox 3">
            <a:extLst>
              <a:ext uri="{FF2B5EF4-FFF2-40B4-BE49-F238E27FC236}">
                <a16:creationId xmlns:a16="http://schemas.microsoft.com/office/drawing/2014/main" id="{F8350344-62BA-0C49-7234-F073A2735729}"/>
              </a:ext>
            </a:extLst>
          </p:cNvPr>
          <p:cNvSpPr txBox="1"/>
          <p:nvPr/>
        </p:nvSpPr>
        <p:spPr>
          <a:xfrm>
            <a:off x="0" y="5726430"/>
            <a:ext cx="12192000" cy="646331"/>
          </a:xfrm>
          <a:prstGeom prst="rect">
            <a:avLst/>
          </a:prstGeom>
          <a:noFill/>
        </p:spPr>
        <p:txBody>
          <a:bodyPr wrap="square" rtlCol="0">
            <a:spAutoFit/>
          </a:bodyPr>
          <a:lstStyle/>
          <a:p>
            <a:pPr marL="342900" indent="-342900">
              <a:buFont typeface="+mj-lt"/>
              <a:buAutoNum type="arabicPeriod"/>
            </a:pPr>
            <a:r>
              <a:rPr lang="en-US" dirty="0"/>
              <a:t>The African countries with lowest rates of unemployment have seen the rates decrease with increases in spending on education. Other countries may want to up investments in education as well</a:t>
            </a:r>
          </a:p>
        </p:txBody>
      </p:sp>
      <p:sp>
        <p:nvSpPr>
          <p:cNvPr id="6" name="Slide Number Placeholder 5">
            <a:extLst>
              <a:ext uri="{FF2B5EF4-FFF2-40B4-BE49-F238E27FC236}">
                <a16:creationId xmlns:a16="http://schemas.microsoft.com/office/drawing/2014/main" id="{6019D1C8-350D-CE2B-2B2B-8B06A05A59F3}"/>
              </a:ext>
            </a:extLst>
          </p:cNvPr>
          <p:cNvSpPr>
            <a:spLocks noGrp="1"/>
          </p:cNvSpPr>
          <p:nvPr>
            <p:ph type="sldNum" sz="quarter" idx="12"/>
          </p:nvPr>
        </p:nvSpPr>
        <p:spPr/>
        <p:txBody>
          <a:bodyPr/>
          <a:lstStyle/>
          <a:p>
            <a:fld id="{A65A5C87-DF58-40C8-B092-1DE63DB4547E}" type="slidenum">
              <a:rPr lang="en-US" smtClean="0"/>
              <a:t>18</a:t>
            </a:fld>
            <a:endParaRPr lang="en-US" dirty="0"/>
          </a:p>
        </p:txBody>
      </p:sp>
    </p:spTree>
    <p:extLst>
      <p:ext uri="{BB962C8B-B14F-4D97-AF65-F5344CB8AC3E}">
        <p14:creationId xmlns:p14="http://schemas.microsoft.com/office/powerpoint/2010/main" val="1821251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410334-EFC6-57EC-2647-1B20B1EB9737}"/>
              </a:ext>
            </a:extLst>
          </p:cNvPr>
          <p:cNvSpPr>
            <a:spLocks noGrp="1"/>
          </p:cNvSpPr>
          <p:nvPr>
            <p:ph type="title"/>
          </p:nvPr>
        </p:nvSpPr>
        <p:spPr>
          <a:xfrm>
            <a:off x="625642" y="0"/>
            <a:ext cx="10692344" cy="1179576"/>
          </a:xfrm>
        </p:spPr>
        <p:txBody>
          <a:bodyPr>
            <a:normAutofit/>
          </a:bodyPr>
          <a:lstStyle/>
          <a:p>
            <a:r>
              <a:rPr lang="en-US" sz="2800" dirty="0"/>
              <a:t>How does strategy influence unemployment rates?</a:t>
            </a:r>
          </a:p>
        </p:txBody>
      </p:sp>
      <p:pic>
        <p:nvPicPr>
          <p:cNvPr id="10" name="Content Placeholder 9" descr="A graph of different colored squares&#10;&#10;Description automatically generated">
            <a:extLst>
              <a:ext uri="{FF2B5EF4-FFF2-40B4-BE49-F238E27FC236}">
                <a16:creationId xmlns:a16="http://schemas.microsoft.com/office/drawing/2014/main" id="{4E0D4751-1E98-52CD-2534-B9417883D4D8}"/>
              </a:ext>
            </a:extLst>
          </p:cNvPr>
          <p:cNvPicPr>
            <a:picLocks noGrp="1" noChangeAspect="1"/>
          </p:cNvPicPr>
          <p:nvPr>
            <p:ph idx="1"/>
          </p:nvPr>
        </p:nvPicPr>
        <p:blipFill>
          <a:blip r:embed="rId2"/>
          <a:stretch>
            <a:fillRect/>
          </a:stretch>
        </p:blipFill>
        <p:spPr>
          <a:xfrm>
            <a:off x="0" y="1179576"/>
            <a:ext cx="12191999" cy="4613704"/>
          </a:xfrm>
        </p:spPr>
      </p:pic>
      <p:sp>
        <p:nvSpPr>
          <p:cNvPr id="11" name="TextBox 10">
            <a:extLst>
              <a:ext uri="{FF2B5EF4-FFF2-40B4-BE49-F238E27FC236}">
                <a16:creationId xmlns:a16="http://schemas.microsoft.com/office/drawing/2014/main" id="{6FDA13DE-272C-533C-97AF-07E4B1593D9F}"/>
              </a:ext>
            </a:extLst>
          </p:cNvPr>
          <p:cNvSpPr txBox="1"/>
          <p:nvPr/>
        </p:nvSpPr>
        <p:spPr>
          <a:xfrm>
            <a:off x="342900" y="5429250"/>
            <a:ext cx="11418570" cy="1477328"/>
          </a:xfrm>
          <a:prstGeom prst="rect">
            <a:avLst/>
          </a:prstGeom>
          <a:noFill/>
        </p:spPr>
        <p:txBody>
          <a:bodyPr wrap="square" rtlCol="0">
            <a:spAutoFit/>
          </a:bodyPr>
          <a:lstStyle/>
          <a:p>
            <a:pPr marL="342900" indent="-342900">
              <a:buFont typeface="+mj-lt"/>
              <a:buAutoNum type="arabicPeriod"/>
            </a:pPr>
            <a:r>
              <a:rPr lang="en-US" dirty="0"/>
              <a:t>Countries who are now developing youth employment strategies have low unemployment rates (usually between 2.74% and 11.13%, and ). Countries who have adopted but not operationalized their strategies have the highest rates of unemployment (7.27% and 24.21%). Countries who have operationalized their strategies have lower </a:t>
            </a:r>
          </a:p>
          <a:p>
            <a:pPr marL="342900" indent="-342900">
              <a:buFont typeface="+mj-lt"/>
              <a:buAutoNum type="arabicPeriod"/>
            </a:pPr>
            <a:r>
              <a:rPr lang="en-US" dirty="0"/>
              <a:t>All countries should strive to operationalize employment strategies right after development</a:t>
            </a:r>
          </a:p>
        </p:txBody>
      </p:sp>
      <p:sp>
        <p:nvSpPr>
          <p:cNvPr id="3" name="Slide Number Placeholder 2">
            <a:extLst>
              <a:ext uri="{FF2B5EF4-FFF2-40B4-BE49-F238E27FC236}">
                <a16:creationId xmlns:a16="http://schemas.microsoft.com/office/drawing/2014/main" id="{0E54E037-6D8E-5921-A0E4-9A9FE309DA8C}"/>
              </a:ext>
            </a:extLst>
          </p:cNvPr>
          <p:cNvSpPr>
            <a:spLocks noGrp="1"/>
          </p:cNvSpPr>
          <p:nvPr>
            <p:ph type="sldNum" sz="quarter" idx="12"/>
          </p:nvPr>
        </p:nvSpPr>
        <p:spPr/>
        <p:txBody>
          <a:bodyPr/>
          <a:lstStyle/>
          <a:p>
            <a:fld id="{A65A5C87-DF58-40C8-B092-1DE63DB4547E}" type="slidenum">
              <a:rPr lang="en-US" smtClean="0"/>
              <a:t>19</a:t>
            </a:fld>
            <a:endParaRPr lang="en-US" dirty="0"/>
          </a:p>
        </p:txBody>
      </p:sp>
    </p:spTree>
    <p:extLst>
      <p:ext uri="{BB962C8B-B14F-4D97-AF65-F5344CB8AC3E}">
        <p14:creationId xmlns:p14="http://schemas.microsoft.com/office/powerpoint/2010/main" val="284334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a:t>Sections</a:t>
            </a:r>
            <a:endParaRPr lang="en-US" dirty="0"/>
          </a:p>
        </p:txBody>
      </p:sp>
      <p:pic>
        <p:nvPicPr>
          <p:cNvPr id="19" name="Picture 18" descr="A close-up of a logo&#10;&#10;Description automatically generated">
            <a:extLst>
              <a:ext uri="{FF2B5EF4-FFF2-40B4-BE49-F238E27FC236}">
                <a16:creationId xmlns:a16="http://schemas.microsoft.com/office/drawing/2014/main" id="{E66B3E15-6EA2-6430-D9F9-99A69333501E}"/>
              </a:ext>
            </a:extLst>
          </p:cNvPr>
          <p:cNvPicPr>
            <a:picLocks noChangeAspect="1"/>
          </p:cNvPicPr>
          <p:nvPr/>
        </p:nvPicPr>
        <p:blipFill rotWithShape="1">
          <a:blip r:embed="rId2"/>
          <a:srcRect l="20711" r="35438" b="-1"/>
          <a:stretch/>
        </p:blipFill>
        <p:spPr>
          <a:xfrm>
            <a:off x="20" y="10"/>
            <a:ext cx="4505305" cy="6857990"/>
          </a:xfrm>
          <a:prstGeom prst="rect">
            <a:avLst/>
          </a:prstGeom>
        </p:spPr>
      </p:pic>
      <p:sp>
        <p:nvSpPr>
          <p:cNvPr id="2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0216" y="2935541"/>
            <a:ext cx="6272784" cy="3867595"/>
          </a:xfrm>
        </p:spPr>
        <p:txBody>
          <a:bodyPr vert="horz" lIns="91440" tIns="45720" rIns="91440" bIns="45720" rtlCol="0">
            <a:normAutofit/>
          </a:bodyPr>
          <a:lstStyle/>
          <a:p>
            <a:pPr marL="114300" indent="-342900">
              <a:buFont typeface="+mj-lt"/>
              <a:buAutoNum type="arabicPeriod"/>
            </a:pPr>
            <a:r>
              <a:rPr lang="en-US" dirty="0"/>
              <a:t>Introduction</a:t>
            </a:r>
          </a:p>
          <a:p>
            <a:pPr marL="114300" indent="-342900">
              <a:buFont typeface="+mj-lt"/>
              <a:buAutoNum type="arabicPeriod"/>
            </a:pPr>
            <a:r>
              <a:rPr lang="en-US" dirty="0"/>
              <a:t>Framework</a:t>
            </a:r>
          </a:p>
          <a:p>
            <a:pPr marL="114300" indent="-342900">
              <a:buFont typeface="+mj-lt"/>
              <a:buAutoNum type="arabicPeriod"/>
            </a:pPr>
            <a:r>
              <a:rPr lang="en-US" dirty="0"/>
              <a:t>Analysis Approach</a:t>
            </a:r>
          </a:p>
          <a:p>
            <a:pPr marL="114300" indent="-342900">
              <a:buFont typeface="+mj-lt"/>
              <a:buAutoNum type="arabicPeriod"/>
            </a:pPr>
            <a:r>
              <a:rPr lang="en-US" dirty="0"/>
              <a:t>The Dataset</a:t>
            </a:r>
          </a:p>
          <a:p>
            <a:pPr marL="114300" indent="-342900">
              <a:buFont typeface="+mj-lt"/>
              <a:buAutoNum type="arabicPeriod"/>
            </a:pPr>
            <a:r>
              <a:rPr lang="en-US" dirty="0"/>
              <a:t>Analyses</a:t>
            </a:r>
          </a:p>
          <a:p>
            <a:pPr marL="114300" indent="-342900">
              <a:buFont typeface="+mj-lt"/>
              <a:buAutoNum type="arabicPeriod"/>
            </a:pPr>
            <a:r>
              <a:rPr lang="en-US" dirty="0"/>
              <a:t>Summary of Insights</a:t>
            </a:r>
          </a:p>
          <a:p>
            <a:pPr marL="114300" indent="-342900">
              <a:buFont typeface="+mj-lt"/>
              <a:buAutoNum type="arabicPeriod"/>
            </a:pPr>
            <a:r>
              <a:rPr lang="en-US" dirty="0"/>
              <a:t>Recommendations</a:t>
            </a:r>
          </a:p>
          <a:p>
            <a:pPr marL="114300" indent="-342900">
              <a:buFont typeface="+mj-lt"/>
              <a:buAutoNum type="arabicPeriod"/>
            </a:pPr>
            <a:r>
              <a:rPr lang="en-US" dirty="0"/>
              <a:t>Limitation</a:t>
            </a:r>
          </a:p>
          <a:p>
            <a:pPr marL="114300" indent="-342900">
              <a:buFont typeface="+mj-lt"/>
              <a:buAutoNum type="arabicPeriod"/>
            </a:pPr>
            <a:r>
              <a:rPr lang="en-US" dirty="0"/>
              <a:t>Conclusion</a:t>
            </a:r>
          </a:p>
        </p:txBody>
      </p:sp>
      <p:sp>
        <p:nvSpPr>
          <p:cNvPr id="5" name="Slide Number Placeholder 4">
            <a:extLst>
              <a:ext uri="{FF2B5EF4-FFF2-40B4-BE49-F238E27FC236}">
                <a16:creationId xmlns:a16="http://schemas.microsoft.com/office/drawing/2014/main" id="{375CFD33-2D4C-94DB-F73A-4D2093AC764A}"/>
              </a:ext>
            </a:extLst>
          </p:cNvPr>
          <p:cNvSpPr>
            <a:spLocks noGrp="1"/>
          </p:cNvSpPr>
          <p:nvPr>
            <p:ph type="sldNum" sz="quarter" idx="12"/>
          </p:nvPr>
        </p:nvSpPr>
        <p:spPr/>
        <p:txBody>
          <a:bodyPr/>
          <a:lstStyle/>
          <a:p>
            <a:fld id="{A65A5C87-DF58-40C8-B092-1DE63DB4547E}" type="slidenum">
              <a:rPr lang="en-US" smtClean="0"/>
              <a:t>2</a:t>
            </a:fld>
            <a:endParaRPr lang="en-US" dirty="0"/>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BAE2-0AE6-052B-F662-43F3834E551A}"/>
              </a:ext>
            </a:extLst>
          </p:cNvPr>
          <p:cNvSpPr>
            <a:spLocks noGrp="1"/>
          </p:cNvSpPr>
          <p:nvPr>
            <p:ph type="title"/>
          </p:nvPr>
        </p:nvSpPr>
        <p:spPr>
          <a:xfrm>
            <a:off x="637674" y="548640"/>
            <a:ext cx="10646022" cy="1179576"/>
          </a:xfrm>
        </p:spPr>
        <p:txBody>
          <a:bodyPr>
            <a:normAutofit/>
          </a:bodyPr>
          <a:lstStyle/>
          <a:p>
            <a:r>
              <a:rPr lang="en-US" sz="2800" dirty="0"/>
              <a:t>But how many countries have a strategy?</a:t>
            </a:r>
          </a:p>
        </p:txBody>
      </p:sp>
      <p:sp>
        <p:nvSpPr>
          <p:cNvPr id="8" name="Content Placeholder 7">
            <a:extLst>
              <a:ext uri="{FF2B5EF4-FFF2-40B4-BE49-F238E27FC236}">
                <a16:creationId xmlns:a16="http://schemas.microsoft.com/office/drawing/2014/main" id="{4A8E782F-55FC-C289-C85C-0FFDDA57E109}"/>
              </a:ext>
            </a:extLst>
          </p:cNvPr>
          <p:cNvSpPr>
            <a:spLocks noGrp="1"/>
          </p:cNvSpPr>
          <p:nvPr>
            <p:ph sz="quarter" idx="4"/>
          </p:nvPr>
        </p:nvSpPr>
        <p:spPr>
          <a:xfrm>
            <a:off x="3645568" y="2021305"/>
            <a:ext cx="8073190" cy="4806878"/>
          </a:xfrm>
        </p:spPr>
        <p:txBody>
          <a:bodyPr>
            <a:normAutofit/>
          </a:bodyPr>
          <a:lstStyle/>
          <a:p>
            <a:r>
              <a:rPr lang="en-US" dirty="0"/>
              <a:t>There are only 11 countries with a national strategy for youth employment</a:t>
            </a:r>
          </a:p>
          <a:p>
            <a:pPr lvl="1"/>
            <a:r>
              <a:rPr lang="en-US" dirty="0"/>
              <a:t>4 have been operationalized,</a:t>
            </a:r>
          </a:p>
          <a:p>
            <a:pPr lvl="1"/>
            <a:r>
              <a:rPr lang="en-US" dirty="0"/>
              <a:t>3 have adopted but are yet to operationalize,</a:t>
            </a:r>
          </a:p>
          <a:p>
            <a:pPr lvl="1"/>
            <a:r>
              <a:rPr lang="en-US" dirty="0"/>
              <a:t>the other 4 are now developing</a:t>
            </a:r>
          </a:p>
          <a:p>
            <a:r>
              <a:rPr lang="en-US" dirty="0"/>
              <a:t>Given the influence of youth employment strategy on unemployment rates, countries should strive to operationalize employment strategies right after development</a:t>
            </a:r>
          </a:p>
        </p:txBody>
      </p:sp>
      <p:sp>
        <p:nvSpPr>
          <p:cNvPr id="4" name="Slide Number Placeholder 3">
            <a:extLst>
              <a:ext uri="{FF2B5EF4-FFF2-40B4-BE49-F238E27FC236}">
                <a16:creationId xmlns:a16="http://schemas.microsoft.com/office/drawing/2014/main" id="{D472EF1B-055A-B216-0164-9FEB7F791714}"/>
              </a:ext>
            </a:extLst>
          </p:cNvPr>
          <p:cNvSpPr>
            <a:spLocks noGrp="1"/>
          </p:cNvSpPr>
          <p:nvPr>
            <p:ph type="sldNum" sz="quarter" idx="12"/>
          </p:nvPr>
        </p:nvSpPr>
        <p:spPr/>
        <p:txBody>
          <a:bodyPr/>
          <a:lstStyle/>
          <a:p>
            <a:fld id="{A65A5C87-DF58-40C8-B092-1DE63DB4547E}" type="slidenum">
              <a:rPr lang="en-US" smtClean="0"/>
              <a:t>20</a:t>
            </a:fld>
            <a:endParaRPr lang="en-US" dirty="0"/>
          </a:p>
        </p:txBody>
      </p:sp>
      <p:pic>
        <p:nvPicPr>
          <p:cNvPr id="14" name="Content Placeholder 13" descr="A table with numbers and letters&#10;&#10;Description automatically generated with medium confidence">
            <a:extLst>
              <a:ext uri="{FF2B5EF4-FFF2-40B4-BE49-F238E27FC236}">
                <a16:creationId xmlns:a16="http://schemas.microsoft.com/office/drawing/2014/main" id="{2CADF1F8-4502-B49F-3E94-BC7F6BA426C9}"/>
              </a:ext>
            </a:extLst>
          </p:cNvPr>
          <p:cNvPicPr>
            <a:picLocks noGrp="1" noChangeAspect="1"/>
          </p:cNvPicPr>
          <p:nvPr>
            <p:ph sz="half" idx="2"/>
          </p:nvPr>
        </p:nvPicPr>
        <p:blipFill>
          <a:blip r:embed="rId2"/>
          <a:stretch>
            <a:fillRect/>
          </a:stretch>
        </p:blipFill>
        <p:spPr>
          <a:xfrm>
            <a:off x="0" y="1922380"/>
            <a:ext cx="3645568" cy="4935620"/>
          </a:xfrm>
        </p:spPr>
      </p:pic>
    </p:spTree>
    <p:extLst>
      <p:ext uri="{BB962C8B-B14F-4D97-AF65-F5344CB8AC3E}">
        <p14:creationId xmlns:p14="http://schemas.microsoft.com/office/powerpoint/2010/main" val="111411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5A37F3-71FD-F017-EBDF-91F3F2CEAE9C}"/>
              </a:ext>
            </a:extLst>
          </p:cNvPr>
          <p:cNvSpPr>
            <a:spLocks noGrp="1"/>
          </p:cNvSpPr>
          <p:nvPr>
            <p:ph type="title"/>
          </p:nvPr>
        </p:nvSpPr>
        <p:spPr>
          <a:xfrm>
            <a:off x="628650" y="548640"/>
            <a:ext cx="10655046" cy="1179576"/>
          </a:xfrm>
        </p:spPr>
        <p:txBody>
          <a:bodyPr>
            <a:normAutofit/>
          </a:bodyPr>
          <a:lstStyle/>
          <a:p>
            <a:r>
              <a:rPr lang="en-US" sz="3400" dirty="0"/>
              <a:t>Summary of Insights</a:t>
            </a:r>
          </a:p>
        </p:txBody>
      </p:sp>
      <p:sp>
        <p:nvSpPr>
          <p:cNvPr id="8" name="Content Placeholder 7">
            <a:extLst>
              <a:ext uri="{FF2B5EF4-FFF2-40B4-BE49-F238E27FC236}">
                <a16:creationId xmlns:a16="http://schemas.microsoft.com/office/drawing/2014/main" id="{13620535-6EEB-0298-4476-0BDE30C9330B}"/>
              </a:ext>
            </a:extLst>
          </p:cNvPr>
          <p:cNvSpPr>
            <a:spLocks noGrp="1"/>
          </p:cNvSpPr>
          <p:nvPr>
            <p:ph idx="1"/>
          </p:nvPr>
        </p:nvSpPr>
        <p:spPr>
          <a:xfrm>
            <a:off x="331470" y="2057400"/>
            <a:ext cx="11567160" cy="4800600"/>
          </a:xfrm>
        </p:spPr>
        <p:txBody>
          <a:bodyPr>
            <a:normAutofit fontScale="92500" lnSpcReduction="20000"/>
          </a:bodyPr>
          <a:lstStyle/>
          <a:p>
            <a:pPr marL="514350" indent="-514350">
              <a:buFont typeface="+mj-lt"/>
              <a:buAutoNum type="arabicPeriod"/>
            </a:pPr>
            <a:r>
              <a:rPr lang="en-US" dirty="0"/>
              <a:t>Key determinants of unemployment rates in Africa are</a:t>
            </a:r>
          </a:p>
          <a:p>
            <a:pPr marL="971550" lvl="1" indent="-514350">
              <a:buFont typeface="+mj-lt"/>
              <a:buAutoNum type="alphaLcParenR"/>
            </a:pPr>
            <a:r>
              <a:rPr lang="en-US" dirty="0"/>
              <a:t>Access to electricity: higher access reduces unemployment rates in benchmarks</a:t>
            </a:r>
          </a:p>
          <a:p>
            <a:pPr marL="971550" lvl="1" indent="-514350">
              <a:buFont typeface="+mj-lt"/>
              <a:buAutoNum type="alphaLcParenR"/>
            </a:pPr>
            <a:r>
              <a:rPr lang="en-US" dirty="0"/>
              <a:t>Business density rate</a:t>
            </a:r>
          </a:p>
          <a:p>
            <a:pPr marL="971550" lvl="1" indent="-514350">
              <a:buFont typeface="+mj-lt"/>
              <a:buAutoNum type="alphaLcParenR"/>
            </a:pPr>
            <a:r>
              <a:rPr lang="en-US" dirty="0"/>
              <a:t>National Strategy on Youth employment</a:t>
            </a:r>
          </a:p>
          <a:p>
            <a:pPr marL="971550" lvl="1" indent="-514350">
              <a:buFont typeface="+mj-lt"/>
              <a:buAutoNum type="alphaLcParenR"/>
            </a:pPr>
            <a:r>
              <a:rPr lang="en-US" dirty="0"/>
              <a:t>Spending on education : higher spending reduces unemployment rates in benchmarks</a:t>
            </a:r>
          </a:p>
          <a:p>
            <a:pPr marL="514350" indent="-514350">
              <a:buFont typeface="+mj-lt"/>
              <a:buAutoNum type="arabicPeriod"/>
            </a:pPr>
            <a:r>
              <a:rPr lang="en-US" dirty="0"/>
              <a:t>Rwanda, Madagascar, Uganda, Tanzania and Ethiopia have the lowest rates of unemployment across the continent. They can be used as short-medium term benchmarks </a:t>
            </a:r>
          </a:p>
          <a:p>
            <a:pPr marL="514350" indent="-514350">
              <a:buFont typeface="+mj-lt"/>
              <a:buAutoNum type="arabicPeriod"/>
            </a:pPr>
            <a:r>
              <a:rPr lang="en-US" dirty="0"/>
              <a:t>Countries who are now developing youth employment strategies and countries who have operationalized theirs have the lowest unemployment rates.</a:t>
            </a:r>
          </a:p>
        </p:txBody>
      </p:sp>
      <p:sp>
        <p:nvSpPr>
          <p:cNvPr id="3" name="Slide Number Placeholder 2">
            <a:extLst>
              <a:ext uri="{FF2B5EF4-FFF2-40B4-BE49-F238E27FC236}">
                <a16:creationId xmlns:a16="http://schemas.microsoft.com/office/drawing/2014/main" id="{F90180DF-F5F4-06EC-01C5-E3A96A15C50D}"/>
              </a:ext>
            </a:extLst>
          </p:cNvPr>
          <p:cNvSpPr>
            <a:spLocks noGrp="1"/>
          </p:cNvSpPr>
          <p:nvPr>
            <p:ph type="sldNum" sz="quarter" idx="12"/>
          </p:nvPr>
        </p:nvSpPr>
        <p:spPr/>
        <p:txBody>
          <a:bodyPr/>
          <a:lstStyle/>
          <a:p>
            <a:fld id="{A65A5C87-DF58-40C8-B092-1DE63DB4547E}" type="slidenum">
              <a:rPr lang="en-US" smtClean="0"/>
              <a:t>21</a:t>
            </a:fld>
            <a:endParaRPr lang="en-US" dirty="0"/>
          </a:p>
        </p:txBody>
      </p:sp>
    </p:spTree>
    <p:extLst>
      <p:ext uri="{BB962C8B-B14F-4D97-AF65-F5344CB8AC3E}">
        <p14:creationId xmlns:p14="http://schemas.microsoft.com/office/powerpoint/2010/main" val="3301983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CECD5B3-8DCC-B9E7-00A0-4CD472EDA386}"/>
              </a:ext>
            </a:extLst>
          </p:cNvPr>
          <p:cNvSpPr>
            <a:spLocks noGrp="1"/>
          </p:cNvSpPr>
          <p:nvPr>
            <p:ph type="title"/>
          </p:nvPr>
        </p:nvSpPr>
        <p:spPr>
          <a:xfrm>
            <a:off x="617220" y="548640"/>
            <a:ext cx="11087100" cy="1179576"/>
          </a:xfrm>
        </p:spPr>
        <p:txBody>
          <a:bodyPr>
            <a:normAutofit/>
          </a:bodyPr>
          <a:lstStyle/>
          <a:p>
            <a:r>
              <a:rPr lang="en-US" sz="3400"/>
              <a:t>Recommendations</a:t>
            </a:r>
            <a:endParaRPr lang="en-US" sz="3400" dirty="0"/>
          </a:p>
        </p:txBody>
      </p:sp>
      <p:sp>
        <p:nvSpPr>
          <p:cNvPr id="15" name="Content Placeholder 14">
            <a:extLst>
              <a:ext uri="{FF2B5EF4-FFF2-40B4-BE49-F238E27FC236}">
                <a16:creationId xmlns:a16="http://schemas.microsoft.com/office/drawing/2014/main" id="{FE16CFCB-0C05-6F24-7AB8-75289DFBF1DC}"/>
              </a:ext>
            </a:extLst>
          </p:cNvPr>
          <p:cNvSpPr>
            <a:spLocks noGrp="1"/>
          </p:cNvSpPr>
          <p:nvPr>
            <p:ph sz="half" idx="2"/>
          </p:nvPr>
        </p:nvSpPr>
        <p:spPr>
          <a:xfrm>
            <a:off x="487680" y="1728216"/>
            <a:ext cx="11193957" cy="5129784"/>
          </a:xfrm>
        </p:spPr>
        <p:txBody>
          <a:bodyPr>
            <a:noAutofit/>
          </a:bodyPr>
          <a:lstStyle/>
          <a:p>
            <a:pPr marL="342900" indent="-342900">
              <a:buFont typeface="+mj-lt"/>
              <a:buAutoNum type="arabicPeriod"/>
            </a:pPr>
            <a:r>
              <a:rPr lang="en-US" sz="2100" dirty="0"/>
              <a:t>In the short term, countries need to </a:t>
            </a:r>
            <a:r>
              <a:rPr lang="en-US" sz="2100" b="1" dirty="0"/>
              <a:t>analyze more data </a:t>
            </a:r>
            <a:r>
              <a:rPr lang="en-US" sz="2100" dirty="0"/>
              <a:t>on other possibly influential factors like general education levels, inflation and other economic factors. </a:t>
            </a:r>
          </a:p>
          <a:p>
            <a:pPr marL="342900" indent="-342900">
              <a:buFont typeface="+mj-lt"/>
              <a:buAutoNum type="arabicPeriod"/>
            </a:pPr>
            <a:r>
              <a:rPr lang="en-US" sz="2100" dirty="0"/>
              <a:t>The AU and countries must define and commit to a strategy</a:t>
            </a:r>
            <a:r>
              <a:rPr lang="en-US" sz="2100" b="1" dirty="0"/>
              <a:t> </a:t>
            </a:r>
            <a:r>
              <a:rPr lang="en-US" sz="2100" dirty="0"/>
              <a:t>to tackle unemployment.</a:t>
            </a:r>
          </a:p>
          <a:p>
            <a:pPr marL="342900" indent="-342900">
              <a:buFont typeface="+mj-lt"/>
              <a:buAutoNum type="arabicPeriod"/>
            </a:pPr>
            <a:r>
              <a:rPr lang="en-US" sz="2100" dirty="0"/>
              <a:t>Countries should </a:t>
            </a:r>
            <a:r>
              <a:rPr lang="en-US" sz="2100" b="1" dirty="0"/>
              <a:t>operationalize the strategies </a:t>
            </a:r>
            <a:r>
              <a:rPr lang="en-US" sz="2100" dirty="0"/>
              <a:t>right after development and set SMART goals to that end. Implementation should be monitored and evaluated.</a:t>
            </a:r>
          </a:p>
          <a:p>
            <a:pPr marL="342900" indent="-342900">
              <a:buFont typeface="+mj-lt"/>
              <a:buAutoNum type="arabicPeriod"/>
            </a:pPr>
            <a:r>
              <a:rPr lang="en-US" sz="2100" dirty="0"/>
              <a:t>Countries should aim to </a:t>
            </a:r>
            <a:r>
              <a:rPr lang="en-US" sz="2100" b="1" dirty="0"/>
              <a:t>increase electricity access </a:t>
            </a:r>
            <a:r>
              <a:rPr lang="en-US" sz="2100" dirty="0"/>
              <a:t>beyond 35% to reap the (in)direct benefits on unemployment rates in line with the strategies.</a:t>
            </a:r>
          </a:p>
          <a:p>
            <a:pPr marL="342900" indent="-342900">
              <a:buFont typeface="+mj-lt"/>
              <a:buAutoNum type="arabicPeriod"/>
            </a:pPr>
            <a:r>
              <a:rPr lang="en-US" sz="2100" dirty="0"/>
              <a:t>Countries should increase expenditure on </a:t>
            </a:r>
            <a:r>
              <a:rPr lang="en-US" sz="2100" b="1" dirty="0"/>
              <a:t>education holistically </a:t>
            </a:r>
            <a:r>
              <a:rPr lang="en-US" sz="2100" dirty="0"/>
              <a:t>(access, equity, and curriculum relevance).</a:t>
            </a:r>
          </a:p>
          <a:p>
            <a:pPr marL="342900" indent="-342900">
              <a:buFont typeface="+mj-lt"/>
              <a:buAutoNum type="arabicPeriod"/>
            </a:pPr>
            <a:r>
              <a:rPr lang="en-US" sz="2100" dirty="0"/>
              <a:t>Countries should actively </a:t>
            </a:r>
            <a:r>
              <a:rPr lang="en-US" sz="2100" b="1" dirty="0"/>
              <a:t>stimulate </a:t>
            </a:r>
            <a:r>
              <a:rPr lang="en-US" sz="2100" dirty="0"/>
              <a:t>the creation, survival, and growth of </a:t>
            </a:r>
            <a:r>
              <a:rPr lang="en-US" sz="2100" b="1" dirty="0"/>
              <a:t>businesses </a:t>
            </a:r>
            <a:r>
              <a:rPr lang="en-US" sz="2100" dirty="0"/>
              <a:t>to increase business density rates. Key considerations include financing, regulations and general ease of doing business.</a:t>
            </a:r>
          </a:p>
        </p:txBody>
      </p:sp>
      <p:sp>
        <p:nvSpPr>
          <p:cNvPr id="5" name="Slide Number Placeholder 4">
            <a:extLst>
              <a:ext uri="{FF2B5EF4-FFF2-40B4-BE49-F238E27FC236}">
                <a16:creationId xmlns:a16="http://schemas.microsoft.com/office/drawing/2014/main" id="{2B879530-93A6-1F24-692F-3F1E726DB17F}"/>
              </a:ext>
            </a:extLst>
          </p:cNvPr>
          <p:cNvSpPr>
            <a:spLocks noGrp="1"/>
          </p:cNvSpPr>
          <p:nvPr>
            <p:ph type="sldNum" sz="quarter" idx="12"/>
          </p:nvPr>
        </p:nvSpPr>
        <p:spPr/>
        <p:txBody>
          <a:bodyPr/>
          <a:lstStyle/>
          <a:p>
            <a:fld id="{A65A5C87-DF58-40C8-B092-1DE63DB4547E}" type="slidenum">
              <a:rPr lang="en-US" smtClean="0"/>
              <a:t>22</a:t>
            </a:fld>
            <a:endParaRPr lang="en-US" dirty="0"/>
          </a:p>
        </p:txBody>
      </p:sp>
    </p:spTree>
    <p:extLst>
      <p:ext uri="{BB962C8B-B14F-4D97-AF65-F5344CB8AC3E}">
        <p14:creationId xmlns:p14="http://schemas.microsoft.com/office/powerpoint/2010/main" val="4120717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55F3-5052-DE74-6FBB-1580DAFA2BFA}"/>
              </a:ext>
            </a:extLst>
          </p:cNvPr>
          <p:cNvSpPr>
            <a:spLocks noGrp="1"/>
          </p:cNvSpPr>
          <p:nvPr>
            <p:ph type="title"/>
          </p:nvPr>
        </p:nvSpPr>
        <p:spPr>
          <a:xfrm>
            <a:off x="628650" y="548640"/>
            <a:ext cx="11064240" cy="1179576"/>
          </a:xfrm>
        </p:spPr>
        <p:txBody>
          <a:bodyPr>
            <a:normAutofit/>
          </a:bodyPr>
          <a:lstStyle/>
          <a:p>
            <a:r>
              <a:rPr lang="en-US" sz="3400" dirty="0"/>
              <a:t>Limitations</a:t>
            </a:r>
          </a:p>
        </p:txBody>
      </p:sp>
      <p:sp>
        <p:nvSpPr>
          <p:cNvPr id="3" name="Content Placeholder 2">
            <a:extLst>
              <a:ext uri="{FF2B5EF4-FFF2-40B4-BE49-F238E27FC236}">
                <a16:creationId xmlns:a16="http://schemas.microsoft.com/office/drawing/2014/main" id="{3DA73432-2CB8-135F-7FBA-A132C5AB57DD}"/>
              </a:ext>
            </a:extLst>
          </p:cNvPr>
          <p:cNvSpPr>
            <a:spLocks noGrp="1"/>
          </p:cNvSpPr>
          <p:nvPr>
            <p:ph idx="1"/>
          </p:nvPr>
        </p:nvSpPr>
        <p:spPr>
          <a:xfrm>
            <a:off x="534390" y="2050512"/>
            <a:ext cx="11158500" cy="4807488"/>
          </a:xfrm>
        </p:spPr>
        <p:txBody>
          <a:bodyPr>
            <a:normAutofit/>
          </a:bodyPr>
          <a:lstStyle/>
          <a:p>
            <a:pPr marL="514350" indent="-514350">
              <a:buFont typeface="+mj-lt"/>
              <a:buAutoNum type="arabicPeriod"/>
            </a:pPr>
            <a:r>
              <a:rPr lang="en-US" dirty="0"/>
              <a:t>No data on actual values of expenditure on education</a:t>
            </a:r>
          </a:p>
          <a:p>
            <a:pPr marL="514350" indent="-514350">
              <a:buFont typeface="+mj-lt"/>
              <a:buAutoNum type="arabicPeriod"/>
            </a:pPr>
            <a:r>
              <a:rPr lang="en-US" dirty="0"/>
              <a:t>Lack of data on education levels</a:t>
            </a:r>
          </a:p>
          <a:p>
            <a:pPr marL="514350" indent="-514350">
              <a:buFont typeface="+mj-lt"/>
              <a:buAutoNum type="arabicPeriod"/>
            </a:pPr>
            <a:r>
              <a:rPr lang="en-US" dirty="0"/>
              <a:t>Inadequate data on youth employment strategies over the period</a:t>
            </a:r>
          </a:p>
          <a:p>
            <a:pPr marL="514350" indent="-514350">
              <a:buFont typeface="+mj-lt"/>
              <a:buAutoNum type="arabicPeriod"/>
            </a:pPr>
            <a:r>
              <a:rPr lang="en-US" dirty="0"/>
              <a:t>Comprehensive data covers just about 21 countries. Analysis may not be representative</a:t>
            </a:r>
          </a:p>
          <a:p>
            <a:pPr marL="514350" indent="-514350">
              <a:buFont typeface="+mj-lt"/>
              <a:buAutoNum type="arabicPeriod"/>
            </a:pPr>
            <a:r>
              <a:rPr lang="en-US" dirty="0"/>
              <a:t>No data on general economic metrics such as cost of living, inflation, GDP, and interest rates</a:t>
            </a:r>
          </a:p>
        </p:txBody>
      </p:sp>
      <p:sp>
        <p:nvSpPr>
          <p:cNvPr id="5" name="Slide Number Placeholder 4">
            <a:extLst>
              <a:ext uri="{FF2B5EF4-FFF2-40B4-BE49-F238E27FC236}">
                <a16:creationId xmlns:a16="http://schemas.microsoft.com/office/drawing/2014/main" id="{448845EE-5AF1-AB2A-0FAA-C143A1FD0791}"/>
              </a:ext>
            </a:extLst>
          </p:cNvPr>
          <p:cNvSpPr>
            <a:spLocks noGrp="1"/>
          </p:cNvSpPr>
          <p:nvPr>
            <p:ph type="sldNum" sz="quarter" idx="12"/>
          </p:nvPr>
        </p:nvSpPr>
        <p:spPr/>
        <p:txBody>
          <a:bodyPr/>
          <a:lstStyle/>
          <a:p>
            <a:fld id="{A65A5C87-DF58-40C8-B092-1DE63DB4547E}" type="slidenum">
              <a:rPr lang="en-US" smtClean="0"/>
              <a:t>23</a:t>
            </a:fld>
            <a:endParaRPr lang="en-US" dirty="0"/>
          </a:p>
        </p:txBody>
      </p:sp>
      <p:sp>
        <p:nvSpPr>
          <p:cNvPr id="6" name="Content Placeholder 2">
            <a:extLst>
              <a:ext uri="{FF2B5EF4-FFF2-40B4-BE49-F238E27FC236}">
                <a16:creationId xmlns:a16="http://schemas.microsoft.com/office/drawing/2014/main" id="{B35AD126-293E-493C-F408-7FBAB98CED0C}"/>
              </a:ext>
            </a:extLst>
          </p:cNvPr>
          <p:cNvSpPr txBox="1">
            <a:spLocks/>
          </p:cNvSpPr>
          <p:nvPr/>
        </p:nvSpPr>
        <p:spPr>
          <a:xfrm>
            <a:off x="6423413" y="2050512"/>
            <a:ext cx="5768587" cy="48074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p>
        </p:txBody>
      </p:sp>
    </p:spTree>
    <p:extLst>
      <p:ext uri="{BB962C8B-B14F-4D97-AF65-F5344CB8AC3E}">
        <p14:creationId xmlns:p14="http://schemas.microsoft.com/office/powerpoint/2010/main" val="1765843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5F73-9C0B-2510-BF7E-CCC1620E8515}"/>
              </a:ext>
            </a:extLst>
          </p:cNvPr>
          <p:cNvSpPr>
            <a:spLocks noGrp="1"/>
          </p:cNvSpPr>
          <p:nvPr>
            <p:ph type="title"/>
          </p:nvPr>
        </p:nvSpPr>
        <p:spPr>
          <a:xfrm>
            <a:off x="617517" y="548640"/>
            <a:ext cx="10666179" cy="1179576"/>
          </a:xfrm>
        </p:spPr>
        <p:txBody>
          <a:bodyPr>
            <a:normAutofit/>
          </a:bodyPr>
          <a:lstStyle/>
          <a:p>
            <a:r>
              <a:rPr lang="en-US" sz="3400" dirty="0"/>
              <a:t>Next Steps</a:t>
            </a:r>
          </a:p>
        </p:txBody>
      </p:sp>
      <p:sp>
        <p:nvSpPr>
          <p:cNvPr id="3" name="Content Placeholder 2">
            <a:extLst>
              <a:ext uri="{FF2B5EF4-FFF2-40B4-BE49-F238E27FC236}">
                <a16:creationId xmlns:a16="http://schemas.microsoft.com/office/drawing/2014/main" id="{4A1A7536-DF7C-C157-0B57-577A90E34F88}"/>
              </a:ext>
            </a:extLst>
          </p:cNvPr>
          <p:cNvSpPr>
            <a:spLocks noGrp="1"/>
          </p:cNvSpPr>
          <p:nvPr>
            <p:ph idx="1"/>
          </p:nvPr>
        </p:nvSpPr>
        <p:spPr>
          <a:xfrm>
            <a:off x="522513" y="2478024"/>
            <a:ext cx="11174681" cy="3694176"/>
          </a:xfrm>
        </p:spPr>
        <p:txBody>
          <a:bodyPr/>
          <a:lstStyle/>
          <a:p>
            <a:pPr marL="514350" indent="-514350">
              <a:buFont typeface="+mj-lt"/>
              <a:buAutoNum type="arabicPeriod"/>
            </a:pPr>
            <a:r>
              <a:rPr lang="en-US" sz="2800" dirty="0"/>
              <a:t>Collect more data to “complete” the current dataset</a:t>
            </a:r>
          </a:p>
          <a:p>
            <a:pPr marL="514350" indent="-514350">
              <a:buFont typeface="+mj-lt"/>
              <a:buAutoNum type="arabicPeriod"/>
            </a:pPr>
            <a:r>
              <a:rPr lang="en-US" sz="2800" dirty="0"/>
              <a:t>Source data on other potentially influential economic factors</a:t>
            </a:r>
          </a:p>
          <a:p>
            <a:pPr marL="514350" indent="-514350">
              <a:buFont typeface="+mj-lt"/>
              <a:buAutoNum type="arabicPeriod"/>
            </a:pPr>
            <a:r>
              <a:rPr lang="en-US" sz="2800" dirty="0"/>
              <a:t>Experiment with cluster analysis using key variables</a:t>
            </a:r>
          </a:p>
          <a:p>
            <a:pPr marL="514350" indent="-514350">
              <a:buFont typeface="+mj-lt"/>
              <a:buAutoNum type="arabicPeriod"/>
            </a:pPr>
            <a:r>
              <a:rPr lang="en-US" sz="2800" dirty="0"/>
              <a:t>Perform diagnostic analysis</a:t>
            </a:r>
          </a:p>
          <a:p>
            <a:pPr marL="514350" indent="-514350">
              <a:buFont typeface="+mj-lt"/>
              <a:buAutoNum type="arabicPeriod"/>
            </a:pPr>
            <a:r>
              <a:rPr lang="en-US" sz="2800" dirty="0"/>
              <a:t>Experiment with predictive modelling</a:t>
            </a:r>
          </a:p>
        </p:txBody>
      </p:sp>
      <p:sp>
        <p:nvSpPr>
          <p:cNvPr id="4" name="Slide Number Placeholder 3">
            <a:extLst>
              <a:ext uri="{FF2B5EF4-FFF2-40B4-BE49-F238E27FC236}">
                <a16:creationId xmlns:a16="http://schemas.microsoft.com/office/drawing/2014/main" id="{93E5967B-B87E-38BB-8B05-79D165147188}"/>
              </a:ext>
            </a:extLst>
          </p:cNvPr>
          <p:cNvSpPr>
            <a:spLocks noGrp="1"/>
          </p:cNvSpPr>
          <p:nvPr>
            <p:ph type="sldNum" sz="quarter" idx="12"/>
          </p:nvPr>
        </p:nvSpPr>
        <p:spPr/>
        <p:txBody>
          <a:bodyPr/>
          <a:lstStyle/>
          <a:p>
            <a:fld id="{A65A5C87-DF58-40C8-B092-1DE63DB4547E}" type="slidenum">
              <a:rPr lang="en-US" smtClean="0"/>
              <a:t>24</a:t>
            </a:fld>
            <a:endParaRPr lang="en-US" dirty="0"/>
          </a:p>
        </p:txBody>
      </p:sp>
    </p:spTree>
    <p:extLst>
      <p:ext uri="{BB962C8B-B14F-4D97-AF65-F5344CB8AC3E}">
        <p14:creationId xmlns:p14="http://schemas.microsoft.com/office/powerpoint/2010/main" val="1970832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8A2DCC-DE14-67AA-8FD7-777885C3A339}"/>
              </a:ext>
            </a:extLst>
          </p:cNvPr>
          <p:cNvSpPr>
            <a:spLocks noGrp="1"/>
          </p:cNvSpPr>
          <p:nvPr>
            <p:ph type="title"/>
          </p:nvPr>
        </p:nvSpPr>
        <p:spPr>
          <a:xfrm>
            <a:off x="640842" y="548640"/>
            <a:ext cx="10642854" cy="1179576"/>
          </a:xfrm>
        </p:spPr>
        <p:txBody>
          <a:bodyPr>
            <a:normAutofit/>
          </a:bodyPr>
          <a:lstStyle/>
          <a:p>
            <a:r>
              <a:rPr lang="en-US" sz="3400" dirty="0"/>
              <a:t>Conclusion</a:t>
            </a:r>
          </a:p>
        </p:txBody>
      </p:sp>
      <p:sp>
        <p:nvSpPr>
          <p:cNvPr id="4" name="TextBox 3">
            <a:extLst>
              <a:ext uri="{FF2B5EF4-FFF2-40B4-BE49-F238E27FC236}">
                <a16:creationId xmlns:a16="http://schemas.microsoft.com/office/drawing/2014/main" id="{BA1AFF54-26D5-0B77-7910-CECAA8829CA3}"/>
              </a:ext>
            </a:extLst>
          </p:cNvPr>
          <p:cNvSpPr txBox="1"/>
          <p:nvPr/>
        </p:nvSpPr>
        <p:spPr>
          <a:xfrm>
            <a:off x="491490" y="2080260"/>
            <a:ext cx="11266932" cy="3108543"/>
          </a:xfrm>
          <a:prstGeom prst="rect">
            <a:avLst/>
          </a:prstGeom>
          <a:noFill/>
        </p:spPr>
        <p:txBody>
          <a:bodyPr wrap="square" rtlCol="0">
            <a:spAutoFit/>
          </a:bodyPr>
          <a:lstStyle/>
          <a:p>
            <a:pPr marL="514350" indent="-514350">
              <a:buFont typeface="+mj-lt"/>
              <a:buAutoNum type="arabicPeriod"/>
            </a:pPr>
            <a:r>
              <a:rPr lang="en-US" sz="2800" dirty="0"/>
              <a:t>Unemployment rates are a result of interactions between several different factors.</a:t>
            </a:r>
          </a:p>
          <a:p>
            <a:pPr marL="514350" indent="-514350">
              <a:buFont typeface="+mj-lt"/>
              <a:buAutoNum type="arabicPeriod"/>
            </a:pPr>
            <a:r>
              <a:rPr lang="en-US" sz="2800" dirty="0"/>
              <a:t>Both skills and opportunities affect unemployment rates in Africa. </a:t>
            </a:r>
          </a:p>
          <a:p>
            <a:pPr marL="514350" indent="-514350">
              <a:buFont typeface="+mj-lt"/>
              <a:buAutoNum type="arabicPeriod"/>
            </a:pPr>
            <a:r>
              <a:rPr lang="en-US" sz="2800" dirty="0"/>
              <a:t>Deliberate efforts involving youth employment strategy operationalization and increased spending on education &amp; access to electricity are good first steps to address the challenges of unemployment in Africa.</a:t>
            </a:r>
          </a:p>
        </p:txBody>
      </p:sp>
      <p:sp>
        <p:nvSpPr>
          <p:cNvPr id="10" name="Slide Number Placeholder 9">
            <a:extLst>
              <a:ext uri="{FF2B5EF4-FFF2-40B4-BE49-F238E27FC236}">
                <a16:creationId xmlns:a16="http://schemas.microsoft.com/office/drawing/2014/main" id="{C82C1905-BFF8-BE4A-C73A-12A9DA2EE0CA}"/>
              </a:ext>
            </a:extLst>
          </p:cNvPr>
          <p:cNvSpPr>
            <a:spLocks noGrp="1"/>
          </p:cNvSpPr>
          <p:nvPr>
            <p:ph type="sldNum" sz="quarter" idx="12"/>
          </p:nvPr>
        </p:nvSpPr>
        <p:spPr/>
        <p:txBody>
          <a:bodyPr/>
          <a:lstStyle/>
          <a:p>
            <a:fld id="{A65A5C87-DF58-40C8-B092-1DE63DB4547E}" type="slidenum">
              <a:rPr lang="en-US" smtClean="0"/>
              <a:t>25</a:t>
            </a:fld>
            <a:endParaRPr lang="en-US" dirty="0"/>
          </a:p>
        </p:txBody>
      </p:sp>
    </p:spTree>
    <p:extLst>
      <p:ext uri="{BB962C8B-B14F-4D97-AF65-F5344CB8AC3E}">
        <p14:creationId xmlns:p14="http://schemas.microsoft.com/office/powerpoint/2010/main" val="236058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55F3-5052-DE74-6FBB-1580DAFA2BFA}"/>
              </a:ext>
            </a:extLst>
          </p:cNvPr>
          <p:cNvSpPr>
            <a:spLocks noGrp="1"/>
          </p:cNvSpPr>
          <p:nvPr>
            <p:ph type="title"/>
          </p:nvPr>
        </p:nvSpPr>
        <p:spPr>
          <a:xfrm>
            <a:off x="617220" y="548640"/>
            <a:ext cx="11075670" cy="1179576"/>
          </a:xfrm>
        </p:spPr>
        <p:txBody>
          <a:bodyPr>
            <a:normAutofit/>
          </a:bodyPr>
          <a:lstStyle/>
          <a:p>
            <a:r>
              <a:rPr lang="en-US" sz="3400" dirty="0"/>
              <a:t>References</a:t>
            </a:r>
          </a:p>
        </p:txBody>
      </p:sp>
      <p:sp>
        <p:nvSpPr>
          <p:cNvPr id="3" name="Content Placeholder 2">
            <a:extLst>
              <a:ext uri="{FF2B5EF4-FFF2-40B4-BE49-F238E27FC236}">
                <a16:creationId xmlns:a16="http://schemas.microsoft.com/office/drawing/2014/main" id="{3DA73432-2CB8-135F-7FBA-A132C5AB57DD}"/>
              </a:ext>
            </a:extLst>
          </p:cNvPr>
          <p:cNvSpPr>
            <a:spLocks noGrp="1"/>
          </p:cNvSpPr>
          <p:nvPr>
            <p:ph idx="1"/>
          </p:nvPr>
        </p:nvSpPr>
        <p:spPr>
          <a:xfrm>
            <a:off x="525780" y="2478024"/>
            <a:ext cx="11269980" cy="3694176"/>
          </a:xfrm>
        </p:spPr>
        <p:txBody>
          <a:bodyPr>
            <a:normAutofit/>
          </a:bodyPr>
          <a:lstStyle/>
          <a:p>
            <a:pPr marL="514350" indent="-514350">
              <a:buFont typeface="+mj-lt"/>
              <a:buAutoNum type="arabicPeriod"/>
            </a:pPr>
            <a:r>
              <a:rPr lang="en-US" dirty="0"/>
              <a:t>The fight against unemployment - European Parliament (</a:t>
            </a:r>
            <a:r>
              <a:rPr lang="en-US" dirty="0">
                <a:hlinkClick r:id="rId2"/>
              </a:rPr>
              <a:t>link</a:t>
            </a:r>
            <a:r>
              <a:rPr lang="en-US" dirty="0"/>
              <a:t>)</a:t>
            </a:r>
          </a:p>
          <a:p>
            <a:pPr marL="514350" indent="-514350">
              <a:buFont typeface="+mj-lt"/>
              <a:buAutoNum type="arabicPeriod"/>
            </a:pPr>
            <a:r>
              <a:rPr lang="en-US" dirty="0"/>
              <a:t>Unemployment and the European Union, 2000–2017: structural exploration of distant past economic experience and future prosperity (</a:t>
            </a:r>
            <a:r>
              <a:rPr lang="en-US" dirty="0">
                <a:hlinkClick r:id="rId3"/>
              </a:rPr>
              <a:t>link</a:t>
            </a:r>
            <a:r>
              <a:rPr lang="en-US" dirty="0"/>
              <a:t>)</a:t>
            </a:r>
          </a:p>
        </p:txBody>
      </p:sp>
      <p:sp>
        <p:nvSpPr>
          <p:cNvPr id="5" name="Slide Number Placeholder 4">
            <a:extLst>
              <a:ext uri="{FF2B5EF4-FFF2-40B4-BE49-F238E27FC236}">
                <a16:creationId xmlns:a16="http://schemas.microsoft.com/office/drawing/2014/main" id="{D3A556CF-6142-21CA-1739-45124BB4481C}"/>
              </a:ext>
            </a:extLst>
          </p:cNvPr>
          <p:cNvSpPr>
            <a:spLocks noGrp="1"/>
          </p:cNvSpPr>
          <p:nvPr>
            <p:ph type="sldNum" sz="quarter" idx="12"/>
          </p:nvPr>
        </p:nvSpPr>
        <p:spPr/>
        <p:txBody>
          <a:bodyPr/>
          <a:lstStyle/>
          <a:p>
            <a:fld id="{A65A5C87-DF58-40C8-B092-1DE63DB4547E}" type="slidenum">
              <a:rPr lang="en-US" smtClean="0"/>
              <a:t>26</a:t>
            </a:fld>
            <a:endParaRPr lang="en-US" dirty="0"/>
          </a:p>
        </p:txBody>
      </p:sp>
    </p:spTree>
    <p:extLst>
      <p:ext uri="{BB962C8B-B14F-4D97-AF65-F5344CB8AC3E}">
        <p14:creationId xmlns:p14="http://schemas.microsoft.com/office/powerpoint/2010/main" val="1741368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A2D15-4D68-4BF7-9421-032AE6C8852C}"/>
              </a:ext>
            </a:extLst>
          </p:cNvPr>
          <p:cNvSpPr>
            <a:spLocks noGrp="1"/>
          </p:cNvSpPr>
          <p:nvPr>
            <p:ph type="ctrTitle"/>
          </p:nvPr>
        </p:nvSpPr>
        <p:spPr>
          <a:xfrm>
            <a:off x="477981" y="1122363"/>
            <a:ext cx="4023360" cy="3204134"/>
          </a:xfrm>
        </p:spPr>
        <p:txBody>
          <a:bodyPr anchor="b">
            <a:normAutofit/>
          </a:bodyPr>
          <a:lstStyle/>
          <a:p>
            <a:pPr algn="l"/>
            <a:r>
              <a:rPr lang="en-US" sz="4800"/>
              <a:t>Thank You</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subTitle" idx="1"/>
          </p:nvPr>
        </p:nvSpPr>
        <p:spPr>
          <a:xfrm>
            <a:off x="477981" y="4872922"/>
            <a:ext cx="3933306" cy="1208141"/>
          </a:xfrm>
        </p:spPr>
        <p:txBody>
          <a:bodyPr>
            <a:normAutofit/>
          </a:bodyPr>
          <a:lstStyle/>
          <a:p>
            <a:pPr algn="l"/>
            <a:r>
              <a:rPr lang="en-US" sz="2000"/>
              <a:t>Kwame Otchere</a:t>
            </a:r>
          </a:p>
          <a:p>
            <a:pPr algn="l"/>
            <a:r>
              <a:rPr lang="en-US" sz="2000"/>
              <a:t>kodoi270@gmail.com</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873A8764-BCD4-A21C-C4C0-6BACEF81C0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lang="en-US" sz="6000" dirty="0"/>
              <a:t>Introduction</a:t>
            </a:r>
          </a:p>
        </p:txBody>
      </p:sp>
      <p:sp>
        <p:nvSpPr>
          <p:cNvPr id="16" name="Rectangle 15">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58209" y="3337269"/>
            <a:ext cx="11164399" cy="2905686"/>
          </a:xfrm>
        </p:spPr>
        <p:txBody>
          <a:bodyPr vert="horz" lIns="91440" tIns="45720" rIns="91440" bIns="45720" rtlCol="0">
            <a:normAutofit/>
          </a:bodyPr>
          <a:lstStyle/>
          <a:p>
            <a:pPr indent="-228600">
              <a:buFont typeface="Arial" panose="020B0604020202020204" pitchFamily="34" charset="0"/>
              <a:buChar char="•"/>
            </a:pPr>
            <a:r>
              <a:rPr lang="en-US" sz="1900" dirty="0"/>
              <a:t>The objective of this project is to leverage data to propose informed recommendations to help stakeholders effectively address unemployment in Africa</a:t>
            </a:r>
          </a:p>
          <a:p>
            <a:pPr indent="-228600">
              <a:buFont typeface="Arial" panose="020B0604020202020204" pitchFamily="34" charset="0"/>
              <a:buChar char="•"/>
            </a:pPr>
            <a:r>
              <a:rPr lang="en-US" sz="1900" dirty="0"/>
              <a:t>Africa has been one of the top 2 continents with the highest median unemployment rates since 2010. This is opposite Asia and Oceania who have been bottom 2 over the same period.</a:t>
            </a:r>
          </a:p>
          <a:p>
            <a:pPr indent="-228600">
              <a:buFont typeface="Arial" panose="020B0604020202020204" pitchFamily="34" charset="0"/>
              <a:buChar char="•"/>
            </a:pPr>
            <a:r>
              <a:rPr lang="en-US" sz="1900" dirty="0"/>
              <a:t>Thought for the day: </a:t>
            </a:r>
            <a:r>
              <a:rPr lang="en-US" sz="1900" b="1" dirty="0"/>
              <a:t>Is unemployment in Africa a problem of skills or a problem of opportunities?</a:t>
            </a:r>
          </a:p>
        </p:txBody>
      </p:sp>
      <p:sp>
        <p:nvSpPr>
          <p:cNvPr id="4" name="Slide Number Placeholder 3">
            <a:extLst>
              <a:ext uri="{FF2B5EF4-FFF2-40B4-BE49-F238E27FC236}">
                <a16:creationId xmlns:a16="http://schemas.microsoft.com/office/drawing/2014/main" id="{9CEABDE5-1AFA-B9A1-3CD2-8DEE7707AACA}"/>
              </a:ext>
            </a:extLst>
          </p:cNvPr>
          <p:cNvSpPr>
            <a:spLocks noGrp="1"/>
          </p:cNvSpPr>
          <p:nvPr>
            <p:ph type="sldNum" sz="quarter" idx="12"/>
          </p:nvPr>
        </p:nvSpPr>
        <p:spPr/>
        <p:txBody>
          <a:bodyPr/>
          <a:lstStyle/>
          <a:p>
            <a:fld id="{A65A5C87-DF58-40C8-B092-1DE63DB4547E}" type="slidenum">
              <a:rPr lang="en-US" smtClean="0"/>
              <a:t>3</a:t>
            </a:fld>
            <a:endParaRPr lang="en-US" dirty="0"/>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49A82-7CAB-BB9C-D03C-28410F07D55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Framework: CRISP-DM</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F6F4F15-1FF9-993D-8841-EA24246B0D2B}"/>
              </a:ext>
            </a:extLst>
          </p:cNvPr>
          <p:cNvPicPr>
            <a:picLocks noChangeAspect="1"/>
          </p:cNvPicPr>
          <p:nvPr/>
        </p:nvPicPr>
        <p:blipFill>
          <a:blip r:embed="rId3"/>
          <a:stretch>
            <a:fillRect/>
          </a:stretch>
        </p:blipFill>
        <p:spPr>
          <a:xfrm>
            <a:off x="4876424" y="587229"/>
            <a:ext cx="7315576" cy="5683542"/>
          </a:xfrm>
          <a:prstGeom prst="rect">
            <a:avLst/>
          </a:prstGeom>
        </p:spPr>
      </p:pic>
      <p:sp>
        <p:nvSpPr>
          <p:cNvPr id="4" name="Slide Number Placeholder 3">
            <a:extLst>
              <a:ext uri="{FF2B5EF4-FFF2-40B4-BE49-F238E27FC236}">
                <a16:creationId xmlns:a16="http://schemas.microsoft.com/office/drawing/2014/main" id="{34F9A81E-4B1D-86A0-DEB9-034A496D2930}"/>
              </a:ext>
            </a:extLst>
          </p:cNvPr>
          <p:cNvSpPr>
            <a:spLocks noGrp="1"/>
          </p:cNvSpPr>
          <p:nvPr>
            <p:ph type="sldNum" sz="quarter" idx="12"/>
          </p:nvPr>
        </p:nvSpPr>
        <p:spPr/>
        <p:txBody>
          <a:bodyPr/>
          <a:lstStyle/>
          <a:p>
            <a:fld id="{A65A5C87-DF58-40C8-B092-1DE63DB4547E}" type="slidenum">
              <a:rPr lang="en-US" smtClean="0"/>
              <a:t>4</a:t>
            </a:fld>
            <a:endParaRPr lang="en-US" dirty="0"/>
          </a:p>
        </p:txBody>
      </p:sp>
    </p:spTree>
    <p:extLst>
      <p:ext uri="{BB962C8B-B14F-4D97-AF65-F5344CB8AC3E}">
        <p14:creationId xmlns:p14="http://schemas.microsoft.com/office/powerpoint/2010/main" val="164952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F1B832-A56E-5D8C-DBA3-7FF220D0B83D}"/>
              </a:ext>
            </a:extLst>
          </p:cNvPr>
          <p:cNvSpPr>
            <a:spLocks noGrp="1"/>
          </p:cNvSpPr>
          <p:nvPr>
            <p:ph type="title"/>
          </p:nvPr>
        </p:nvSpPr>
        <p:spPr>
          <a:xfrm>
            <a:off x="621792" y="1161288"/>
            <a:ext cx="3602736" cy="4526280"/>
          </a:xfrm>
        </p:spPr>
        <p:txBody>
          <a:bodyPr>
            <a:normAutofit/>
          </a:bodyPr>
          <a:lstStyle/>
          <a:p>
            <a:r>
              <a:rPr lang="en-US" dirty="0"/>
              <a:t>Analysis Approach</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4BF57DA6-C28D-1674-23B9-7EF2C76639C3}"/>
              </a:ext>
            </a:extLst>
          </p:cNvPr>
          <p:cNvGraphicFramePr>
            <a:graphicFrameLocks noGrp="1"/>
          </p:cNvGraphicFramePr>
          <p:nvPr>
            <p:ph idx="1"/>
            <p:extLst>
              <p:ext uri="{D42A27DB-BD31-4B8C-83A1-F6EECF244321}">
                <p14:modId xmlns:p14="http://schemas.microsoft.com/office/powerpoint/2010/main" val="190457897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26CF38F0-AB9A-953F-726A-3A52D6CB606A}"/>
              </a:ext>
            </a:extLst>
          </p:cNvPr>
          <p:cNvSpPr>
            <a:spLocks noGrp="1"/>
          </p:cNvSpPr>
          <p:nvPr>
            <p:ph type="sldNum" sz="quarter" idx="12"/>
          </p:nvPr>
        </p:nvSpPr>
        <p:spPr/>
        <p:txBody>
          <a:bodyPr/>
          <a:lstStyle/>
          <a:p>
            <a:fld id="{A65A5C87-DF58-40C8-B092-1DE63DB4547E}" type="slidenum">
              <a:rPr lang="en-US" smtClean="0"/>
              <a:t>5</a:t>
            </a:fld>
            <a:endParaRPr lang="en-US" dirty="0"/>
          </a:p>
        </p:txBody>
      </p:sp>
    </p:spTree>
    <p:extLst>
      <p:ext uri="{BB962C8B-B14F-4D97-AF65-F5344CB8AC3E}">
        <p14:creationId xmlns:p14="http://schemas.microsoft.com/office/powerpoint/2010/main" val="249035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ACAF9-2BE0-A4A1-1D71-8FC544EA81BB}"/>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0F35D00C-E14B-8C11-21B2-8F8F09A05AC9}"/>
              </a:ext>
            </a:extLst>
          </p:cNvPr>
          <p:cNvSpPr>
            <a:spLocks noGrp="1"/>
          </p:cNvSpPr>
          <p:nvPr>
            <p:ph idx="1"/>
          </p:nvPr>
        </p:nvSpPr>
        <p:spPr>
          <a:xfrm>
            <a:off x="537210" y="2000250"/>
            <a:ext cx="5558790" cy="4857750"/>
          </a:xfrm>
        </p:spPr>
        <p:txBody>
          <a:bodyPr>
            <a:normAutofit/>
          </a:bodyPr>
          <a:lstStyle/>
          <a:p>
            <a:r>
              <a:rPr lang="en-US" sz="2400" dirty="0"/>
              <a:t>Divided into 6 documents:</a:t>
            </a:r>
          </a:p>
          <a:p>
            <a:pPr marL="971550" lvl="1" indent="-514350">
              <a:buFont typeface="+mj-lt"/>
              <a:buAutoNum type="romanLcPeriod"/>
            </a:pPr>
            <a:r>
              <a:rPr lang="en-US" sz="2000" dirty="0"/>
              <a:t>Unemployment Rate (Men vs. Women)</a:t>
            </a:r>
          </a:p>
          <a:p>
            <a:pPr marL="971550" lvl="1" indent="-514350">
              <a:buFont typeface="+mj-lt"/>
              <a:buAutoNum type="romanLcPeriod"/>
            </a:pPr>
            <a:r>
              <a:rPr lang="en-US" sz="2000" dirty="0"/>
              <a:t>National Strategy for Youth Employment</a:t>
            </a:r>
          </a:p>
          <a:p>
            <a:pPr marL="971550" lvl="1" indent="-514350">
              <a:buFont typeface="+mj-lt"/>
              <a:buAutoNum type="romanLcPeriod"/>
            </a:pPr>
            <a:r>
              <a:rPr lang="en-US" sz="2000" dirty="0"/>
              <a:t>Share of Education in Government Expenditure</a:t>
            </a:r>
          </a:p>
          <a:p>
            <a:pPr marL="971550" lvl="1" indent="-514350">
              <a:buFont typeface="+mj-lt"/>
              <a:buAutoNum type="romanLcPeriod"/>
            </a:pPr>
            <a:r>
              <a:rPr lang="en-US" sz="2000" dirty="0"/>
              <a:t>Population with Access to Electricity</a:t>
            </a:r>
          </a:p>
          <a:p>
            <a:pPr marL="971550" lvl="1" indent="-514350">
              <a:buFont typeface="+mj-lt"/>
              <a:buAutoNum type="romanLcPeriod"/>
            </a:pPr>
            <a:r>
              <a:rPr lang="en-US" sz="2000" dirty="0"/>
              <a:t>Total Firms (Historical Data)</a:t>
            </a:r>
          </a:p>
          <a:p>
            <a:pPr marL="971550" lvl="1" indent="-514350">
              <a:buFont typeface="+mj-lt"/>
              <a:buAutoNum type="romanLcPeriod"/>
            </a:pPr>
            <a:r>
              <a:rPr lang="en-US" sz="2000" dirty="0"/>
              <a:t>Country Codes</a:t>
            </a:r>
          </a:p>
        </p:txBody>
      </p:sp>
      <p:sp>
        <p:nvSpPr>
          <p:cNvPr id="2" name="Content Placeholder 4">
            <a:extLst>
              <a:ext uri="{FF2B5EF4-FFF2-40B4-BE49-F238E27FC236}">
                <a16:creationId xmlns:a16="http://schemas.microsoft.com/office/drawing/2014/main" id="{BB97F099-B064-3631-7610-2FD8E2075B2C}"/>
              </a:ext>
            </a:extLst>
          </p:cNvPr>
          <p:cNvSpPr txBox="1">
            <a:spLocks/>
          </p:cNvSpPr>
          <p:nvPr/>
        </p:nvSpPr>
        <p:spPr>
          <a:xfrm>
            <a:off x="6096000" y="2000250"/>
            <a:ext cx="5558790" cy="48577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Key columns:</a:t>
            </a:r>
          </a:p>
          <a:p>
            <a:pPr marL="971550" lvl="1" indent="-514350">
              <a:buFont typeface="+mj-lt"/>
              <a:buAutoNum type="romanLcPeriod"/>
            </a:pPr>
            <a:r>
              <a:rPr lang="en-US" sz="2000" dirty="0"/>
              <a:t>Country Name</a:t>
            </a:r>
          </a:p>
          <a:p>
            <a:pPr marL="971550" lvl="1" indent="-514350">
              <a:buFont typeface="+mj-lt"/>
              <a:buAutoNum type="romanLcPeriod"/>
            </a:pPr>
            <a:r>
              <a:rPr lang="en-US" sz="2000" dirty="0"/>
              <a:t>Country Code</a:t>
            </a:r>
          </a:p>
          <a:p>
            <a:pPr marL="971550" lvl="1" indent="-514350">
              <a:buFont typeface="+mj-lt"/>
              <a:buAutoNum type="romanLcPeriod"/>
            </a:pPr>
            <a:r>
              <a:rPr lang="en-US" sz="2000" dirty="0"/>
              <a:t>Unemployment Rates by Gender</a:t>
            </a:r>
          </a:p>
          <a:p>
            <a:pPr marL="971550" lvl="1" indent="-514350">
              <a:buFont typeface="+mj-lt"/>
              <a:buAutoNum type="romanLcPeriod"/>
            </a:pPr>
            <a:r>
              <a:rPr lang="en-US" sz="2000" dirty="0"/>
              <a:t>Population Estimate</a:t>
            </a:r>
          </a:p>
          <a:p>
            <a:pPr marL="971550" lvl="1" indent="-514350">
              <a:buFont typeface="+mj-lt"/>
              <a:buAutoNum type="romanLcPeriod"/>
            </a:pPr>
            <a:r>
              <a:rPr lang="en-US" sz="2000" dirty="0"/>
              <a:t>Youth Employment Strategy</a:t>
            </a:r>
          </a:p>
          <a:p>
            <a:pPr marL="971550" lvl="1" indent="-514350">
              <a:buFont typeface="+mj-lt"/>
              <a:buAutoNum type="romanLcPeriod"/>
            </a:pPr>
            <a:r>
              <a:rPr lang="en-US" sz="2000" dirty="0"/>
              <a:t>Spending on Education</a:t>
            </a:r>
          </a:p>
          <a:p>
            <a:pPr marL="971550" lvl="1" indent="-514350">
              <a:buFont typeface="+mj-lt"/>
              <a:buAutoNum type="romanLcPeriod"/>
            </a:pPr>
            <a:r>
              <a:rPr lang="en-US" sz="2000" dirty="0"/>
              <a:t>Electricity Access</a:t>
            </a:r>
          </a:p>
          <a:p>
            <a:pPr marL="971550" lvl="1" indent="-514350">
              <a:buFont typeface="+mj-lt"/>
              <a:buAutoNum type="romanLcPeriod"/>
            </a:pPr>
            <a:r>
              <a:rPr lang="en-US" sz="2000" dirty="0"/>
              <a:t>Business Density Rate</a:t>
            </a:r>
          </a:p>
          <a:p>
            <a:r>
              <a:rPr lang="en-US" sz="2400" dirty="0"/>
              <a:t>Time span: 2006 – 2020</a:t>
            </a:r>
          </a:p>
          <a:p>
            <a:r>
              <a:rPr lang="en-US" sz="2400" dirty="0"/>
              <a:t>Analysis coverage: 2010 - 2020</a:t>
            </a:r>
          </a:p>
        </p:txBody>
      </p:sp>
      <p:sp>
        <p:nvSpPr>
          <p:cNvPr id="6" name="Slide Number Placeholder 5">
            <a:extLst>
              <a:ext uri="{FF2B5EF4-FFF2-40B4-BE49-F238E27FC236}">
                <a16:creationId xmlns:a16="http://schemas.microsoft.com/office/drawing/2014/main" id="{EED61344-54FD-FCC7-93C8-A498E4B57BC1}"/>
              </a:ext>
            </a:extLst>
          </p:cNvPr>
          <p:cNvSpPr>
            <a:spLocks noGrp="1"/>
          </p:cNvSpPr>
          <p:nvPr>
            <p:ph type="sldNum" sz="quarter" idx="12"/>
          </p:nvPr>
        </p:nvSpPr>
        <p:spPr/>
        <p:txBody>
          <a:bodyPr/>
          <a:lstStyle/>
          <a:p>
            <a:fld id="{A65A5C87-DF58-40C8-B092-1DE63DB4547E}" type="slidenum">
              <a:rPr lang="en-US" smtClean="0"/>
              <a:t>6</a:t>
            </a:fld>
            <a:endParaRPr lang="en-US" dirty="0"/>
          </a:p>
        </p:txBody>
      </p:sp>
    </p:spTree>
    <p:extLst>
      <p:ext uri="{BB962C8B-B14F-4D97-AF65-F5344CB8AC3E}">
        <p14:creationId xmlns:p14="http://schemas.microsoft.com/office/powerpoint/2010/main" val="107088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EA7D04-66BB-6824-8914-B70E7737B79E}"/>
              </a:ext>
            </a:extLst>
          </p:cNvPr>
          <p:cNvSpPr>
            <a:spLocks noGrp="1"/>
          </p:cNvSpPr>
          <p:nvPr>
            <p:ph type="title"/>
          </p:nvPr>
        </p:nvSpPr>
        <p:spPr/>
        <p:txBody>
          <a:bodyPr/>
          <a:lstStyle/>
          <a:p>
            <a:r>
              <a:rPr lang="en-US" dirty="0"/>
              <a:t>Dataset: Initial Observations for Africa</a:t>
            </a:r>
          </a:p>
        </p:txBody>
      </p:sp>
      <p:sp>
        <p:nvSpPr>
          <p:cNvPr id="11" name="Google Shape;86;p16">
            <a:extLst>
              <a:ext uri="{FF2B5EF4-FFF2-40B4-BE49-F238E27FC236}">
                <a16:creationId xmlns:a16="http://schemas.microsoft.com/office/drawing/2014/main" id="{66B348CB-84E7-D7BD-3B14-61F016CD3160}"/>
              </a:ext>
            </a:extLst>
          </p:cNvPr>
          <p:cNvSpPr txBox="1">
            <a:spLocks noGrp="1"/>
          </p:cNvSpPr>
          <p:nvPr>
            <p:ph type="body" idx="1"/>
          </p:nvPr>
        </p:nvSpPr>
        <p:spPr>
          <a:xfrm>
            <a:off x="415600" y="2020186"/>
            <a:ext cx="11357300" cy="4837813"/>
          </a:xfrm>
          <a:prstGeom prst="rect">
            <a:avLst/>
          </a:prstGeom>
        </p:spPr>
        <p:txBody>
          <a:bodyPr spcFirstLastPara="1" wrap="square" lIns="121900" tIns="121900" rIns="121900" bIns="1219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r>
              <a:rPr lang="en-US" sz="2000" b="1" dirty="0">
                <a:solidFill>
                  <a:schemeClr val="dk1"/>
                </a:solidFill>
                <a:latin typeface="Avenir Next LT Pro (Body)"/>
              </a:rPr>
              <a:t>Unemployment rates </a:t>
            </a:r>
            <a:r>
              <a:rPr lang="en-US" sz="2000" dirty="0">
                <a:solidFill>
                  <a:schemeClr val="dk1"/>
                </a:solidFill>
                <a:latin typeface="Avenir Next LT Pro (Body)"/>
              </a:rPr>
              <a:t>for African countries range from 0.99% - 30.72%, with the mean and median standing at 10.32% and 8.34% respectively. </a:t>
            </a:r>
          </a:p>
          <a:p>
            <a:pPr marL="457200" lvl="0" indent="-457200" algn="l" rtl="0">
              <a:spcBef>
                <a:spcPts val="0"/>
              </a:spcBef>
              <a:spcAft>
                <a:spcPts val="0"/>
              </a:spcAft>
              <a:buFont typeface="+mj-lt"/>
              <a:buAutoNum type="arabicPeriod"/>
            </a:pPr>
            <a:r>
              <a:rPr lang="en-US" sz="2000" dirty="0">
                <a:solidFill>
                  <a:schemeClr val="dk1"/>
                </a:solidFill>
                <a:latin typeface="Avenir Next LT Pro (Body)"/>
              </a:rPr>
              <a:t>The percentage of the populations with access to </a:t>
            </a:r>
            <a:r>
              <a:rPr lang="en-US" sz="2000" b="1" dirty="0">
                <a:solidFill>
                  <a:schemeClr val="dk1"/>
                </a:solidFill>
                <a:latin typeface="Avenir Next LT Pro (Body)"/>
              </a:rPr>
              <a:t>electricity </a:t>
            </a:r>
            <a:r>
              <a:rPr lang="en-US" sz="2000" dirty="0">
                <a:solidFill>
                  <a:schemeClr val="dk1"/>
                </a:solidFill>
                <a:latin typeface="Avenir Next LT Pro (Body)"/>
              </a:rPr>
              <a:t>also ranged from 9.7% - 100%, with the mean and median standing at 60.21% and 54.02% respectively. It had a standard deviation of 21.82.</a:t>
            </a:r>
          </a:p>
          <a:p>
            <a:pPr marL="457200" lvl="0" indent="-457200" algn="l" rtl="0">
              <a:spcBef>
                <a:spcPts val="0"/>
              </a:spcBef>
              <a:spcAft>
                <a:spcPts val="0"/>
              </a:spcAft>
              <a:buFont typeface="+mj-lt"/>
              <a:buAutoNum type="arabicPeriod"/>
            </a:pPr>
            <a:r>
              <a:rPr lang="en-US" sz="2000" b="1" dirty="0">
                <a:solidFill>
                  <a:schemeClr val="dk1"/>
                </a:solidFill>
                <a:latin typeface="Avenir Next LT Pro (Body)"/>
              </a:rPr>
              <a:t>Businesses per thousand </a:t>
            </a:r>
            <a:r>
              <a:rPr lang="en-US" sz="2000" dirty="0">
                <a:solidFill>
                  <a:schemeClr val="dk1"/>
                </a:solidFill>
                <a:latin typeface="Avenir Next LT Pro (Body)"/>
              </a:rPr>
              <a:t>people (of working age) ranged from 0.10  - 175.13 in African countries. The average and median stood at 20.62 and 10.09 respectively. </a:t>
            </a:r>
          </a:p>
          <a:p>
            <a:pPr marL="457200" lvl="0" indent="-457200" algn="l" rtl="0">
              <a:spcBef>
                <a:spcPts val="0"/>
              </a:spcBef>
              <a:spcAft>
                <a:spcPts val="0"/>
              </a:spcAft>
              <a:buFont typeface="+mj-lt"/>
              <a:buAutoNum type="arabicPeriod"/>
            </a:pPr>
            <a:r>
              <a:rPr lang="en-US" sz="2000" dirty="0">
                <a:solidFill>
                  <a:schemeClr val="dk1"/>
                </a:solidFill>
                <a:latin typeface="Avenir Next LT Pro (Body)"/>
              </a:rPr>
              <a:t>Total </a:t>
            </a:r>
            <a:r>
              <a:rPr lang="en-US" sz="2000" b="1" dirty="0">
                <a:solidFill>
                  <a:schemeClr val="dk1"/>
                </a:solidFill>
                <a:latin typeface="Avenir Next LT Pro (Body)"/>
              </a:rPr>
              <a:t>business density rate </a:t>
            </a:r>
            <a:r>
              <a:rPr lang="en-US" sz="2000" dirty="0">
                <a:solidFill>
                  <a:schemeClr val="dk1"/>
                </a:solidFill>
                <a:latin typeface="Avenir Next LT Pro (Body)"/>
              </a:rPr>
              <a:t>stood between 0.10 and 28.13, hence countries with values beyond this are also regarded as outliers in this regard. Botswana and Mauritius were the highest in this regard.</a:t>
            </a:r>
          </a:p>
          <a:p>
            <a:pPr marL="457200" lvl="0" indent="-457200" algn="l" rtl="0">
              <a:spcBef>
                <a:spcPts val="0"/>
              </a:spcBef>
              <a:spcAft>
                <a:spcPts val="0"/>
              </a:spcAft>
              <a:buFont typeface="+mj-lt"/>
              <a:buAutoNum type="arabicPeriod"/>
            </a:pPr>
            <a:r>
              <a:rPr lang="en-US" sz="2000" dirty="0">
                <a:solidFill>
                  <a:schemeClr val="dk1"/>
                </a:solidFill>
                <a:latin typeface="Avenir Next LT Pro (Body)"/>
              </a:rPr>
              <a:t>Spending on </a:t>
            </a:r>
            <a:r>
              <a:rPr lang="en-US" sz="2000" b="1" dirty="0">
                <a:solidFill>
                  <a:schemeClr val="dk1"/>
                </a:solidFill>
                <a:latin typeface="Avenir Next LT Pro (Body)"/>
              </a:rPr>
              <a:t>education </a:t>
            </a:r>
            <a:r>
              <a:rPr lang="en-US" sz="2000" dirty="0">
                <a:solidFill>
                  <a:schemeClr val="dk1"/>
                </a:solidFill>
                <a:latin typeface="Avenir Next LT Pro (Body)"/>
              </a:rPr>
              <a:t>as a percentage of government expenditure ranged from 4.65% - 32.73%. The average and median stood at 16.24% and 16.06% respectively. The standard deviation of 5.367 may imply that differences in this may not vary much across observations in the dataset. Sierra Leone and Zimbabwe were outliers in this regard, exceeding 30%.</a:t>
            </a:r>
          </a:p>
          <a:p>
            <a:pPr marL="457200" lvl="0" indent="-457200" algn="l" rtl="0">
              <a:spcBef>
                <a:spcPts val="0"/>
              </a:spcBef>
              <a:spcAft>
                <a:spcPts val="0"/>
              </a:spcAft>
              <a:buFont typeface="+mj-lt"/>
              <a:buAutoNum type="arabicPeriod"/>
            </a:pPr>
            <a:r>
              <a:rPr lang="en-US" sz="2000" dirty="0">
                <a:solidFill>
                  <a:schemeClr val="dk1"/>
                </a:solidFill>
                <a:latin typeface="Avenir Next LT Pro (Body)"/>
              </a:rPr>
              <a:t>Population estimate: The upper fence of population estimates in Africa is about 58.09m. Hence countries with populations exceeding this value were identified as outliers. </a:t>
            </a:r>
          </a:p>
        </p:txBody>
      </p:sp>
      <p:sp>
        <p:nvSpPr>
          <p:cNvPr id="3" name="Slide Number Placeholder 2">
            <a:extLst>
              <a:ext uri="{FF2B5EF4-FFF2-40B4-BE49-F238E27FC236}">
                <a16:creationId xmlns:a16="http://schemas.microsoft.com/office/drawing/2014/main" id="{DD296F87-D2CE-6F0C-B0B6-0B587AA84E2E}"/>
              </a:ext>
            </a:extLst>
          </p:cNvPr>
          <p:cNvSpPr>
            <a:spLocks noGrp="1"/>
          </p:cNvSpPr>
          <p:nvPr>
            <p:ph type="sldNum" sz="quarter" idx="12"/>
          </p:nvPr>
        </p:nvSpPr>
        <p:spPr/>
        <p:txBody>
          <a:bodyPr/>
          <a:lstStyle/>
          <a:p>
            <a:fld id="{A65A5C87-DF58-40C8-B092-1DE63DB4547E}" type="slidenum">
              <a:rPr lang="en-US" smtClean="0"/>
              <a:t>7</a:t>
            </a:fld>
            <a:endParaRPr lang="en-US" dirty="0"/>
          </a:p>
        </p:txBody>
      </p:sp>
    </p:spTree>
    <p:extLst>
      <p:ext uri="{BB962C8B-B14F-4D97-AF65-F5344CB8AC3E}">
        <p14:creationId xmlns:p14="http://schemas.microsoft.com/office/powerpoint/2010/main" val="7678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CC02D93-72CD-AB47-0810-6F8D175E79D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Analyses</a:t>
            </a:r>
          </a:p>
        </p:txBody>
      </p:sp>
      <p:sp>
        <p:nvSpPr>
          <p:cNvPr id="5" name="Text Placeholder 4">
            <a:extLst>
              <a:ext uri="{FF2B5EF4-FFF2-40B4-BE49-F238E27FC236}">
                <a16:creationId xmlns:a16="http://schemas.microsoft.com/office/drawing/2014/main" id="{64C830DA-7F4F-3B6B-73DD-7C6A1172AE8C}"/>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r>
              <a:rPr lang="en-US">
                <a:solidFill>
                  <a:schemeClr val="tx1"/>
                </a:solidFill>
              </a:rPr>
              <a:t> </a:t>
            </a:r>
          </a:p>
        </p:txBody>
      </p:sp>
      <p:sp>
        <p:nvSpPr>
          <p:cNvPr id="20" name="Rectangle 1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34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6970E8-828D-A254-FDC5-1AEBA26C60A6}"/>
              </a:ext>
            </a:extLst>
          </p:cNvPr>
          <p:cNvSpPr>
            <a:spLocks noGrp="1"/>
          </p:cNvSpPr>
          <p:nvPr>
            <p:ph type="title"/>
          </p:nvPr>
        </p:nvSpPr>
        <p:spPr>
          <a:xfrm>
            <a:off x="136734" y="253398"/>
            <a:ext cx="11217065" cy="704088"/>
          </a:xfrm>
        </p:spPr>
        <p:txBody>
          <a:bodyPr vert="horz" lIns="91440" tIns="45720" rIns="91440" bIns="45720" rtlCol="0" anchor="ctr">
            <a:normAutofit/>
          </a:bodyPr>
          <a:lstStyle/>
          <a:p>
            <a:r>
              <a:rPr lang="en-US" sz="2800" dirty="0"/>
              <a:t>How do unemployment rates look like?</a:t>
            </a:r>
          </a:p>
        </p:txBody>
      </p:sp>
      <p:sp>
        <p:nvSpPr>
          <p:cNvPr id="36" name="Rectangle 3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descr="A graph showing the growth of the year&#10;&#10;Description automatically generated with medium confidence">
            <a:extLst>
              <a:ext uri="{FF2B5EF4-FFF2-40B4-BE49-F238E27FC236}">
                <a16:creationId xmlns:a16="http://schemas.microsoft.com/office/drawing/2014/main" id="{71E26EBA-7CB9-2406-A08A-2C6A69F2C0F4}"/>
              </a:ext>
            </a:extLst>
          </p:cNvPr>
          <p:cNvPicPr>
            <a:picLocks noChangeAspect="1"/>
          </p:cNvPicPr>
          <p:nvPr/>
        </p:nvPicPr>
        <p:blipFill>
          <a:blip r:embed="rId2"/>
          <a:stretch>
            <a:fillRect/>
          </a:stretch>
        </p:blipFill>
        <p:spPr>
          <a:xfrm>
            <a:off x="-3048" y="957487"/>
            <a:ext cx="5934054" cy="4677504"/>
          </a:xfrm>
          <a:prstGeom prst="rect">
            <a:avLst/>
          </a:prstGeom>
        </p:spPr>
      </p:pic>
      <p:pic>
        <p:nvPicPr>
          <p:cNvPr id="11" name="Content Placeholder 10" descr="A graph of different colored lines&#10;&#10;Description automatically generated">
            <a:extLst>
              <a:ext uri="{FF2B5EF4-FFF2-40B4-BE49-F238E27FC236}">
                <a16:creationId xmlns:a16="http://schemas.microsoft.com/office/drawing/2014/main" id="{B5138D18-5157-579A-70C5-1DA346D2E2E4}"/>
              </a:ext>
            </a:extLst>
          </p:cNvPr>
          <p:cNvPicPr>
            <a:picLocks noChangeAspect="1"/>
          </p:cNvPicPr>
          <p:nvPr/>
        </p:nvPicPr>
        <p:blipFill>
          <a:blip r:embed="rId3"/>
          <a:stretch>
            <a:fillRect/>
          </a:stretch>
        </p:blipFill>
        <p:spPr>
          <a:xfrm>
            <a:off x="6018259" y="957486"/>
            <a:ext cx="6179411" cy="4783453"/>
          </a:xfrm>
          <a:prstGeom prst="rect">
            <a:avLst/>
          </a:prstGeom>
        </p:spPr>
      </p:pic>
      <p:sp>
        <p:nvSpPr>
          <p:cNvPr id="12" name="TextBox 11">
            <a:extLst>
              <a:ext uri="{FF2B5EF4-FFF2-40B4-BE49-F238E27FC236}">
                <a16:creationId xmlns:a16="http://schemas.microsoft.com/office/drawing/2014/main" id="{2E1E923C-CBD4-7048-7F23-B1B29E98ED42}"/>
              </a:ext>
            </a:extLst>
          </p:cNvPr>
          <p:cNvSpPr txBox="1"/>
          <p:nvPr/>
        </p:nvSpPr>
        <p:spPr>
          <a:xfrm>
            <a:off x="3048" y="5457617"/>
            <a:ext cx="12188952" cy="1400383"/>
          </a:xfrm>
          <a:prstGeom prst="rect">
            <a:avLst/>
          </a:prstGeom>
          <a:noFill/>
        </p:spPr>
        <p:txBody>
          <a:bodyPr wrap="square" rtlCol="0">
            <a:spAutoFit/>
          </a:bodyPr>
          <a:lstStyle/>
          <a:p>
            <a:pPr marL="342900" indent="-342900">
              <a:buFont typeface="+mj-lt"/>
              <a:buAutoNum type="arabicPeriod"/>
            </a:pPr>
            <a:r>
              <a:rPr lang="en-US" sz="1700" dirty="0"/>
              <a:t>Africa has been one of the top 2 continents with the highest median unemployment rates since 2010. Oceania and Asia, on the other hand, have maintained their placements as the 2 continents with the lowest unemployment levels. </a:t>
            </a:r>
          </a:p>
          <a:p>
            <a:pPr marL="342900" indent="-342900">
              <a:buFont typeface="+mj-lt"/>
              <a:buAutoNum type="arabicPeriod"/>
            </a:pPr>
            <a:r>
              <a:rPr lang="en-US" sz="1700" dirty="0"/>
              <a:t>Europe will be our benchmark for medium to long term improvement since they have done it before</a:t>
            </a:r>
          </a:p>
          <a:p>
            <a:pPr marL="342900" indent="-342900">
              <a:buFont typeface="+mj-lt"/>
              <a:buAutoNum type="arabicPeriod"/>
            </a:pPr>
            <a:r>
              <a:rPr lang="en-US" sz="1700" dirty="0"/>
              <a:t>Rwanda, Madagascar, Uganda, Tanzania and Ethiopia have the lowest rates of unemployment across the continent</a:t>
            </a:r>
          </a:p>
          <a:p>
            <a:pPr marL="342900" indent="-342900">
              <a:buFont typeface="+mj-lt"/>
              <a:buAutoNum type="arabicPeriod"/>
            </a:pPr>
            <a:r>
              <a:rPr lang="en-US" sz="1700" dirty="0"/>
              <a:t>Lesotho, Gabon, Botswana, Congo, and Tunisia have the highest unemployment rates in Africa.</a:t>
            </a:r>
          </a:p>
        </p:txBody>
      </p:sp>
      <p:sp>
        <p:nvSpPr>
          <p:cNvPr id="5" name="Slide Number Placeholder 4">
            <a:extLst>
              <a:ext uri="{FF2B5EF4-FFF2-40B4-BE49-F238E27FC236}">
                <a16:creationId xmlns:a16="http://schemas.microsoft.com/office/drawing/2014/main" id="{99381EFF-CDFB-1653-FABD-0DFD6662CA7D}"/>
              </a:ext>
            </a:extLst>
          </p:cNvPr>
          <p:cNvSpPr>
            <a:spLocks noGrp="1"/>
          </p:cNvSpPr>
          <p:nvPr>
            <p:ph type="sldNum" sz="quarter" idx="12"/>
          </p:nvPr>
        </p:nvSpPr>
        <p:spPr/>
        <p:txBody>
          <a:bodyPr/>
          <a:lstStyle/>
          <a:p>
            <a:fld id="{A65A5C87-DF58-40C8-B092-1DE63DB4547E}" type="slidenum">
              <a:rPr lang="en-US" smtClean="0"/>
              <a:t>9</a:t>
            </a:fld>
            <a:endParaRPr lang="en-US" dirty="0"/>
          </a:p>
        </p:txBody>
      </p:sp>
    </p:spTree>
    <p:extLst>
      <p:ext uri="{BB962C8B-B14F-4D97-AF65-F5344CB8AC3E}">
        <p14:creationId xmlns:p14="http://schemas.microsoft.com/office/powerpoint/2010/main" val="85281650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1347</TotalTime>
  <Words>1696</Words>
  <Application>Microsoft Office PowerPoint</Application>
  <PresentationFormat>Widescreen</PresentationFormat>
  <Paragraphs>156</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 LT Pro</vt:lpstr>
      <vt:lpstr>Avenir Next LT Pro (Body)</vt:lpstr>
      <vt:lpstr>Calibri</vt:lpstr>
      <vt:lpstr>Segoe UI</vt:lpstr>
      <vt:lpstr>AccentBoxVTI</vt:lpstr>
      <vt:lpstr>Unraveling the Challenges of Unemployment in Africa: A Data-Driven Approach</vt:lpstr>
      <vt:lpstr>Sections</vt:lpstr>
      <vt:lpstr>Introduction</vt:lpstr>
      <vt:lpstr>Framework: CRISP-DM</vt:lpstr>
      <vt:lpstr>Analysis Approach</vt:lpstr>
      <vt:lpstr>Dataset: Overview</vt:lpstr>
      <vt:lpstr>Dataset: Initial Observations for Africa</vt:lpstr>
      <vt:lpstr>Analyses</vt:lpstr>
      <vt:lpstr>How do unemployment rates look like?</vt:lpstr>
      <vt:lpstr>Correlations between variables</vt:lpstr>
      <vt:lpstr>Hypothesis: Countries with higher electricity access rates have lower unemployment rates</vt:lpstr>
      <vt:lpstr>PowerPoint Presentation</vt:lpstr>
      <vt:lpstr>What effect does electricity access have on number of companies?</vt:lpstr>
      <vt:lpstr>PowerPoint Presentation</vt:lpstr>
      <vt:lpstr>Hypothesis: Countries with higher business density rates have lower unemployment rates</vt:lpstr>
      <vt:lpstr>PowerPoint Presentation</vt:lpstr>
      <vt:lpstr>What is the relationship between unemployment rates and investment in education?</vt:lpstr>
      <vt:lpstr>PowerPoint Presentation</vt:lpstr>
      <vt:lpstr>How does strategy influence unemployment rates?</vt:lpstr>
      <vt:lpstr>But how many countries have a strategy?</vt:lpstr>
      <vt:lpstr>Summary of Insights</vt:lpstr>
      <vt:lpstr>Recommendations</vt:lpstr>
      <vt:lpstr>Limitations</vt:lpstr>
      <vt:lpstr>Next Steps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AccentBox</dc:title>
  <dc:creator>Kwame Odoi Otchere</dc:creator>
  <cp:lastModifiedBy>Kwame Odoi Otchere</cp:lastModifiedBy>
  <cp:revision>118</cp:revision>
  <dcterms:created xsi:type="dcterms:W3CDTF">2023-12-02T07:24:56Z</dcterms:created>
  <dcterms:modified xsi:type="dcterms:W3CDTF">2023-12-03T18:39:59Z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