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3" r:id="rId5"/>
    <p:sldId id="261" r:id="rId6"/>
    <p:sldId id="262" r:id="rId7"/>
    <p:sldId id="265" r:id="rId8"/>
    <p:sldId id="274" r:id="rId9"/>
    <p:sldId id="275" r:id="rId10"/>
    <p:sldId id="266" r:id="rId11"/>
    <p:sldId id="267" r:id="rId12"/>
    <p:sldId id="277" r:id="rId13"/>
    <p:sldId id="26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0EAF75-1E7B-4E59-84B6-E9C61E251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8285" y="1264118"/>
            <a:ext cx="7315200" cy="3255264"/>
          </a:xfrm>
        </p:spPr>
        <p:txBody>
          <a:bodyPr>
            <a:normAutofit/>
          </a:bodyPr>
          <a:lstStyle/>
          <a:p>
            <a:br>
              <a:rPr lang="en-US" sz="4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5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Adult Income Prediction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A0DBE58-D174-4B68-AF58-9ACB01136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7831" y="4679482"/>
            <a:ext cx="7315200" cy="9144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Scrapy </a:t>
            </a:r>
          </a:p>
          <a:p>
            <a:pPr algn="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(Dec. 21, 2022)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662F8A-C727-43AA-86FA-619916B76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964" y="261025"/>
            <a:ext cx="2604135" cy="56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9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987A5B-AE44-4BA0-AA79-150AE79CA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00" y="251789"/>
            <a:ext cx="2604135" cy="562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2888B7-E32F-442D-A16B-D3B0D10A6E9B}"/>
              </a:ext>
            </a:extLst>
          </p:cNvPr>
          <p:cNvSpPr txBox="1"/>
          <p:nvPr/>
        </p:nvSpPr>
        <p:spPr>
          <a:xfrm>
            <a:off x="1394692" y="1043189"/>
            <a:ext cx="10021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BUILDING: PRE-PROCESSING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06F07A-DB4B-4239-B5FB-BFF0F131F44B}"/>
              </a:ext>
            </a:extLst>
          </p:cNvPr>
          <p:cNvSpPr txBox="1"/>
          <p:nvPr/>
        </p:nvSpPr>
        <p:spPr>
          <a:xfrm>
            <a:off x="1146220" y="1790163"/>
            <a:ext cx="64136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Categorical features were encoded with a one-hot 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dataset was mildly imbalanced (minority class was about 24%)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SMOTE (Synthetic Minority Oversampling Technique) was applied to balance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numeric columns were scaled with a min-max scaler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C1BAA-F893-42CC-8614-725C8FE3B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99" y="1790163"/>
            <a:ext cx="4362836" cy="28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9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E51120-8FB8-4F00-B253-D843434154DB}"/>
              </a:ext>
            </a:extLst>
          </p:cNvPr>
          <p:cNvSpPr txBox="1"/>
          <p:nvPr/>
        </p:nvSpPr>
        <p:spPr>
          <a:xfrm>
            <a:off x="1133341" y="1293894"/>
            <a:ext cx="8185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TRAINING AND EVALUATION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CB29E-A9F7-4D1A-A0D5-C8D25946E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00" y="251789"/>
            <a:ext cx="2604135" cy="562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20CC00-3C0F-4780-B98A-ADCFC3F47259}"/>
              </a:ext>
            </a:extLst>
          </p:cNvPr>
          <p:cNvSpPr txBox="1"/>
          <p:nvPr/>
        </p:nvSpPr>
        <p:spPr>
          <a:xfrm>
            <a:off x="888643" y="2173400"/>
            <a:ext cx="59370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dataset was split into train and test sets for modelling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train set was split to train and test to select the top models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top models were tested on the original test 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models were evaluated using: accuracy, precision, recall and F1-scores.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A066C-C201-4DED-8BFD-ED7713FB8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637" y="2243987"/>
            <a:ext cx="4801694" cy="289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34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E51120-8FB8-4F00-B253-D843434154DB}"/>
              </a:ext>
            </a:extLst>
          </p:cNvPr>
          <p:cNvSpPr txBox="1"/>
          <p:nvPr/>
        </p:nvSpPr>
        <p:spPr>
          <a:xfrm>
            <a:off x="1133341" y="1293894"/>
            <a:ext cx="8185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SELECTION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CB29E-A9F7-4D1A-A0D5-C8D25946E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00" y="224080"/>
            <a:ext cx="2604135" cy="562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20CC00-3C0F-4780-B98A-ADCFC3F47259}"/>
              </a:ext>
            </a:extLst>
          </p:cNvPr>
          <p:cNvSpPr txBox="1"/>
          <p:nvPr/>
        </p:nvSpPr>
        <p:spPr>
          <a:xfrm>
            <a:off x="888643" y="2173400"/>
            <a:ext cx="59370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LightGBM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 was the best performer on both training and evaluation sets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most important features were: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weight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hours per week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 gain / loss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years in education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AF0C8-2CC1-49BC-AED8-659C32A8C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952" y="2101347"/>
            <a:ext cx="3939784" cy="1327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8A4007-1798-4A4F-BFAF-579DD6FD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819" y="3378262"/>
            <a:ext cx="5364916" cy="286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3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EEFD7F-E190-4D4C-85FD-9A3830938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00" y="251789"/>
            <a:ext cx="2604135" cy="562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92BB20-E982-49F8-9D8B-CFB93771CDAA}"/>
              </a:ext>
            </a:extLst>
          </p:cNvPr>
          <p:cNvSpPr txBox="1"/>
          <p:nvPr/>
        </p:nvSpPr>
        <p:spPr>
          <a:xfrm>
            <a:off x="1661375" y="1249251"/>
            <a:ext cx="7289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F532E-BA00-487A-A84F-4D4BFB7F74A3}"/>
              </a:ext>
            </a:extLst>
          </p:cNvPr>
          <p:cNvSpPr txBox="1"/>
          <p:nvPr/>
        </p:nvSpPr>
        <p:spPr>
          <a:xfrm>
            <a:off x="1661375" y="2112135"/>
            <a:ext cx="76572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LightGBM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 was the best performing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Age, hours per week and education levels were most influential variables for income </a:t>
            </a: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prediction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observations will help add diversity to the dataset and give more context to findings</a:t>
            </a:r>
          </a:p>
        </p:txBody>
      </p:sp>
    </p:spTree>
    <p:extLst>
      <p:ext uri="{BB962C8B-B14F-4D97-AF65-F5344CB8AC3E}">
        <p14:creationId xmlns:p14="http://schemas.microsoft.com/office/powerpoint/2010/main" val="2653855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60BF-D33A-4997-94D2-874CC1B9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77099-D9E4-465C-96E6-6AC989846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Kwame Otchere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62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98FD75-BFDF-42A4-B0BC-F9127F183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00" y="251789"/>
            <a:ext cx="2604135" cy="5627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2954C9-524B-4D87-AF07-2C72987C2ABB}"/>
              </a:ext>
            </a:extLst>
          </p:cNvPr>
          <p:cNvSpPr txBox="1"/>
          <p:nvPr/>
        </p:nvSpPr>
        <p:spPr>
          <a:xfrm>
            <a:off x="2371628" y="1119872"/>
            <a:ext cx="7448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TEAM 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8C32F-00A8-4050-B965-0AB3B3EBFFB4}"/>
              </a:ext>
            </a:extLst>
          </p:cNvPr>
          <p:cNvSpPr txBox="1"/>
          <p:nvPr/>
        </p:nvSpPr>
        <p:spPr>
          <a:xfrm>
            <a:off x="1411921" y="2361806"/>
            <a:ext cx="39530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Lead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Kwame Otchere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Assistant Project Lead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Shrey Gupta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Analyst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Ajisafe Kolade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A41F8-4A71-4175-8460-9527ED05FFFD}"/>
              </a:ext>
            </a:extLst>
          </p:cNvPr>
          <p:cNvSpPr txBox="1"/>
          <p:nvPr/>
        </p:nvSpPr>
        <p:spPr>
          <a:xfrm>
            <a:off x="5932672" y="2361806"/>
            <a:ext cx="52159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Active Team Members</a:t>
            </a:r>
          </a:p>
          <a:p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Adelusi</a:t>
            </a:r>
            <a:r>
              <a:rPr lang="en-GB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Adegoke</a:t>
            </a:r>
          </a:p>
          <a:p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Ayush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Kumawat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Babarinde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Mojeed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Jacobs Agyei</a:t>
            </a:r>
          </a:p>
          <a:p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Nagendranath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Vemishetti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Olaiya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Olamibowale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Olalekan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Adedokun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Richard Owusu</a:t>
            </a:r>
          </a:p>
          <a:p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Ugo Chukwu</a:t>
            </a:r>
          </a:p>
        </p:txBody>
      </p:sp>
    </p:spTree>
    <p:extLst>
      <p:ext uri="{BB962C8B-B14F-4D97-AF65-F5344CB8AC3E}">
        <p14:creationId xmlns:p14="http://schemas.microsoft.com/office/powerpoint/2010/main" val="226996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1EADCC-FA6B-431B-B60A-F16DB554B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00" y="251789"/>
            <a:ext cx="2604135" cy="562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038852-821C-41B0-A510-FCD76A8D4D4F}"/>
              </a:ext>
            </a:extLst>
          </p:cNvPr>
          <p:cNvSpPr txBox="1"/>
          <p:nvPr/>
        </p:nvSpPr>
        <p:spPr>
          <a:xfrm>
            <a:off x="2573517" y="1355079"/>
            <a:ext cx="7276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62132-D748-415F-B4C4-51B1346D3A40}"/>
              </a:ext>
            </a:extLst>
          </p:cNvPr>
          <p:cNvSpPr txBox="1"/>
          <p:nvPr/>
        </p:nvSpPr>
        <p:spPr>
          <a:xfrm>
            <a:off x="1848853" y="2228045"/>
            <a:ext cx="8939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Leveraging the census data to understand and predict whether or not an individual will earn more or less than $50,000 per year</a:t>
            </a:r>
          </a:p>
        </p:txBody>
      </p:sp>
    </p:spTree>
    <p:extLst>
      <p:ext uri="{BB962C8B-B14F-4D97-AF65-F5344CB8AC3E}">
        <p14:creationId xmlns:p14="http://schemas.microsoft.com/office/powerpoint/2010/main" val="164293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94BC-1A54-419C-B222-5CC357CE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APPROACH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1FF7-4B49-4E00-B907-0CE2F6DF9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wrangling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exploration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Engineering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SMOTE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building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evaluation (prediction)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D8419-4639-4ADA-9880-D184DDA08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00" y="251789"/>
            <a:ext cx="2604135" cy="56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2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2D1AFA-264C-40B4-84F3-FD4EC1DE8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00" y="251789"/>
            <a:ext cx="2604135" cy="562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98EACC-2A04-4C2D-B839-71E2E78FCDBA}"/>
              </a:ext>
            </a:extLst>
          </p:cNvPr>
          <p:cNvSpPr txBox="1"/>
          <p:nvPr/>
        </p:nvSpPr>
        <p:spPr>
          <a:xfrm>
            <a:off x="1429556" y="1313646"/>
            <a:ext cx="7469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ABE4E-6755-44DF-B25F-E175D411E8FD}"/>
              </a:ext>
            </a:extLst>
          </p:cNvPr>
          <p:cNvSpPr txBox="1"/>
          <p:nvPr/>
        </p:nvSpPr>
        <p:spPr>
          <a:xfrm>
            <a:off x="1429556" y="2125015"/>
            <a:ext cx="78890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dataset (from Kaggle) is credited to Ronny Kohavi and Barry Becker and was drawn from the 1994 United States Census Bureau data 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dataset contained 32,351 observations and 15 variables; a mixture of categorical and numerical data types representing various demographic and economic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columns were: age,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workclass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fnlwgt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education,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education_num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marital_status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occupation, relationship, race, sex,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capital_gain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capital_loss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hours_per_week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native_country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income</a:t>
            </a:r>
          </a:p>
        </p:txBody>
      </p:sp>
    </p:spTree>
    <p:extLst>
      <p:ext uri="{BB962C8B-B14F-4D97-AF65-F5344CB8AC3E}">
        <p14:creationId xmlns:p14="http://schemas.microsoft.com/office/powerpoint/2010/main" val="282244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00B412-89D8-4C04-ABD8-247D83A39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00" y="251789"/>
            <a:ext cx="2604135" cy="562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7E99DF-DBF4-4AB4-8152-5F59D780ED56}"/>
              </a:ext>
            </a:extLst>
          </p:cNvPr>
          <p:cNvSpPr txBox="1"/>
          <p:nvPr/>
        </p:nvSpPr>
        <p:spPr>
          <a:xfrm>
            <a:off x="2395469" y="1146220"/>
            <a:ext cx="73027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WRANGLING AND PRE-PROCESSING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9A286-333B-4884-80C7-74AB62944429}"/>
              </a:ext>
            </a:extLst>
          </p:cNvPr>
          <p:cNvSpPr txBox="1"/>
          <p:nvPr/>
        </p:nvSpPr>
        <p:spPr>
          <a:xfrm>
            <a:off x="1857409" y="2421228"/>
            <a:ext cx="7579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dataset contained some null values. Rows with null values were dropped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Columns in the dataset were renamed and restricted to alpha-numeric characters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Duplicate values were dropped</a:t>
            </a:r>
          </a:p>
          <a:p>
            <a:pPr algn="just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the cleaning, the dataset had 30,139 rows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5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973DE7-BB2E-4240-AA78-3FE153191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00" y="251789"/>
            <a:ext cx="2604135" cy="562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E31D78-8D49-4918-971E-17D54E601FA6}"/>
              </a:ext>
            </a:extLst>
          </p:cNvPr>
          <p:cNvSpPr txBox="1"/>
          <p:nvPr/>
        </p:nvSpPr>
        <p:spPr>
          <a:xfrm>
            <a:off x="1279236" y="355986"/>
            <a:ext cx="8039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4C7F5-3F6D-4CE0-83C0-FCB886F7F9DC}"/>
              </a:ext>
            </a:extLst>
          </p:cNvPr>
          <p:cNvSpPr txBox="1"/>
          <p:nvPr/>
        </p:nvSpPr>
        <p:spPr>
          <a:xfrm>
            <a:off x="1045921" y="1398675"/>
            <a:ext cx="505007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 Profiling was used for the EDA </a:t>
            </a:r>
          </a:p>
          <a:p>
            <a:pPr algn="just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stats include: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youngest and oldest age in the dataset were 17 and 90 respectively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were 7 unique work classes within the dataset, with individuals working in the private sector representing a significant portion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85% of the observations were from whites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were twice as many males as there were females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215B5-4E29-42C6-9C9F-47B6BBF48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398675"/>
            <a:ext cx="5521935" cy="2815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4DAC15-5455-48CE-8BAF-4D82CBEB8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213791"/>
            <a:ext cx="5521935" cy="233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2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08A1-D278-44D0-B22E-B5E1EF94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95036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INSIGHTS: DEMOGRAPHIC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9A7A0-A79F-49CE-B57D-4BEA931AA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54945"/>
          </a:xfrm>
        </p:spPr>
        <p:txBody>
          <a:bodyPr>
            <a:no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of the people who made above 50k were middle-aged adults (36 - 51 years)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chunk of those who earned above 50k had 10-13 years of education, with a median value of 12 years, vs. 9-10 years for those who earned below 50k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race with the highest percentage of observations earning above 50k was the Asian-Pac-Islander race (26.59%) followed by Whites (25.60%).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41% of Iranian natives earned above 50k, followed by French natives (41.38%).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Doctorate (74.09%) and Prof-school (73.44%) were the classes with the highest percentage of people earning above 50k.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was a higher percentage of males earning above 50k (30.59%) as compared to females (10.96%)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F6133-66FC-4EFF-A7BE-564118061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00" y="224080"/>
            <a:ext cx="2604135" cy="56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8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08A1-D278-44D0-B22E-B5E1EF94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INSIGHTS: ECONOMIC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9A7A0-A79F-49CE-B57D-4BEA931AA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54945"/>
          </a:xfrm>
        </p:spPr>
        <p:txBody>
          <a:bodyPr>
            <a:no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 who earned above 50k worked for 40 - 50 hours, vs. 30 - 40 hours for those on the other end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people had 0 capital gains and losses, so all who had above USD 100 were classified as outliers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 who earned below 50k made more capital losses than those who made above 50k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work class with most people earning above 50k were the two self-employed columns with about 55.73% and 38.65% of each class earning above 50k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Managerial executives (48.41%) and professional specialty (44.92%) were the occupations with the highest proportions of observations earning above 50k.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6C0DB-E456-4FFF-8AD9-380EF41FA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00" y="224080"/>
            <a:ext cx="2604135" cy="56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276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{8AE69127-F0C3-49D7-B2D0-49C664B1BE3B}tf10001105</Template>
  <TotalTime>76</TotalTime>
  <Words>722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Franklin Gothic Book</vt:lpstr>
      <vt:lpstr>Tahoma</vt:lpstr>
      <vt:lpstr>Wingdings</vt:lpstr>
      <vt:lpstr>Crop</vt:lpstr>
      <vt:lpstr> Adult Income Prediction</vt:lpstr>
      <vt:lpstr>PowerPoint Presentation</vt:lpstr>
      <vt:lpstr>PowerPoint Presentation</vt:lpstr>
      <vt:lpstr>OUR APPROACH</vt:lpstr>
      <vt:lpstr>PowerPoint Presentation</vt:lpstr>
      <vt:lpstr>PowerPoint Presentation</vt:lpstr>
      <vt:lpstr>PowerPoint Presentation</vt:lpstr>
      <vt:lpstr>INSIGHTS: DEMOGRAPHIC</vt:lpstr>
      <vt:lpstr>INSIGHTS: ECONOMIC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Adult Income Prediction</dc:title>
  <dc:creator>Kwame Odoi Otchere</dc:creator>
  <cp:lastModifiedBy>Kwame Odoi Otchere</cp:lastModifiedBy>
  <cp:revision>10</cp:revision>
  <dcterms:created xsi:type="dcterms:W3CDTF">2022-12-19T13:33:23Z</dcterms:created>
  <dcterms:modified xsi:type="dcterms:W3CDTF">2022-12-19T16:40:38Z</dcterms:modified>
</cp:coreProperties>
</file>