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1" r:id="rId3"/>
    <p:sldId id="257" r:id="rId4"/>
    <p:sldId id="265" r:id="rId5"/>
    <p:sldId id="258" r:id="rId6"/>
    <p:sldId id="283" r:id="rId7"/>
    <p:sldId id="25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1" r:id="rId18"/>
    <p:sldId id="263" r:id="rId19"/>
    <p:sldId id="284" r:id="rId20"/>
    <p:sldId id="269" r:id="rId21"/>
  </p:sldIdLst>
  <p:sldSz cx="9144000" cy="5143500" type="screen16x9"/>
  <p:notesSz cx="6858000" cy="9144000"/>
  <p:embeddedFontLs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T Sans Narrow" panose="020B050602020302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27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75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80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Sector: 597m, and Location: 490m</a:t>
            </a:r>
          </a:p>
        </p:txBody>
      </p:sp>
    </p:spTree>
    <p:extLst>
      <p:ext uri="{BB962C8B-B14F-4D97-AF65-F5344CB8AC3E}">
        <p14:creationId xmlns:p14="http://schemas.microsoft.com/office/powerpoint/2010/main" val="70846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Indian Startup Funding </a:t>
            </a:r>
            <a:br>
              <a:rPr lang="en" dirty="0"/>
            </a:br>
            <a:r>
              <a:rPr lang="en" dirty="0"/>
              <a:t>Data Analysis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  <a:ln>
            <a:solidFill>
              <a:srgbClr val="B3A77D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Kwame Otchere • Sept.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2E7D-13CB-4607-8605-F281C705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location affect funding to startups?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4652B-4E0D-42D3-BC0E-FED7022C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43" y="1068489"/>
            <a:ext cx="4955456" cy="3876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01ACB-7E1E-4F61-B005-D83C3063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488"/>
            <a:ext cx="4188543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095-6B7B-4546-BA36-64EE18F1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sectors are most </a:t>
            </a:r>
            <a:r>
              <a:rPr lang="en-US" dirty="0" err="1"/>
              <a:t>favoured</a:t>
            </a:r>
            <a:r>
              <a:rPr lang="en-US" dirty="0"/>
              <a:t> by investors?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945C7-6355-4567-910C-85737C66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3841"/>
            <a:ext cx="4572000" cy="3494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589C0C-DB5B-4288-82F4-C2F3BFBA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203841"/>
            <a:ext cx="4572000" cy="34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4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BEA-554C-472C-84F8-98451C79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7183"/>
            <a:ext cx="8520600" cy="870456"/>
          </a:xfrm>
        </p:spPr>
        <p:txBody>
          <a:bodyPr>
            <a:noAutofit/>
          </a:bodyPr>
          <a:lstStyle/>
          <a:p>
            <a:r>
              <a:rPr lang="en-US" sz="2800" dirty="0"/>
              <a:t>Does the number of deals translate into funding for the sectors?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446C46-6FF4-4CE4-9E3F-E585E354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923"/>
            <a:ext cx="9144001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6ECE87-7A09-4E8F-A36F-25001842220E}"/>
              </a:ext>
            </a:extLst>
          </p:cNvPr>
          <p:cNvSpPr txBox="1"/>
          <p:nvPr/>
        </p:nvSpPr>
        <p:spPr>
          <a:xfrm>
            <a:off x="6302952" y="1660978"/>
            <a:ext cx="833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T Sans Narrow"/>
              </a:rPr>
              <a:t>No!</a:t>
            </a:r>
            <a:endParaRPr lang="en-US" sz="2000" b="1" dirty="0">
              <a:solidFill>
                <a:schemeClr val="accent3"/>
              </a:solidFill>
              <a:latin typeface="Open Sans"/>
              <a:ea typeface="Open Sans"/>
              <a:cs typeface="Open Sans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1123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FFC5-87EB-4B8F-8DD3-78D1D300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1045250"/>
          </a:xfrm>
        </p:spPr>
        <p:txBody>
          <a:bodyPr>
            <a:noAutofit/>
          </a:bodyPr>
          <a:lstStyle/>
          <a:p>
            <a:r>
              <a:rPr lang="en-US" sz="2800" dirty="0"/>
              <a:t>What is the average amount of funding for start-ups in: the sector with the most funding and the location with the most funding?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D51CD-0F05-48D6-B728-3FECFF16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421"/>
            <a:ext cx="4572000" cy="35321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F5C24C-FA4A-4B77-82B0-5C548A790FE2}"/>
              </a:ext>
            </a:extLst>
          </p:cNvPr>
          <p:cNvSpPr/>
          <p:nvPr/>
        </p:nvSpPr>
        <p:spPr>
          <a:xfrm>
            <a:off x="3045542" y="1600201"/>
            <a:ext cx="744793" cy="25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1A5C3-660D-46B8-857B-F3E4C3BE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877" y="949421"/>
            <a:ext cx="4572000" cy="35321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92B57F-FEC6-48DA-9F04-604FDB6DC945}"/>
              </a:ext>
            </a:extLst>
          </p:cNvPr>
          <p:cNvSpPr/>
          <p:nvPr/>
        </p:nvSpPr>
        <p:spPr>
          <a:xfrm>
            <a:off x="7322574" y="1600201"/>
            <a:ext cx="948813" cy="25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EE67A-183D-47B9-B22F-7691305E6978}"/>
              </a:ext>
            </a:extLst>
          </p:cNvPr>
          <p:cNvSpPr txBox="1"/>
          <p:nvPr/>
        </p:nvSpPr>
        <p:spPr>
          <a:xfrm>
            <a:off x="973395" y="4481569"/>
            <a:ext cx="716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Mumbai-based startups and startups based in the Fintech sector got the most funding on average per deal</a:t>
            </a:r>
          </a:p>
        </p:txBody>
      </p:sp>
    </p:spTree>
    <p:extLst>
      <p:ext uri="{BB962C8B-B14F-4D97-AF65-F5344CB8AC3E}">
        <p14:creationId xmlns:p14="http://schemas.microsoft.com/office/powerpoint/2010/main" val="428799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FA65-4760-4566-A4B5-868B3ABC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breakdown by stages of funding look?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644FE-F2F6-4D54-8494-1309AC41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516"/>
            <a:ext cx="4694327" cy="4147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C273A-BE11-4691-BF76-2046545355F5}"/>
              </a:ext>
            </a:extLst>
          </p:cNvPr>
          <p:cNvSpPr txBox="1"/>
          <p:nvPr/>
        </p:nvSpPr>
        <p:spPr>
          <a:xfrm>
            <a:off x="5006027" y="1152424"/>
            <a:ext cx="3826273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funding is the most common type of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startup receives USD 1.51 billion per deal in the </a:t>
            </a:r>
            <a:r>
              <a:rPr lang="en-US" sz="2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Seed </a:t>
            </a:r>
            <a:r>
              <a:rPr lang="en-US" sz="2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29048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AEC8-E265-4143-9ED8-ABEF6D9E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start-ups were most </a:t>
            </a:r>
            <a:r>
              <a:rPr lang="en-US" dirty="0" err="1"/>
              <a:t>favoured</a:t>
            </a:r>
            <a:r>
              <a:rPr lang="en-US" dirty="0"/>
              <a:t> by investors?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DDC9-DFBD-4D2B-AB3F-FB4219D5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064272"/>
            <a:ext cx="3999900" cy="33027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By Number of Deals:</a:t>
            </a:r>
          </a:p>
          <a:p>
            <a:pPr marL="139700" indent="0">
              <a:buNone/>
            </a:pPr>
            <a:r>
              <a:rPr lang="en-US" dirty="0" err="1"/>
              <a:t>Byju’s</a:t>
            </a:r>
            <a:r>
              <a:rPr lang="en-US" dirty="0"/>
              <a:t>		10</a:t>
            </a:r>
          </a:p>
          <a:p>
            <a:pPr marL="139700" indent="0">
              <a:buNone/>
            </a:pPr>
            <a:r>
              <a:rPr lang="en-US" dirty="0" err="1"/>
              <a:t>Bharatpe</a:t>
            </a:r>
            <a:r>
              <a:rPr lang="en-US" dirty="0"/>
              <a:t>		10</a:t>
            </a:r>
          </a:p>
          <a:p>
            <a:pPr marL="139700" indent="0">
              <a:buNone/>
            </a:pPr>
            <a:r>
              <a:rPr lang="en-US" dirty="0"/>
              <a:t>Zomato		7</a:t>
            </a:r>
          </a:p>
          <a:p>
            <a:pPr marL="139700" indent="0">
              <a:buNone/>
            </a:pPr>
            <a:r>
              <a:rPr lang="en-US" dirty="0" err="1"/>
              <a:t>Nykaa</a:t>
            </a:r>
            <a:r>
              <a:rPr lang="en-US" dirty="0"/>
              <a:t>		6</a:t>
            </a:r>
          </a:p>
          <a:p>
            <a:pPr marL="139700" indent="0">
              <a:buNone/>
            </a:pPr>
            <a:r>
              <a:rPr lang="en-US" dirty="0" err="1"/>
              <a:t>Trell</a:t>
            </a:r>
            <a:r>
              <a:rPr lang="en-US" dirty="0"/>
              <a:t>		6</a:t>
            </a:r>
          </a:p>
          <a:p>
            <a:pPr marL="139700" indent="0">
              <a:buNone/>
            </a:pPr>
            <a:r>
              <a:rPr lang="en-US" dirty="0" err="1"/>
              <a:t>Zetwerk</a:t>
            </a:r>
            <a:r>
              <a:rPr lang="en-US" dirty="0"/>
              <a:t>		6</a:t>
            </a:r>
          </a:p>
          <a:p>
            <a:pPr marL="139700" indent="0">
              <a:buNone/>
            </a:pPr>
            <a:r>
              <a:rPr lang="en-US" dirty="0" err="1"/>
              <a:t>Vedantu</a:t>
            </a:r>
            <a:r>
              <a:rPr lang="en-US" dirty="0"/>
              <a:t>		6</a:t>
            </a:r>
          </a:p>
          <a:p>
            <a:pPr marL="139700" indent="0">
              <a:buNone/>
            </a:pPr>
            <a:r>
              <a:rPr lang="en-US" dirty="0"/>
              <a:t>Oyo		6</a:t>
            </a:r>
          </a:p>
          <a:p>
            <a:pPr marL="139700" indent="0">
              <a:buNone/>
            </a:pPr>
            <a:r>
              <a:rPr lang="en-US" dirty="0" err="1"/>
              <a:t>Mpl</a:t>
            </a:r>
            <a:r>
              <a:rPr lang="en-US" dirty="0"/>
              <a:t>		6</a:t>
            </a:r>
          </a:p>
          <a:p>
            <a:pPr marL="139700" indent="0">
              <a:buNone/>
            </a:pPr>
            <a:r>
              <a:rPr lang="en-US" dirty="0" err="1"/>
              <a:t>Spinny</a:t>
            </a:r>
            <a:r>
              <a:rPr lang="en-US" dirty="0"/>
              <a:t>		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7692-C836-45EF-94DA-EB5191ED01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064272"/>
            <a:ext cx="3999900" cy="33027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By Amounts Invested:</a:t>
            </a:r>
          </a:p>
          <a:p>
            <a:pPr marL="13970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FBD2E3-38B0-402A-9399-0D8AF1DA9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60625"/>
              </p:ext>
            </p:extLst>
          </p:nvPr>
        </p:nvGraphicFramePr>
        <p:xfrm>
          <a:off x="5055929" y="1399766"/>
          <a:ext cx="3238500" cy="1981200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274495069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11379747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Alteria capital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150,000,000,000.00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5176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Reliance retail ventures ltd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70,000,000,000.00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66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Snowflake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3,000,000,000.00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309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Byju's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2,522,000,000.00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5944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Reliance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2,200,000,000.00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9339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Swiggy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1,956,000,000.00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6180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Oyo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1,665,000,000.00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954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Verse innovation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1,550,000,000.00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512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Dream sports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1,240,000,000.00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5802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Zomato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       1,239,000,000.00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550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B138B6-C28E-4AFD-BB7A-8E3FDBB5650D}"/>
              </a:ext>
            </a:extLst>
          </p:cNvPr>
          <p:cNvSpPr txBox="1"/>
          <p:nvPr/>
        </p:nvSpPr>
        <p:spPr>
          <a:xfrm>
            <a:off x="4832400" y="3628308"/>
            <a:ext cx="3826273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Byju’s</a:t>
            </a:r>
            <a:r>
              <a:rPr lang="en-US" sz="1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1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Bharatpe</a:t>
            </a:r>
            <a:r>
              <a:rPr lang="en-US" sz="1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were involved in most deals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Alteria</a:t>
            </a:r>
            <a:r>
              <a:rPr lang="en-US" sz="1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Capital and Reliance Retail Ventures received most funding</a:t>
            </a:r>
          </a:p>
        </p:txBody>
      </p:sp>
    </p:spTree>
    <p:extLst>
      <p:ext uri="{BB962C8B-B14F-4D97-AF65-F5344CB8AC3E}">
        <p14:creationId xmlns:p14="http://schemas.microsoft.com/office/powerpoint/2010/main" val="75732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7E32-C719-431A-87E1-6D5D0C4C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1013-0F31-4FA1-A738-373E93E1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dirty="0"/>
              <a:t>With the foregoing in mind, it is safe to </a:t>
            </a:r>
            <a:r>
              <a:rPr lang="en-US" b="1" dirty="0"/>
              <a:t>accept the null hypothesis</a:t>
            </a:r>
            <a:r>
              <a:rPr lang="en-US" dirty="0"/>
              <a:t>, given that funding to startups over the period was centralized around: </a:t>
            </a:r>
          </a:p>
          <a:p>
            <a:r>
              <a:rPr lang="en-US" dirty="0"/>
              <a:t>particular locations (Mumbai and Bangalore) and </a:t>
            </a:r>
          </a:p>
          <a:p>
            <a:r>
              <a:rPr lang="en-US" dirty="0"/>
              <a:t>particular sectors (Fintech and Retail)</a:t>
            </a:r>
          </a:p>
        </p:txBody>
      </p:sp>
    </p:spTree>
    <p:extLst>
      <p:ext uri="{BB962C8B-B14F-4D97-AF65-F5344CB8AC3E}">
        <p14:creationId xmlns:p14="http://schemas.microsoft.com/office/powerpoint/2010/main" val="6971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7E32-C719-431A-87E1-6D5D0C4C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to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1013-0F31-4FA1-A738-373E93E1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Prioritize a Mumbai-based FinTech. Other considerations are as follows:</a:t>
            </a:r>
          </a:p>
          <a:p>
            <a:r>
              <a:rPr lang="en-US" sz="1600" dirty="0"/>
              <a:t>Sectors to prioritize:</a:t>
            </a:r>
          </a:p>
          <a:p>
            <a:pPr lvl="1"/>
            <a:r>
              <a:rPr lang="en-US" sz="1400" dirty="0"/>
              <a:t>retail, and </a:t>
            </a:r>
          </a:p>
          <a:p>
            <a:pPr lvl="1"/>
            <a:r>
              <a:rPr lang="en-US" sz="1400" dirty="0"/>
              <a:t>education </a:t>
            </a:r>
          </a:p>
          <a:p>
            <a:r>
              <a:rPr lang="en-US" sz="1600" dirty="0"/>
              <a:t>Cities to prioritize:</a:t>
            </a:r>
          </a:p>
          <a:p>
            <a:pPr lvl="1"/>
            <a:r>
              <a:rPr lang="en-US" sz="1400" dirty="0"/>
              <a:t>Mumbai and </a:t>
            </a:r>
          </a:p>
          <a:p>
            <a:pPr lvl="1"/>
            <a:r>
              <a:rPr lang="en-US" sz="1400" dirty="0"/>
              <a:t>Gurgaon</a:t>
            </a:r>
          </a:p>
          <a:p>
            <a:r>
              <a:rPr lang="en-US" sz="1600" dirty="0"/>
              <a:t>Likeliest source of funding:</a:t>
            </a:r>
          </a:p>
          <a:p>
            <a:pPr lvl="1"/>
            <a:r>
              <a:rPr lang="en-US" sz="1400" dirty="0"/>
              <a:t>Debt (may come with conditionalities)</a:t>
            </a:r>
          </a:p>
          <a:p>
            <a:pPr lvl="1"/>
            <a:r>
              <a:rPr lang="en-US" sz="1400" dirty="0"/>
              <a:t>Series C </a:t>
            </a:r>
          </a:p>
          <a:p>
            <a:pPr lvl="1"/>
            <a:r>
              <a:rPr lang="en-US" sz="1400" dirty="0"/>
              <a:t>Series B.</a:t>
            </a:r>
          </a:p>
          <a:p>
            <a:r>
              <a:rPr lang="en-US" sz="1600" dirty="0"/>
              <a:t>Additional Note: an average startup gets an average of about USD 1.5m at the Seed round.</a:t>
            </a:r>
          </a:p>
          <a:p>
            <a:r>
              <a:rPr lang="en-US" sz="1600" dirty="0"/>
              <a:t>Seek alternative sources of funding during the early years, as funding comes in after a year or two of establishment.</a:t>
            </a:r>
          </a:p>
        </p:txBody>
      </p:sp>
    </p:spTree>
    <p:extLst>
      <p:ext uri="{BB962C8B-B14F-4D97-AF65-F5344CB8AC3E}">
        <p14:creationId xmlns:p14="http://schemas.microsoft.com/office/powerpoint/2010/main" val="116451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</a:rPr>
              <a:t>Article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Complete and upload on Medium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</a:rPr>
              <a:t>GitHub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Upload notebook and datasets on GitHub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71E8-2779-49BA-8D7B-C8A76058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2" y="1902542"/>
            <a:ext cx="8507835" cy="1001047"/>
          </a:xfrm>
        </p:spPr>
        <p:txBody>
          <a:bodyPr>
            <a:normAutofit/>
          </a:bodyPr>
          <a:lstStyle/>
          <a:p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4550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Scenario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00112-64BC-4AA4-A62A-45F88269CC23}"/>
              </a:ext>
            </a:extLst>
          </p:cNvPr>
          <p:cNvSpPr txBox="1"/>
          <p:nvPr/>
        </p:nvSpPr>
        <p:spPr>
          <a:xfrm>
            <a:off x="311700" y="3030794"/>
            <a:ext cx="84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T Sans Narrow"/>
              </a:rPr>
              <a:t>My team is trying to venture into the Indian start-up ecosystem. As the data expert of the team I am to investigate the ecosystem and propose the best course of action.</a:t>
            </a:r>
          </a:p>
        </p:txBody>
      </p:sp>
    </p:spTree>
    <p:extLst>
      <p:ext uri="{BB962C8B-B14F-4D97-AF65-F5344CB8AC3E}">
        <p14:creationId xmlns:p14="http://schemas.microsoft.com/office/powerpoint/2010/main" val="427573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703E-BA19-4DA8-B1F6-CD1A5022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0" y="851671"/>
            <a:ext cx="8571300" cy="942000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24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Expected completion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September 16, 2022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Progress so far</a:t>
            </a:r>
            <a:endParaRPr b="1" dirty="0"/>
          </a:p>
          <a:p>
            <a:pPr marL="285750" lvl="0" indent="-285750">
              <a:lnSpc>
                <a:spcPct val="100000"/>
              </a:lnSpc>
            </a:pPr>
            <a:r>
              <a:rPr lang="en-US" sz="1500" dirty="0"/>
              <a:t>Data analysis process complete</a:t>
            </a:r>
            <a:endParaRPr sz="1500" dirty="0"/>
          </a:p>
          <a:p>
            <a:pPr marL="285750" indent="-285750">
              <a:lnSpc>
                <a:spcPct val="100000"/>
              </a:lnSpc>
            </a:pPr>
            <a:r>
              <a:rPr lang="en" sz="1500" dirty="0"/>
              <a:t>Article in progess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Biggest challenges</a:t>
            </a:r>
            <a:endParaRPr b="1" dirty="0"/>
          </a:p>
          <a:p>
            <a:pPr marL="285750" indent="-285750">
              <a:lnSpc>
                <a:spcPct val="100000"/>
              </a:lnSpc>
            </a:pPr>
            <a:r>
              <a:rPr lang="en" sz="1500" dirty="0"/>
              <a:t>“Incomplete” records from 2018</a:t>
            </a:r>
          </a:p>
          <a:p>
            <a:pPr marL="285750" indent="-285750">
              <a:lnSpc>
                <a:spcPct val="100000"/>
              </a:lnSpc>
            </a:pPr>
            <a:r>
              <a:rPr lang="en" sz="1500" dirty="0"/>
              <a:t>Undisclosed details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200" dirty="0"/>
              <a:t>A</a:t>
            </a:r>
            <a:r>
              <a:rPr lang="en" sz="1200" dirty="0"/>
              <a:t>mounts</a:t>
            </a:r>
          </a:p>
          <a:p>
            <a:pPr marL="742950" lvl="1" indent="-285750">
              <a:lnSpc>
                <a:spcPct val="100000"/>
              </a:lnSpc>
            </a:pPr>
            <a:r>
              <a:rPr lang="en" sz="1200" dirty="0"/>
              <a:t>Funding stages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E8AA-B157-41F1-B545-AAAEA4F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01ECB-6CD5-4515-B9D0-2F7D06922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Divided into 4 documents, one each for 2018 – 2021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Common columns:</a:t>
            </a:r>
          </a:p>
          <a:p>
            <a:pPr lvl="1"/>
            <a:r>
              <a:rPr lang="en-US" dirty="0"/>
              <a:t>Company Name</a:t>
            </a:r>
          </a:p>
          <a:p>
            <a:pPr lvl="1"/>
            <a:r>
              <a:rPr lang="en-US" dirty="0"/>
              <a:t>Industry/Sector*</a:t>
            </a:r>
          </a:p>
          <a:p>
            <a:pPr lvl="1"/>
            <a:r>
              <a:rPr lang="en-US" dirty="0"/>
              <a:t>Headquarters/Location*</a:t>
            </a:r>
          </a:p>
          <a:p>
            <a:pPr lvl="1"/>
            <a:r>
              <a:rPr lang="en-US" dirty="0"/>
              <a:t>About</a:t>
            </a:r>
          </a:p>
          <a:p>
            <a:pPr lvl="1"/>
            <a:r>
              <a:rPr lang="en-US" dirty="0"/>
              <a:t>Amount*</a:t>
            </a:r>
          </a:p>
          <a:p>
            <a:pPr lvl="1"/>
            <a:r>
              <a:rPr lang="en-US" dirty="0"/>
              <a:t>Stage</a:t>
            </a:r>
          </a:p>
          <a:p>
            <a:pPr lvl="1"/>
            <a:r>
              <a:rPr lang="en-US" dirty="0"/>
              <a:t>Year of Funding</a:t>
            </a:r>
          </a:p>
          <a:p>
            <a:pPr lvl="1"/>
            <a:r>
              <a:rPr lang="en-US" dirty="0"/>
              <a:t>Year Founded</a:t>
            </a:r>
          </a:p>
        </p:txBody>
      </p:sp>
    </p:spTree>
    <p:extLst>
      <p:ext uri="{BB962C8B-B14F-4D97-AF65-F5344CB8AC3E}">
        <p14:creationId xmlns:p14="http://schemas.microsoft.com/office/powerpoint/2010/main" val="421098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 Phase: Hypothesis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H0: Indian startups that receive most funding are centralized in a few locations &amp; sectors</a:t>
            </a: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H1: </a:t>
            </a:r>
            <a:r>
              <a:rPr lang="en-US" sz="1600" dirty="0"/>
              <a:t>Indian startups that receive most funding are spread across a variety of locations &amp; sectors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 Phase: Main Questions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How has funding to startups changed over the period?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How does location affect funding to startups?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Which sectors are most </a:t>
            </a:r>
            <a:r>
              <a:rPr lang="en-US" sz="2400" dirty="0" err="1"/>
              <a:t>favoured</a:t>
            </a:r>
            <a:r>
              <a:rPr lang="en-US" sz="2400" dirty="0"/>
              <a:t> by investors?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Does the number of deals translate into funding for the sectors?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What is the average amount of funding for start-ups in: the sector with the most funding and the location with the most funding?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How does the breakdown by stages of funding look?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2400" dirty="0"/>
              <a:t>Which start-ups were most </a:t>
            </a:r>
            <a:r>
              <a:rPr lang="en-US" sz="2400" dirty="0" err="1"/>
              <a:t>favoured</a:t>
            </a:r>
            <a:r>
              <a:rPr lang="en-US" sz="2400" dirty="0"/>
              <a:t> by investors?</a:t>
            </a:r>
          </a:p>
        </p:txBody>
      </p:sp>
    </p:spTree>
    <p:extLst>
      <p:ext uri="{BB962C8B-B14F-4D97-AF65-F5344CB8AC3E}">
        <p14:creationId xmlns:p14="http://schemas.microsoft.com/office/powerpoint/2010/main" val="358904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&amp; Preparation Phases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39761"/>
            <a:ext cx="3999900" cy="3775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Observations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Undisclosed amounts may affect analyses related to monetary values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1600" dirty="0"/>
              <a:t>Mixed currencies (2018)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Currency signs and commas attached to amounts since all columns are treated as strings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Wrong placement of some information (2021)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Misspellings and use of synonyms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4832400" y="1039762"/>
            <a:ext cx="3999900" cy="3775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Decisions &amp; Actions</a:t>
            </a:r>
            <a:endParaRPr sz="2000" b="1" dirty="0">
              <a:solidFill>
                <a:schemeClr val="dk1"/>
              </a:solidFill>
            </a:endParaRPr>
          </a:p>
          <a:p>
            <a:pPr indent="-330200">
              <a:spcBef>
                <a:spcPts val="1200"/>
              </a:spcBef>
              <a:buSzPts val="1600"/>
            </a:pPr>
            <a:r>
              <a:rPr lang="en" sz="1500" dirty="0"/>
              <a:t>Maintain rows with missing details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" sz="1500" dirty="0"/>
              <a:t>Treat missing amounts as zero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" sz="1500" dirty="0"/>
              <a:t>Convert all Indian Rupees to US Dollars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" sz="1500" dirty="0"/>
              <a:t>Remove all currency signs &amp; commas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" sz="1500" dirty="0"/>
              <a:t>Correct placement of misplaced items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" sz="1500" dirty="0"/>
              <a:t>Correct misspellings and standardize terms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" sz="1500" dirty="0"/>
              <a:t>Group similar sectors</a:t>
            </a:r>
          </a:p>
          <a:p>
            <a:pPr indent="-330200">
              <a:spcBef>
                <a:spcPts val="1200"/>
              </a:spcBef>
              <a:buSzPts val="1600"/>
            </a:pPr>
            <a:endParaRPr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Notes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0" y="1395775"/>
            <a:ext cx="457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spcBef>
                <a:spcPts val="1200"/>
              </a:spcBef>
              <a:buSzPts val="1600"/>
              <a:buNone/>
            </a:pPr>
            <a:r>
              <a:rPr lang="en-US" sz="2000" b="1" dirty="0">
                <a:solidFill>
                  <a:schemeClr val="accent3"/>
                </a:solidFill>
              </a:rPr>
              <a:t>Primary Columns</a:t>
            </a:r>
            <a:endParaRPr lang="en-US" sz="2000" dirty="0">
              <a:solidFill>
                <a:schemeClr val="accent3"/>
              </a:solidFill>
            </a:endParaRPr>
          </a:p>
          <a:p>
            <a:pPr lvl="0" indent="-330200">
              <a:spcBef>
                <a:spcPts val="1200"/>
              </a:spcBef>
              <a:buSzPts val="1600"/>
            </a:pPr>
            <a:r>
              <a:rPr lang="en-US" sz="2000" dirty="0"/>
              <a:t>Total Deals: 		2,858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2000" dirty="0"/>
              <a:t>Unique Companies: 	2,151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2000" b="1" dirty="0"/>
              <a:t>Unique Sectors</a:t>
            </a:r>
            <a:r>
              <a:rPr lang="en-US" sz="2000" dirty="0"/>
              <a:t>:		203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2000" b="1" dirty="0"/>
              <a:t>Unique Cities</a:t>
            </a:r>
            <a:r>
              <a:rPr lang="en-US" sz="2000" dirty="0"/>
              <a:t>:		132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4572000" y="1395775"/>
            <a:ext cx="4572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indent="0">
              <a:spcBef>
                <a:spcPts val="1200"/>
              </a:spcBef>
              <a:buSzPts val="1600"/>
              <a:buNone/>
            </a:pPr>
            <a:r>
              <a:rPr lang="en-US" sz="2000" b="1" dirty="0">
                <a:solidFill>
                  <a:schemeClr val="accent3"/>
                </a:solidFill>
              </a:rPr>
              <a:t>Other Columns</a:t>
            </a:r>
            <a:endParaRPr lang="en-US" sz="2000" dirty="0">
              <a:solidFill>
                <a:schemeClr val="accent3"/>
              </a:solidFill>
            </a:endParaRPr>
          </a:p>
          <a:p>
            <a:pPr indent="-330200">
              <a:spcBef>
                <a:spcPts val="1200"/>
              </a:spcBef>
              <a:buSzPts val="1600"/>
            </a:pPr>
            <a:r>
              <a:rPr lang="en-US" sz="2000" dirty="0"/>
              <a:t>Unique Stages/Rounds:	39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2000" dirty="0"/>
              <a:t>Years Founded:		34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2000" dirty="0"/>
              <a:t>Founders:			1,790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2000" dirty="0"/>
              <a:t>Investors:			1,246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423A1-739C-415E-B7B0-CC60679C84EF}"/>
              </a:ext>
            </a:extLst>
          </p:cNvPr>
          <p:cNvSpPr txBox="1"/>
          <p:nvPr/>
        </p:nvSpPr>
        <p:spPr>
          <a:xfrm>
            <a:off x="311700" y="1066351"/>
            <a:ext cx="8067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spcBef>
                <a:spcPts val="1200"/>
              </a:spcBef>
              <a:buSzPts val="1600"/>
            </a:pP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Deals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Disclosed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Amounts</a:t>
            </a:r>
            <a:r>
              <a:rPr lang="en-US" sz="2000" dirty="0"/>
              <a:t>:		</a:t>
            </a:r>
            <a:r>
              <a:rPr lang="en-US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2,310</a:t>
            </a:r>
          </a:p>
        </p:txBody>
      </p:sp>
    </p:spTree>
    <p:extLst>
      <p:ext uri="{BB962C8B-B14F-4D97-AF65-F5344CB8AC3E}">
        <p14:creationId xmlns:p14="http://schemas.microsoft.com/office/powerpoint/2010/main" val="191492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37A0-5953-4AD3-9D77-FD38548F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394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has funding to startups changed over the period?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D7F0B-854C-4E89-BCFD-A9418655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4866968" cy="2470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F08FD-5711-4501-9A16-4740ADC86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174"/>
            <a:ext cx="4866968" cy="197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12D2CC-38DB-4AC4-B257-7A308EF1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868" y="808794"/>
            <a:ext cx="4288132" cy="3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7730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733</TotalTime>
  <Words>764</Words>
  <Application>Microsoft Office PowerPoint</Application>
  <PresentationFormat>On-screen Show (16:9)</PresentationFormat>
  <Paragraphs>137</Paragraphs>
  <Slides>20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Open Sans</vt:lpstr>
      <vt:lpstr>Nunito</vt:lpstr>
      <vt:lpstr>PT Sans Narrow</vt:lpstr>
      <vt:lpstr>Arial</vt:lpstr>
      <vt:lpstr>Tropic</vt:lpstr>
      <vt:lpstr>Indian Startup Funding  Data Analysis</vt:lpstr>
      <vt:lpstr>Scenario</vt:lpstr>
      <vt:lpstr>Overview</vt:lpstr>
      <vt:lpstr>The Dataset</vt:lpstr>
      <vt:lpstr>Ask Phase: Hypothesis</vt:lpstr>
      <vt:lpstr>Ask Phase: Main Questions</vt:lpstr>
      <vt:lpstr>Process &amp; Preparation Phases</vt:lpstr>
      <vt:lpstr>Key Notes</vt:lpstr>
      <vt:lpstr>How has funding to startups changed over the period?</vt:lpstr>
      <vt:lpstr>How does location affect funding to startups?</vt:lpstr>
      <vt:lpstr>Which sectors are most favoured by investors?</vt:lpstr>
      <vt:lpstr>Does the number of deals translate into funding for the sectors?</vt:lpstr>
      <vt:lpstr>What is the average amount of funding for start-ups in: the sector with the most funding and the location with the most funding?</vt:lpstr>
      <vt:lpstr>How does the breakdown by stages of funding look?</vt:lpstr>
      <vt:lpstr>Which start-ups were most favoured by investors?</vt:lpstr>
      <vt:lpstr>Conclusion: Hypothesis</vt:lpstr>
      <vt:lpstr>Recommendations to the Team</vt:lpstr>
      <vt:lpstr>Next steps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Report: Indian Startup EDA</dc:title>
  <dc:creator>OJ Pas</dc:creator>
  <cp:lastModifiedBy>Kwame Odoi Otchere</cp:lastModifiedBy>
  <cp:revision>9</cp:revision>
  <dcterms:modified xsi:type="dcterms:W3CDTF">2022-09-17T16:23:57Z</dcterms:modified>
</cp:coreProperties>
</file>