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0" r:id="rId6"/>
    <p:sldId id="266" r:id="rId7"/>
    <p:sldId id="259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D699C-305E-4F62-92A4-ED508C0C9B17}" v="1" dt="2024-04-22T14:45:00.361"/>
    <p1510:client id="{542C827B-D437-4072-AECB-55527C0DB6FA}" v="386" dt="2024-04-22T11:28:2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i Okeke" userId="84c5b2b12e6fd948" providerId="LiveId" clId="{0E3D699C-305E-4F62-92A4-ED508C0C9B17}"/>
    <pc:docChg chg="modSld">
      <pc:chgData name="Kosi Okeke" userId="84c5b2b12e6fd948" providerId="LiveId" clId="{0E3D699C-305E-4F62-92A4-ED508C0C9B17}" dt="2024-04-22T14:45:00.330" v="0"/>
      <pc:docMkLst>
        <pc:docMk/>
      </pc:docMkLst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2503910436" sldId="256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2503910436" sldId="256"/>
            <ac:picMk id="32" creationId="{26A6B572-9E20-C4C6-497A-6A5C2C31FE4A}"/>
          </ac:picMkLst>
        </pc:picChg>
      </pc:sldChg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369392228" sldId="257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369392228" sldId="257"/>
            <ac:picMk id="52" creationId="{AAB44BE7-2F78-83BC-9600-55BB89AABE8E}"/>
          </ac:picMkLst>
        </pc:picChg>
      </pc:sldChg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1827925469" sldId="258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1827925469" sldId="258"/>
            <ac:picMk id="63" creationId="{319258A6-20C7-7568-79B2-C1B9955FF0ED}"/>
          </ac:picMkLst>
        </pc:picChg>
      </pc:sldChg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2683116949" sldId="259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2683116949" sldId="259"/>
            <ac:picMk id="38" creationId="{2B51F290-F685-A9E8-FBD8-1DA66FA4DA50}"/>
          </ac:picMkLst>
        </pc:picChg>
      </pc:sldChg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4049908951" sldId="260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4049908951" sldId="260"/>
            <ac:picMk id="42" creationId="{94178B17-E034-6884-E108-D9E451DFA943}"/>
          </ac:picMkLst>
        </pc:picChg>
      </pc:sldChg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1155109507" sldId="261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1155109507" sldId="261"/>
            <ac:picMk id="14" creationId="{1F8C5588-FE7A-858D-F9A3-7AAA236B03B5}"/>
          </ac:picMkLst>
        </pc:picChg>
      </pc:sldChg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2164581239" sldId="262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2164581239" sldId="262"/>
            <ac:picMk id="41" creationId="{2530951A-6299-ED54-6293-E90A92F2C7BC}"/>
          </ac:picMkLst>
        </pc:picChg>
      </pc:sldChg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674599831" sldId="263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674599831" sldId="263"/>
            <ac:picMk id="29" creationId="{0D511976-E878-1C83-F091-9C441133F50D}"/>
          </ac:picMkLst>
        </pc:picChg>
      </pc:sldChg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1923095958" sldId="264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1923095958" sldId="264"/>
            <ac:picMk id="20" creationId="{D82E3C05-A374-74D6-537A-5FE53AD87F60}"/>
          </ac:picMkLst>
        </pc:picChg>
      </pc:sldChg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4094436366" sldId="265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4094436366" sldId="265"/>
            <ac:picMk id="28" creationId="{7CBCA5E9-5659-D58C-1C32-9900449B513F}"/>
          </ac:picMkLst>
        </pc:picChg>
      </pc:sldChg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952318521" sldId="266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952318521" sldId="266"/>
            <ac:picMk id="19" creationId="{481CB00A-44E0-DAE2-4609-D101283D93AA}"/>
          </ac:picMkLst>
        </pc:picChg>
      </pc:sldChg>
      <pc:sldChg chg="delSp modTransition modAnim">
        <pc:chgData name="Kosi Okeke" userId="84c5b2b12e6fd948" providerId="LiveId" clId="{0E3D699C-305E-4F62-92A4-ED508C0C9B17}" dt="2024-04-22T14:45:00.330" v="0"/>
        <pc:sldMkLst>
          <pc:docMk/>
          <pc:sldMk cId="1036758701" sldId="267"/>
        </pc:sldMkLst>
        <pc:picChg chg="del">
          <ac:chgData name="Kosi Okeke" userId="84c5b2b12e6fd948" providerId="LiveId" clId="{0E3D699C-305E-4F62-92A4-ED508C0C9B17}" dt="2024-04-22T14:45:00.330" v="0"/>
          <ac:picMkLst>
            <pc:docMk/>
            <pc:sldMk cId="1036758701" sldId="267"/>
            <ac:picMk id="32" creationId="{DD4C9769-583D-82C1-A551-ED3E7A15B8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8DC9A-0098-4D23-ADD3-DFEA4C532BB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FFF90-4AD3-46A6-BDBB-3C69AF70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Kosi Okeke and I will be presenting my findings for Case Study 2 as well as showing what Machine Learning can do!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FFF90-4AD3-46A6-BDBB-3C69AF7091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3 main factors for attrition we evaluated which were… Age </a:t>
            </a:r>
            <a:r>
              <a:rPr lang="en-US" dirty="0" err="1"/>
              <a:t>YearsWCurrentManage</a:t>
            </a:r>
            <a:r>
              <a:rPr lang="en-US" dirty="0"/>
              <a:t> and </a:t>
            </a:r>
            <a:r>
              <a:rPr lang="en-US" dirty="0" err="1"/>
              <a:t>JobInvolvement</a:t>
            </a:r>
            <a:endParaRPr lang="en-US" dirty="0"/>
          </a:p>
          <a:p>
            <a:r>
              <a:rPr lang="en-US" dirty="0"/>
              <a:t> Job role trends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SALES REPS: It may be worth implementing processes to mitigate turnover for Sales Reps</a:t>
            </a:r>
          </a:p>
          <a:p>
            <a:r>
              <a:rPr lang="en-US" dirty="0"/>
              <a:t>Lastly we used a Naïve Bayes model to predict attrition and a linear regression model to predict monthly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FFF90-4AD3-46A6-BDBB-3C69AF7091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allowing me to report my findings, and if you have any questions please don’t hesitate to contact me at my email.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FFF90-4AD3-46A6-BDBB-3C69AF7091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7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an agenda and what to expect.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FFF90-4AD3-46A6-BDBB-3C69AF7091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line = mean</a:t>
            </a:r>
          </a:p>
          <a:p>
            <a:r>
              <a:rPr lang="en-US" dirty="0"/>
              <a:t>White line = median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FFF90-4AD3-46A6-BDBB-3C69AF7091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that same distribution of number of employees for a given age broken up into the respective Attrition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also look at the boxplot showing the various ages in each Attrition groups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FFF90-4AD3-46A6-BDBB-3C69AF709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two sampled t-test let’s us know which group has larger mean or if it is the same.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Pearson’s chi-squared can tell us whether two variables have an association with </a:t>
            </a:r>
            <a:r>
              <a:rPr lang="en-US" dirty="0" err="1"/>
              <a:t>eachother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FFF90-4AD3-46A6-BDBB-3C69AF709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could mean that as someone becomes more involved in their job, they will not see the need to leave.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People tend to stay the more fulfilling the job 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probably other factors that tie in as well, but this is a good starting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FFF90-4AD3-46A6-BDBB-3C69AF7091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Sales Reps have high turnover. They must not see a need to stay with the company doing this role.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Maybe they can do it elsewhere for better pay.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FFF90-4AD3-46A6-BDBB-3C69AF7091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Accuracy (89.08%):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This high accuracy suggests that the model is very reliable.</a:t>
            </a: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Sensitivity (69.6%):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this indicates that 69.6% of actual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Attritioners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were correctly identified by the model.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Specificity (92.05%):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shows that the model correctly identified 92.05% of the group Attrition = Yes. The specificity and sensitivity suggest that the model can be used to estimate employees who may leave.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FFF90-4AD3-46A6-BDBB-3C69AF709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estimate monthly income a linear model was used that yielded an RMSE (Root Mean Square Error) of 1072 on our Test Split. After running 10-fold CV it yielded a RMSE of 992 giving confidence that our model will perform well enough on new data to yield &lt;$3000 RMSE.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FFF90-4AD3-46A6-BDBB-3C69AF7091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1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3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6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46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78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2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9A8B-4083-46C6-A144-0BD3A272172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B0532A-1B0E-44B0-A9F2-3F239C98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hyperlink" Target="https://youtu.be/m8OfVPcuG5g" TargetMode="External"/><Relationship Id="rId4" Type="http://schemas.openxmlformats.org/officeDocument/2006/relationships/hyperlink" Target="mailto:kokeke@sm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506C-ACD2-9D9D-F899-8656AC325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– EDA &amp;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C2C16-D3EC-6220-A103-713778E39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Kosi Okeke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9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4E9F-8026-B469-D0AA-31F0DDD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Monthly Income</a:t>
            </a:r>
            <a:br>
              <a:rPr lang="en-US" dirty="0"/>
            </a:br>
            <a:r>
              <a:rPr lang="en-US" dirty="0"/>
              <a:t>	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AA69-FE27-6F57-EA3B-77EBE5D8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estimate monthly income, we are using a linear model.</a:t>
            </a:r>
          </a:p>
          <a:p>
            <a:pPr lvl="1"/>
            <a:r>
              <a:rPr lang="en-US" dirty="0"/>
              <a:t>A specific algorithm to choose our explanatory variables (Forward Selection) was utilized. </a:t>
            </a:r>
          </a:p>
          <a:p>
            <a:pPr lvl="1"/>
            <a:r>
              <a:rPr lang="en-US" dirty="0"/>
              <a:t>An 80/20 random sample train/test split was again used.</a:t>
            </a:r>
          </a:p>
          <a:p>
            <a:r>
              <a:rPr lang="en-US" dirty="0"/>
              <a:t>Results on Test Split</a:t>
            </a:r>
          </a:p>
          <a:p>
            <a:pPr lvl="1"/>
            <a:r>
              <a:rPr lang="en-US" dirty="0"/>
              <a:t>RMSE = 1072</a:t>
            </a:r>
          </a:p>
          <a:p>
            <a:pPr lvl="1"/>
            <a:r>
              <a:rPr lang="en-US" dirty="0"/>
              <a:t>10-fold CV yielded a RMSE of 992.4346 giving confidence that our model’s predicted values will deviate from the actual by an average of &lt; $3000 RMSE.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59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4E9F-8026-B469-D0AA-31F0DDDA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2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AA69-FE27-6F57-EA3B-77EBE5D8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8555"/>
          </a:xfrm>
        </p:spPr>
        <p:txBody>
          <a:bodyPr/>
          <a:lstStyle/>
          <a:p>
            <a:r>
              <a:rPr lang="en-US" dirty="0"/>
              <a:t>3 Factors for Attrition: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Years With Current Manager</a:t>
            </a:r>
          </a:p>
          <a:p>
            <a:pPr lvl="1"/>
            <a:r>
              <a:rPr lang="en-US" dirty="0"/>
              <a:t>Job Involvement</a:t>
            </a:r>
          </a:p>
          <a:p>
            <a:r>
              <a:rPr lang="en-US" dirty="0"/>
              <a:t>Job Role Trends:</a:t>
            </a:r>
          </a:p>
          <a:p>
            <a:pPr lvl="1"/>
            <a:r>
              <a:rPr lang="en-US" dirty="0"/>
              <a:t>Nearly half of Sales Reps will leave at some point.</a:t>
            </a:r>
          </a:p>
          <a:p>
            <a:pPr lvl="1"/>
            <a:r>
              <a:rPr lang="en-US" dirty="0"/>
              <a:t>98% of Research Directors stay. </a:t>
            </a:r>
          </a:p>
          <a:p>
            <a:r>
              <a:rPr lang="en-US" dirty="0"/>
              <a:t>Predictive Models: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Linear Regression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09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4E9F-8026-B469-D0AA-31F0DDD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AA69-FE27-6F57-EA3B-77EBE5D8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Contact: </a:t>
            </a:r>
            <a:r>
              <a:rPr lang="en-US" dirty="0">
                <a:hlinkClick r:id="rId4"/>
              </a:rPr>
              <a:t>kokeke@smu.edu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119F4-9DC6-956C-FBB3-BA4BC951E0D9}"/>
              </a:ext>
            </a:extLst>
          </p:cNvPr>
          <p:cNvSpPr txBox="1"/>
          <p:nvPr/>
        </p:nvSpPr>
        <p:spPr>
          <a:xfrm>
            <a:off x="2636874" y="3429000"/>
            <a:ext cx="609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37E87-5704-844E-19BA-AFC23BD5F817}"/>
              </a:ext>
            </a:extLst>
          </p:cNvPr>
          <p:cNvSpPr txBox="1"/>
          <p:nvPr/>
        </p:nvSpPr>
        <p:spPr>
          <a:xfrm>
            <a:off x="393405" y="5486400"/>
            <a:ext cx="3253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Presentation Video:</a:t>
            </a:r>
          </a:p>
          <a:p>
            <a:r>
              <a:rPr lang="en-US" dirty="0">
                <a:hlinkClick r:id="rId5"/>
              </a:rPr>
              <a:t>https://youtu.be/m8OfVPcuG5g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443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8CB2-DB83-2F63-769A-8AF77282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en-US" dirty="0"/>
              <a:t>Agenda – 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EFC7-055E-520D-AD0B-89C3321B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164"/>
            <a:ext cx="8596668" cy="544483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Exploratory Data Analysis on Attrition Factors</a:t>
            </a:r>
          </a:p>
          <a:p>
            <a:pPr lvl="1"/>
            <a:r>
              <a:rPr lang="en-US" dirty="0"/>
              <a:t>A macro look at Age</a:t>
            </a:r>
          </a:p>
          <a:p>
            <a:pPr lvl="1"/>
            <a:r>
              <a:rPr lang="en-US" dirty="0"/>
              <a:t>Attrition Factors</a:t>
            </a:r>
          </a:p>
          <a:p>
            <a:pPr>
              <a:buFont typeface="+mj-lt"/>
              <a:buAutoNum type="arabicPeriod"/>
            </a:pPr>
            <a:r>
              <a:rPr lang="en-US" dirty="0"/>
              <a:t>Analysis of Trends Based on Job Role</a:t>
            </a:r>
          </a:p>
          <a:p>
            <a:pPr lvl="1"/>
            <a:r>
              <a:rPr lang="en-US" dirty="0"/>
              <a:t>Introduction to Job Role Analysis</a:t>
            </a:r>
          </a:p>
          <a:p>
            <a:pPr lvl="1"/>
            <a:r>
              <a:rPr lang="en-US" dirty="0"/>
              <a:t>Job Role-Specific Trends</a:t>
            </a:r>
          </a:p>
          <a:p>
            <a:pPr lvl="1"/>
            <a:r>
              <a:rPr lang="en-US" dirty="0"/>
              <a:t>Implications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Models for Attrition Prediction and Monthly Income Estimation</a:t>
            </a:r>
          </a:p>
          <a:p>
            <a:pPr lvl="1"/>
            <a:r>
              <a:rPr lang="en-US" dirty="0"/>
              <a:t>Introduction to Predictive Models</a:t>
            </a:r>
          </a:p>
          <a:p>
            <a:pPr lvl="1"/>
            <a:r>
              <a:rPr lang="en-US" dirty="0"/>
              <a:t>Description of Models</a:t>
            </a:r>
          </a:p>
          <a:p>
            <a:pPr lvl="1"/>
            <a:r>
              <a:rPr lang="en-US" dirty="0"/>
              <a:t>Model Performance and Validation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lvl="1"/>
            <a:r>
              <a:rPr lang="en-US" dirty="0"/>
              <a:t>Summary of Key Findings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5225-C501-82A2-336E-D3307C54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2" y="441181"/>
            <a:ext cx="8596668" cy="1320800"/>
          </a:xfrm>
        </p:spPr>
        <p:txBody>
          <a:bodyPr/>
          <a:lstStyle/>
          <a:p>
            <a:r>
              <a:rPr lang="en-US" dirty="0"/>
              <a:t>Breakdown of Employees by 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152A2-C5BA-524E-BB2E-C601EAF690DE}"/>
              </a:ext>
            </a:extLst>
          </p:cNvPr>
          <p:cNvSpPr txBox="1"/>
          <p:nvPr/>
        </p:nvSpPr>
        <p:spPr>
          <a:xfrm>
            <a:off x="226203" y="1414130"/>
            <a:ext cx="385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= 36.83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= 35</a:t>
            </a:r>
          </a:p>
        </p:txBody>
      </p:sp>
      <p:pic>
        <p:nvPicPr>
          <p:cNvPr id="10" name="Content Placeholder 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0FF181FD-E968-114A-DFE8-4C2BA85D4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2" y="2734930"/>
            <a:ext cx="7760047" cy="37044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4494D0-843A-E118-C8CF-E21762EF9640}"/>
              </a:ext>
            </a:extLst>
          </p:cNvPr>
          <p:cNvSpPr txBox="1"/>
          <p:nvPr/>
        </p:nvSpPr>
        <p:spPr>
          <a:xfrm>
            <a:off x="3785191" y="1509823"/>
            <a:ext cx="347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=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=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 = 8.93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72BB58-33E1-21C4-61C3-EDFD01DBA220}"/>
              </a:ext>
            </a:extLst>
          </p:cNvPr>
          <p:cNvSpPr/>
          <p:nvPr/>
        </p:nvSpPr>
        <p:spPr>
          <a:xfrm>
            <a:off x="3876404" y="3333376"/>
            <a:ext cx="1148316" cy="4890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BB47BD-8826-79A1-D6C0-AC4E95B4D5FB}"/>
              </a:ext>
            </a:extLst>
          </p:cNvPr>
          <p:cNvSpPr/>
          <p:nvPr/>
        </p:nvSpPr>
        <p:spPr>
          <a:xfrm>
            <a:off x="2705150" y="5348177"/>
            <a:ext cx="1080041" cy="48909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75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4E9F-8026-B469-D0AA-31F0DDDA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02" y="269359"/>
            <a:ext cx="8596668" cy="1320800"/>
          </a:xfrm>
        </p:spPr>
        <p:txBody>
          <a:bodyPr/>
          <a:lstStyle/>
          <a:p>
            <a:r>
              <a:rPr lang="en-US" dirty="0"/>
              <a:t>Attrition vs Age</a:t>
            </a:r>
          </a:p>
        </p:txBody>
      </p:sp>
      <p:pic>
        <p:nvPicPr>
          <p:cNvPr id="6" name="Content Placeholder 5" descr="A graph of age distribution&#10;&#10;Description automatically generated">
            <a:extLst>
              <a:ext uri="{FF2B5EF4-FFF2-40B4-BE49-F238E27FC236}">
                <a16:creationId xmlns:a16="http://schemas.microsoft.com/office/drawing/2014/main" id="{3667C786-BEC1-D8FA-B373-014F897CB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3" y="2781300"/>
            <a:ext cx="5030340" cy="3467100"/>
          </a:xfrm>
        </p:spPr>
      </p:pic>
      <p:pic>
        <p:nvPicPr>
          <p:cNvPr id="8" name="Picture 7" descr="A graph showing the difference between employee age and attrition group&#10;&#10;Description automatically generated">
            <a:extLst>
              <a:ext uri="{FF2B5EF4-FFF2-40B4-BE49-F238E27FC236}">
                <a16:creationId xmlns:a16="http://schemas.microsoft.com/office/drawing/2014/main" id="{B651FED1-9184-D732-DEFA-41EF41A9E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10" y="2781300"/>
            <a:ext cx="5190933" cy="346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5820A-C8AE-79B4-7773-865076236EA4}"/>
              </a:ext>
            </a:extLst>
          </p:cNvPr>
          <p:cNvSpPr txBox="1"/>
          <p:nvPr/>
        </p:nvSpPr>
        <p:spPr>
          <a:xfrm>
            <a:off x="563526" y="1026974"/>
            <a:ext cx="5190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looks normal enough, good variation.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Attrition group is younger on average than current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= 36 for “No”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= 32 for “Yes”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28E9B9C-6C9B-A519-0A47-527C02C10707}"/>
              </a:ext>
            </a:extLst>
          </p:cNvPr>
          <p:cNvSpPr/>
          <p:nvPr/>
        </p:nvSpPr>
        <p:spPr>
          <a:xfrm>
            <a:off x="6560289" y="4369982"/>
            <a:ext cx="457199" cy="467833"/>
          </a:xfrm>
          <a:prstGeom prst="flowChartConnector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7C50399-871C-06B1-7583-6666E3BFF000}"/>
              </a:ext>
            </a:extLst>
          </p:cNvPr>
          <p:cNvSpPr/>
          <p:nvPr/>
        </p:nvSpPr>
        <p:spPr>
          <a:xfrm>
            <a:off x="8533566" y="4603898"/>
            <a:ext cx="457199" cy="467833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792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4E9F-8026-B469-D0AA-31F0DDD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vs </a:t>
            </a:r>
            <a:r>
              <a:rPr lang="en-US" dirty="0" err="1"/>
              <a:t>YearsWCurrentManager</a:t>
            </a:r>
            <a:endParaRPr lang="en-US" dirty="0"/>
          </a:p>
        </p:txBody>
      </p:sp>
      <p:pic>
        <p:nvPicPr>
          <p:cNvPr id="16" name="Content Placeholder 15" descr="A graph of a number of year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D9C58E9-29FC-9265-3DEE-6A63CA0A5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06" y="2543969"/>
            <a:ext cx="6524625" cy="311467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2ACD50-BD5D-5114-162C-7887039640F2}"/>
              </a:ext>
            </a:extLst>
          </p:cNvPr>
          <p:cNvSpPr txBox="1"/>
          <p:nvPr/>
        </p:nvSpPr>
        <p:spPr>
          <a:xfrm>
            <a:off x="138224" y="1343640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No group has a higher tenure on average under their current manager (p-value of 5.08e-6 from two sample t-test).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79181-CAB2-FA27-015C-5C0A8415605A}"/>
              </a:ext>
            </a:extLst>
          </p:cNvPr>
          <p:cNvSpPr txBox="1"/>
          <p:nvPr/>
        </p:nvSpPr>
        <p:spPr>
          <a:xfrm>
            <a:off x="5732722" y="1343639"/>
            <a:ext cx="373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confident tenure under manager is related to Attrition (p-value of 0.0002581 from Pearson’s Chi-Squared).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9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E0A7-F907-D4B7-862D-2C47048E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Rates vs Job Involvement</a:t>
            </a:r>
          </a:p>
        </p:txBody>
      </p:sp>
      <p:pic>
        <p:nvPicPr>
          <p:cNvPr id="5" name="Content Placeholder 4" descr="A graph of a job&#10;&#10;Description automatically generated">
            <a:extLst>
              <a:ext uri="{FF2B5EF4-FFF2-40B4-BE49-F238E27FC236}">
                <a16:creationId xmlns:a16="http://schemas.microsoft.com/office/drawing/2014/main" id="{A3C4E71D-D78D-21C8-9FD8-196449F98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68277"/>
            <a:ext cx="8350506" cy="398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4588A-A0AE-02C8-0707-37946CF21D8F}"/>
              </a:ext>
            </a:extLst>
          </p:cNvPr>
          <p:cNvSpPr txBox="1"/>
          <p:nvPr/>
        </p:nvSpPr>
        <p:spPr>
          <a:xfrm>
            <a:off x="435935" y="1390948"/>
            <a:ext cx="5433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relationship between Attrition and  </a:t>
            </a:r>
            <a:r>
              <a:rPr lang="en-US" dirty="0" err="1"/>
              <a:t>JobInvolvement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employee Job Involvement increases, the rate of attrition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could this potentially mean?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5ADD2-3DA7-984A-C0DE-CCCAB97357BD}"/>
              </a:ext>
            </a:extLst>
          </p:cNvPr>
          <p:cNvCxnSpPr/>
          <p:nvPr/>
        </p:nvCxnSpPr>
        <p:spPr>
          <a:xfrm flipV="1">
            <a:off x="2020186" y="3429000"/>
            <a:ext cx="255181" cy="39872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F4EA01-1753-3BEE-FE4C-F445D706426D}"/>
              </a:ext>
            </a:extLst>
          </p:cNvPr>
          <p:cNvCxnSpPr/>
          <p:nvPr/>
        </p:nvCxnSpPr>
        <p:spPr>
          <a:xfrm flipV="1">
            <a:off x="7435701" y="5648025"/>
            <a:ext cx="255181" cy="39872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AB16895-3756-2B97-3D3B-4BD7DB3650EE}"/>
              </a:ext>
            </a:extLst>
          </p:cNvPr>
          <p:cNvSpPr/>
          <p:nvPr/>
        </p:nvSpPr>
        <p:spPr>
          <a:xfrm>
            <a:off x="2147776" y="6248400"/>
            <a:ext cx="478464" cy="398721"/>
          </a:xfrm>
          <a:prstGeom prst="flowChartConnector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25D3F87-6B40-35CF-C888-B53B50BBD80C}"/>
              </a:ext>
            </a:extLst>
          </p:cNvPr>
          <p:cNvSpPr/>
          <p:nvPr/>
        </p:nvSpPr>
        <p:spPr>
          <a:xfrm>
            <a:off x="7563292" y="6251301"/>
            <a:ext cx="478464" cy="398721"/>
          </a:xfrm>
          <a:prstGeom prst="flowChartConnector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3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4E9F-8026-B469-D0AA-31F0DDD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Analysis</a:t>
            </a:r>
          </a:p>
        </p:txBody>
      </p:sp>
      <p:pic>
        <p:nvPicPr>
          <p:cNvPr id="10" name="Content Placeholder 9" descr="A graph showing a number of people&#10;&#10;Description automatically generated">
            <a:extLst>
              <a:ext uri="{FF2B5EF4-FFF2-40B4-BE49-F238E27FC236}">
                <a16:creationId xmlns:a16="http://schemas.microsoft.com/office/drawing/2014/main" id="{ADE3200F-F14B-C908-94E2-8B3013E6F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9" y="1930400"/>
            <a:ext cx="6765457" cy="457722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9BE1E-40A7-EE04-0CBC-1FAB538CE5CA}"/>
              </a:ext>
            </a:extLst>
          </p:cNvPr>
          <p:cNvSpPr txBox="1"/>
          <p:nvPr/>
        </p:nvSpPr>
        <p:spPr>
          <a:xfrm>
            <a:off x="5850318" y="925033"/>
            <a:ext cx="3859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 = Sales Rep (45.3%)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 = Research Director (2%)</a:t>
            </a:r>
          </a:p>
          <a:p>
            <a:r>
              <a:rPr lang="en-US" dirty="0"/>
              <a:t>Reasons why?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232769-99D5-FD7C-43DA-79DC65C1D4DF}"/>
              </a:ext>
            </a:extLst>
          </p:cNvPr>
          <p:cNvCxnSpPr>
            <a:cxnSpLocks/>
          </p:cNvCxnSpPr>
          <p:nvPr/>
        </p:nvCxnSpPr>
        <p:spPr>
          <a:xfrm flipH="1" flipV="1">
            <a:off x="1048146" y="2357178"/>
            <a:ext cx="130949" cy="57858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F6637D-26AB-2239-E302-CF5554F98C0C}"/>
              </a:ext>
            </a:extLst>
          </p:cNvPr>
          <p:cNvCxnSpPr>
            <a:cxnSpLocks/>
          </p:cNvCxnSpPr>
          <p:nvPr/>
        </p:nvCxnSpPr>
        <p:spPr>
          <a:xfrm flipH="1">
            <a:off x="6578662" y="4356445"/>
            <a:ext cx="331942" cy="37619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831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4E9F-8026-B469-D0AA-31F0DDD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AA69-FE27-6F57-EA3B-77EBE5D8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Objective?</a:t>
            </a:r>
          </a:p>
          <a:p>
            <a:pPr lvl="1"/>
            <a:r>
              <a:rPr lang="en-US" dirty="0"/>
              <a:t>We would like to build a prediction model that will successfully predict whether an employee will fall in the Attrition group.</a:t>
            </a:r>
          </a:p>
          <a:p>
            <a:pPr lvl="1"/>
            <a:r>
              <a:rPr lang="en-US" dirty="0"/>
              <a:t>We want to build a second model to estimate monthly income.</a:t>
            </a:r>
          </a:p>
          <a:p>
            <a:r>
              <a:rPr lang="en-US" dirty="0"/>
              <a:t>Approach?</a:t>
            </a:r>
          </a:p>
          <a:p>
            <a:pPr lvl="1"/>
            <a:r>
              <a:rPr lang="en-US" dirty="0"/>
              <a:t>Naïve Bayes: Calculates probability of Attrition based on certain predictors.</a:t>
            </a:r>
          </a:p>
          <a:p>
            <a:pPr lvl="1"/>
            <a:r>
              <a:rPr lang="en-US" dirty="0"/>
              <a:t>Linear Regression Model: Fits a linear equation to data to use for predicting future values. </a:t>
            </a:r>
          </a:p>
          <a:p>
            <a:r>
              <a:rPr lang="en-US" dirty="0"/>
              <a:t>Evaluation Criteria?</a:t>
            </a:r>
          </a:p>
          <a:p>
            <a:pPr lvl="1"/>
            <a:r>
              <a:rPr lang="en-US" dirty="0"/>
              <a:t>Naïve Bayes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60% Sensitivity (True Positive Rate) and 60% Specificity (True Negative Rate) </a:t>
            </a:r>
          </a:p>
          <a:p>
            <a:pPr lvl="1"/>
            <a:r>
              <a:rPr lang="en-US" dirty="0"/>
              <a:t>Linear Model </a:t>
            </a:r>
            <a:r>
              <a:rPr lang="en-US" dirty="0">
                <a:sym typeface="Wingdings" panose="05000000000000000000" pitchFamily="2" charset="2"/>
              </a:rPr>
              <a:t> RMSE &lt; $3000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4E9F-8026-B469-D0AA-31F0DDD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  <a:br>
              <a:rPr lang="en-US" dirty="0"/>
            </a:br>
            <a:r>
              <a:rPr lang="en-US" dirty="0"/>
              <a:t>	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AA69-FE27-6F57-EA3B-77EBE5D8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Attrition, we decided to build a Naïve-Bayes Model</a:t>
            </a:r>
          </a:p>
          <a:p>
            <a:pPr lvl="1"/>
            <a:r>
              <a:rPr lang="en-US" dirty="0"/>
              <a:t>80/20 random sample train/test split, ensuring robust model evaluation.</a:t>
            </a:r>
          </a:p>
          <a:p>
            <a:r>
              <a:rPr lang="en-US" dirty="0"/>
              <a:t>Results on Test Split</a:t>
            </a:r>
          </a:p>
          <a:p>
            <a:pPr lvl="1"/>
            <a:r>
              <a:rPr lang="en-US" dirty="0"/>
              <a:t>Accuracy = 89.08%</a:t>
            </a:r>
          </a:p>
          <a:p>
            <a:pPr lvl="1"/>
            <a:r>
              <a:rPr lang="en-US" dirty="0"/>
              <a:t>Sensitivity = 69.60%</a:t>
            </a:r>
          </a:p>
          <a:p>
            <a:pPr lvl="1"/>
            <a:r>
              <a:rPr lang="en-US" dirty="0"/>
              <a:t>Specificity = 92.05%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58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5|1.5|5.8|4.6|2.5|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|1.3|3.6|2.3|1.8|2|8.7|4.7|2.3|3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7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4|3.1|2.6|3|3.2|2.5|1.7|1.1|4.1|2.7|1.4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|8.4|8|1|1.4|6.2|3.8|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3|13.9|3.6|6.6|10.9|2.3|3.2|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4|4.1|1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.6|2.9|2.6|3.3|3.3|3.1|2.1|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3|11.5|1.7|6.8|2.2|4.5|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7|1.4|6.6|3.8|1.6|8.6|7.4|2.8|8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5|1|5.8|2.8|2.2|5.2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</TotalTime>
  <Words>926</Words>
  <Application>Microsoft Office PowerPoint</Application>
  <PresentationFormat>Widescreen</PresentationFormat>
  <Paragraphs>111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Söhne</vt:lpstr>
      <vt:lpstr>Trebuchet MS</vt:lpstr>
      <vt:lpstr>Wingdings</vt:lpstr>
      <vt:lpstr>Wingdings 3</vt:lpstr>
      <vt:lpstr>Facet</vt:lpstr>
      <vt:lpstr>Case Study 2 – EDA &amp; ML</vt:lpstr>
      <vt:lpstr>Agenda – What To Expect</vt:lpstr>
      <vt:lpstr>Breakdown of Employees by Age</vt:lpstr>
      <vt:lpstr>Attrition vs Age</vt:lpstr>
      <vt:lpstr>Attrition vs YearsWCurrentManager</vt:lpstr>
      <vt:lpstr>Attrition Rates vs Job Involvement</vt:lpstr>
      <vt:lpstr>Job Role Analysis</vt:lpstr>
      <vt:lpstr>Predictive Models</vt:lpstr>
      <vt:lpstr>Predicting Attrition  Naïve Bayes</vt:lpstr>
      <vt:lpstr>Estimating Monthly Income  Linear Regression</vt:lpstr>
      <vt:lpstr>Conclusion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 – EDA &amp; ML</dc:title>
  <dc:creator>Kosi Okeke</dc:creator>
  <cp:lastModifiedBy>Kosi Okeke</cp:lastModifiedBy>
  <cp:revision>2</cp:revision>
  <dcterms:created xsi:type="dcterms:W3CDTF">2024-04-22T04:59:57Z</dcterms:created>
  <dcterms:modified xsi:type="dcterms:W3CDTF">2024-04-22T14:45:11Z</dcterms:modified>
</cp:coreProperties>
</file>