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8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1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AEBEC1-F220-4396-8AEE-E239C8E0A10E}">
          <p14:sldIdLst>
            <p14:sldId id="256"/>
            <p14:sldId id="278"/>
            <p14:sldId id="28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83" d="100"/>
          <a:sy n="83" d="100"/>
        </p:scale>
        <p:origin x="72" y="6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B68C-2972-4DD3-988A-525794876E3E}" type="datetimeFigureOut">
              <a:rPr lang="uk-UA" smtClean="0"/>
              <a:t>29.01.2015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3823-828E-41A0-9162-772D4FB82C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5614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988A7-F121-4CF7-B141-94372ACEA8BF}" type="datetimeFigureOut">
              <a:rPr lang="uk-UA" smtClean="0"/>
              <a:t>29.01.2015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BC720-6297-426D-BB86-DAF611493E6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4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5744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6003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801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79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839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898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189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67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34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522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C720-6297-426D-BB86-DAF611493E6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509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E23B491-FEBD-4380-BBCA-65C590E365AC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712137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724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01775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9689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4119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5684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4922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3BA8-22E4-4760-9D69-8D2508C66094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7396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DA09-239E-41CD-A6B4-CEC9DA283CE4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2067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B79D951-B581-4BF6-AE5F-8CD5BB712B90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9432445-6E7D-4450-B59C-38C01E94AAEB}" type="slidenum">
              <a:rPr lang="uk-UA" smtClean="0"/>
              <a:pPr/>
              <a:t>‹#›</a:t>
            </a:fld>
            <a:r>
              <a:rPr lang="uk-UA" dirty="0" smtClean="0"/>
              <a:t>/12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78556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C23-1952-4752-8C64-B893E3054B55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6472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7CF-2B11-420B-9171-B35C098EA07C}" type="datetime1">
              <a:rPr lang="uk-UA" smtClean="0"/>
              <a:t>29.01.2015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83606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5BDA-BBFF-4A32-9D9F-013C78770CD6}" type="datetime1">
              <a:rPr lang="uk-UA" smtClean="0"/>
              <a:t>29.01.2015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5521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667E-5444-4C02-B33E-B638521D3A9C}" type="datetime1">
              <a:rPr lang="uk-UA" smtClean="0"/>
              <a:t>29.01.2015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3667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CE41-AD80-42D5-8A6D-5DAA2A18D6CC}" type="datetime1">
              <a:rPr lang="uk-UA" smtClean="0"/>
              <a:t>29.01.2015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4763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6F0-4DF1-4038-8E41-67DF7AEA3B45}" type="datetime1">
              <a:rPr lang="uk-UA" smtClean="0"/>
              <a:t>29.01.2015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04795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21B1-E537-408E-B370-EA11DE608221}" type="datetime1">
              <a:rPr lang="uk-UA" smtClean="0"/>
              <a:t>29.01.2015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896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4F4BB3-064F-43ED-A6FD-36EDF7F5F999}" type="datetime1">
              <a:rPr lang="uk-UA" smtClean="0"/>
              <a:t>29.01.2015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432445-6E7D-4450-B59C-38C01E94AA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3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17" y="1556792"/>
            <a:ext cx="9111275" cy="5404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Nerve impulses</a:t>
            </a:r>
            <a:endParaRPr lang="uk-UA" sz="3200" b="1" dirty="0">
              <a:latin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14080" y="3861048"/>
            <a:ext cx="4696078" cy="2088232"/>
          </a:xfrm>
        </p:spPr>
        <p:txBody>
          <a:bodyPr>
            <a:normAutofit/>
          </a:bodyPr>
          <a:lstStyle/>
          <a:p>
            <a:pPr indent="273050"/>
            <a:r>
              <a:rPr lang="uk-UA" dirty="0">
                <a:latin typeface="Cambria" panose="02040503050406030204" pitchFamily="18" charset="0"/>
              </a:rPr>
              <a:t>Проект</a:t>
            </a:r>
          </a:p>
          <a:p>
            <a:pPr indent="273050"/>
            <a:r>
              <a:rPr lang="uk-UA" dirty="0">
                <a:latin typeface="Cambria" panose="02040503050406030204" pitchFamily="18" charset="0"/>
              </a:rPr>
              <a:t>з дисципліни </a:t>
            </a:r>
            <a:r>
              <a:rPr lang="en-US" dirty="0">
                <a:latin typeface="Cambria" panose="02040503050406030204" pitchFamily="18" charset="0"/>
              </a:rPr>
              <a:t>“</a:t>
            </a:r>
            <a:r>
              <a:rPr lang="uk-UA" dirty="0">
                <a:latin typeface="Cambria" panose="02040503050406030204" pitchFamily="18" charset="0"/>
              </a:rPr>
              <a:t>Обчислювальна фізика</a:t>
            </a:r>
            <a:r>
              <a:rPr lang="en-US" dirty="0">
                <a:latin typeface="Cambria" panose="02040503050406030204" pitchFamily="18" charset="0"/>
              </a:rPr>
              <a:t>”</a:t>
            </a:r>
            <a:endParaRPr lang="uk-UA" dirty="0">
              <a:latin typeface="Cambria" panose="02040503050406030204" pitchFamily="18" charset="0"/>
            </a:endParaRPr>
          </a:p>
          <a:p>
            <a:pPr indent="273050"/>
            <a:r>
              <a:rPr lang="uk-UA" dirty="0" smtClean="0">
                <a:latin typeface="Cambria" panose="02040503050406030204" pitchFamily="18" charset="0"/>
              </a:rPr>
              <a:t>студент</a:t>
            </a:r>
            <a:r>
              <a:rPr lang="uk-UA" dirty="0">
                <a:latin typeface="Cambria" panose="02040503050406030204" pitchFamily="18" charset="0"/>
              </a:rPr>
              <a:t>а</a:t>
            </a:r>
            <a:r>
              <a:rPr lang="uk-UA" dirty="0" smtClean="0">
                <a:latin typeface="Cambria" panose="02040503050406030204" pitchFamily="18" charset="0"/>
              </a:rPr>
              <a:t> 1 курсу, ОКР магістр </a:t>
            </a:r>
            <a:endParaRPr lang="uk-UA" dirty="0">
              <a:latin typeface="Cambria" panose="02040503050406030204" pitchFamily="18" charset="0"/>
            </a:endParaRPr>
          </a:p>
          <a:p>
            <a:pPr indent="273050"/>
            <a:r>
              <a:rPr lang="uk-UA" dirty="0">
                <a:latin typeface="Cambria" panose="02040503050406030204" pitchFamily="18" charset="0"/>
              </a:rPr>
              <a:t>групи </a:t>
            </a:r>
            <a:r>
              <a:rPr lang="uk-UA" dirty="0" smtClean="0">
                <a:latin typeface="Cambria" panose="02040503050406030204" pitchFamily="18" charset="0"/>
              </a:rPr>
              <a:t>мПМ1</a:t>
            </a:r>
            <a:endParaRPr lang="uk-UA" dirty="0">
              <a:latin typeface="Cambria" panose="02040503050406030204" pitchFamily="18" charset="0"/>
            </a:endParaRPr>
          </a:p>
          <a:p>
            <a:pPr indent="273050"/>
            <a:r>
              <a:rPr lang="uk-UA" dirty="0" smtClean="0">
                <a:latin typeface="Cambria" panose="02040503050406030204" pitchFamily="18" charset="0"/>
              </a:rPr>
              <a:t>Кучера Олександра</a:t>
            </a:r>
            <a:endParaRPr lang="uk-UA" dirty="0">
              <a:latin typeface="Cambria" panose="02040503050406030204" pitchFamily="18" charset="0"/>
            </a:endParaRPr>
          </a:p>
          <a:p>
            <a:endParaRPr lang="uk-UA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518272" y="188640"/>
            <a:ext cx="807249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27305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uk-U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Черкаський</a:t>
            </a:r>
            <a:r>
              <a:rPr kumimoji="0" lang="uk-UA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 національний університет </a:t>
            </a:r>
          </a:p>
          <a:p>
            <a:pPr marL="0" marR="0" lvl="0" indent="27305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uk-UA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імені Богдана Хмельницького</a:t>
            </a:r>
            <a:endParaRPr kumimoji="0" lang="uk-U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1800" y="2097195"/>
            <a:ext cx="9111275" cy="5404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800" b="1" dirty="0">
                <a:solidFill>
                  <a:schemeClr val="bg1">
                    <a:lumMod val="65000"/>
                  </a:schemeClr>
                </a:solidFill>
              </a:rPr>
              <a:t>Модель </a:t>
            </a:r>
            <a:r>
              <a:rPr lang="uk-UA" sz="2800" b="1" dirty="0" err="1" smtClean="0">
                <a:solidFill>
                  <a:schemeClr val="bg1">
                    <a:lumMod val="65000"/>
                  </a:schemeClr>
                </a:solidFill>
              </a:rPr>
              <a:t>Ходжкіна-Хакслі</a:t>
            </a:r>
            <a:endParaRPr lang="uk-UA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93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10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1800" dirty="0" smtClean="0">
                    <a:latin typeface="Cambria" panose="02040503050406030204" pitchFamily="18" charset="0"/>
                  </a:rPr>
                  <a:t>(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a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)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Написати </a:t>
                </a:r>
                <a:r>
                  <a:rPr lang="uk-UA" sz="1800" dirty="0">
                    <a:latin typeface="Cambria" panose="02040503050406030204" pitchFamily="18" charset="0"/>
                  </a:rPr>
                  <a:t>програму, побудувати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1800" dirty="0">
                    <a:latin typeface="Cambria" panose="02040503050406030204" pitchFamily="18" charset="0"/>
                  </a:rPr>
                  <a:t>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в залежності від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>
                    <a:latin typeface="Cambria" panose="02040503050406030204" pitchFamily="18" charset="0"/>
                  </a:rPr>
                  <a:t> в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стаціонарному стані 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(</a:t>
                </a:r>
                <a:r>
                  <a:rPr lang="ru-RU" sz="1800" dirty="0">
                    <a:latin typeface="Cambria" panose="02040503050406030204" pitchFamily="18" charset="0"/>
                  </a:rPr>
                  <a:t>для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якого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′ 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′ 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′ = 0</m:t>
                    </m:r>
                  </m:oMath>
                </a14:m>
                <a:r>
                  <a:rPr lang="ru-RU" sz="1800" dirty="0">
                    <a:latin typeface="Cambria" panose="02040503050406030204" pitchFamily="18" charset="0"/>
                  </a:rPr>
                  <a:t>).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Опишіть, як ці 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ворота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працюють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 smtClean="0">
                    <a:latin typeface="Cambria" panose="02040503050406030204" pitchFamily="18" charset="0"/>
                  </a:rPr>
                  <a:t>(b) </a:t>
                </a:r>
                <a:r>
                  <a:rPr lang="uk-UA" sz="1800" dirty="0">
                    <a:latin typeface="Cambria" panose="02040503050406030204" pitchFamily="18" charset="0"/>
                  </a:rPr>
                  <a:t>Напишіть програму, для імітації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мембранного </a:t>
                </a:r>
                <a:r>
                  <a:rPr lang="uk-UA" sz="1800" dirty="0">
                    <a:latin typeface="Cambria" panose="02040503050406030204" pitchFamily="18" charset="0"/>
                  </a:rPr>
                  <a:t>потенціалу нервових клітин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і намалюйте графік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</a:rPr>
                  <a:t>. </a:t>
                </a:r>
                <a:r>
                  <a:rPr lang="uk-UA" sz="1800" dirty="0">
                    <a:latin typeface="Cambria" panose="02040503050406030204" pitchFamily="18" charset="0"/>
                  </a:rPr>
                  <a:t>Ви можете використовувати простий алгоритм Ейлера з кроком за часом 0,01 мс. Опишіть поведінку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потенціалу, коли зовнішній </a:t>
                </a:r>
                <a:r>
                  <a:rPr lang="uk-UA" sz="1800" dirty="0">
                    <a:latin typeface="Cambria" panose="02040503050406030204" pitchFamily="18" charset="0"/>
                  </a:rPr>
                  <a:t>струм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рівний 0</a:t>
                </a:r>
                <a:r>
                  <a:rPr lang="uk-UA" sz="1800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 smtClean="0">
                    <a:latin typeface="Cambria" panose="02040503050406030204" pitchFamily="18" charset="0"/>
                  </a:rPr>
                  <a:t>(c) </a:t>
                </a:r>
                <a:r>
                  <a:rPr lang="uk-UA" sz="1800" dirty="0"/>
                  <a:t>Розглянемо струм, який дорівнює нулю </a:t>
                </a:r>
                <a:r>
                  <a:rPr lang="uk-UA" sz="1800" dirty="0" smtClean="0"/>
                  <a:t>завжди, крім інтервалу в одну </a:t>
                </a:r>
                <a:r>
                  <a:rPr lang="uk-UA" sz="1800" dirty="0" err="1" smtClean="0"/>
                  <a:t>мілісекунду</a:t>
                </a:r>
                <a:r>
                  <a:rPr lang="uk-UA" sz="1800" dirty="0" smtClean="0"/>
                  <a:t>. </a:t>
                </a:r>
                <a:r>
                  <a:rPr lang="uk-UA" sz="1800" dirty="0"/>
                  <a:t>Спробуйте амплітуду струму </a:t>
                </a:r>
                <a:r>
                  <a:rPr lang="uk-UA" sz="1800" dirty="0" smtClean="0"/>
                  <a:t>7 </a:t>
                </a:r>
                <a14:m>
                  <m:oMath xmlns:m="http://schemas.openxmlformats.org/officeDocument/2006/math">
                    <m:r>
                      <a:rPr lang="uk-UA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uk-UA" sz="1800" dirty="0" smtClean="0"/>
                  <a:t>(</a:t>
                </a:r>
                <a:r>
                  <a:rPr lang="uk-UA" sz="1800" dirty="0"/>
                  <a:t>тобто, </a:t>
                </a:r>
                <a:r>
                  <a:rPr lang="uk-UA" sz="1800" dirty="0" smtClean="0"/>
                  <a:t>зовнішній струм дорівнює </a:t>
                </a:r>
                <a:r>
                  <a:rPr lang="uk-UA" sz="1800" dirty="0"/>
                  <a:t>7 в наших одиницях). Опишіть </a:t>
                </a:r>
                <a:r>
                  <a:rPr lang="uk-UA" sz="1800" dirty="0" smtClean="0"/>
                  <a:t>отриманий нервовий імпульс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</a:rPr>
                  <a:t>.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Чи є</a:t>
                </a:r>
                <a:r>
                  <a:rPr lang="uk-UA" sz="1800" dirty="0" smtClean="0"/>
                  <a:t> </a:t>
                </a:r>
                <a:r>
                  <a:rPr lang="uk-UA" sz="1800" dirty="0"/>
                  <a:t>порогове значення для струму, нижче якого немає </a:t>
                </a:r>
                <a:r>
                  <a:rPr lang="uk-UA" sz="1800" dirty="0" smtClean="0"/>
                  <a:t>великих викидів </a:t>
                </a:r>
                <a:r>
                  <a:rPr lang="uk-UA" sz="1800" dirty="0"/>
                  <a:t>але тільки широкий пік?</a:t>
                </a:r>
                <a:endParaRPr lang="uk-UA" sz="1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08" r="-5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/>
              <a:t>Завдання </a:t>
            </a:r>
            <a:r>
              <a:rPr lang="uk-UA" dirty="0" smtClean="0"/>
              <a:t>для </a:t>
            </a:r>
            <a:r>
              <a:rPr lang="uk-UA" dirty="0"/>
              <a:t>виконання</a:t>
            </a:r>
          </a:p>
        </p:txBody>
      </p:sp>
    </p:spTree>
    <p:extLst>
      <p:ext uri="{BB962C8B-B14F-4D97-AF65-F5344CB8AC3E}">
        <p14:creationId xmlns:p14="http://schemas.microsoft.com/office/powerpoint/2010/main" val="30330570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11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1800" dirty="0" smtClean="0">
                    <a:latin typeface="Cambria" panose="02040503050406030204" pitchFamily="18" charset="0"/>
                  </a:rPr>
                  <a:t>(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d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)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 </a:t>
                </a:r>
                <a:r>
                  <a:rPr lang="uk-UA" sz="1800" dirty="0"/>
                  <a:t>Постійний струм повинен виробляти </a:t>
                </a:r>
                <a:r>
                  <a:rPr lang="uk-UA" sz="1800" dirty="0" smtClean="0"/>
                  <a:t>послідовність шипів. </a:t>
                </a:r>
                <a:r>
                  <a:rPr lang="uk-UA" sz="1800" dirty="0"/>
                  <a:t>Спробуйте різні амплітуди для струму і </a:t>
                </a:r>
                <a:r>
                  <a:rPr lang="uk-UA" sz="1800" dirty="0" smtClean="0"/>
                  <a:t>визначте, </a:t>
                </a:r>
                <a:r>
                  <a:rPr lang="uk-UA" sz="1800" dirty="0"/>
                  <a:t>чи є пороговий струм і як відстань між шипами залежить від амплітуди зовнішнього струму</a:t>
                </a:r>
                <a:r>
                  <a:rPr lang="uk-UA" sz="1800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800" dirty="0" smtClean="0">
                    <a:latin typeface="Cambria" panose="02040503050406030204" pitchFamily="18" charset="0"/>
                  </a:rPr>
                  <a:t>(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e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)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 </a:t>
                </a:r>
                <a:r>
                  <a:rPr lang="uk-UA" sz="1800" dirty="0"/>
                  <a:t>Розглянемо ситуацію, коли є стійкий зовнішній струм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Cambria" panose="02040503050406030204" pitchFamily="18" charset="0"/>
                  </a:rPr>
                  <a:t>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протягом </a:t>
                </a:r>
                <a:r>
                  <a:rPr lang="en-US" sz="1800" dirty="0" smtClean="0">
                    <a:latin typeface="Cambria" panose="02040503050406030204" pitchFamily="18" charset="0"/>
                  </a:rPr>
                  <a:t>20 </a:t>
                </a:r>
                <a:r>
                  <a:rPr lang="uk-UA" sz="1800" dirty="0"/>
                  <a:t>мс, а потім струм збільшується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uk-U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uk-UA" sz="1800" dirty="0"/>
                  <a:t>. Є три типи поведінки в залежності від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uk-UA" sz="1800" dirty="0" smtClean="0"/>
                  <a:t>та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uk-UA" sz="1800" dirty="0" smtClean="0"/>
                  <a:t>. </a:t>
                </a:r>
                <a:r>
                  <a:rPr lang="uk-UA" sz="1800" dirty="0"/>
                  <a:t>Опишіть поведінку для наступних чотирьох </a:t>
                </a:r>
                <a:r>
                  <a:rPr lang="uk-UA" sz="1800" dirty="0" smtClean="0"/>
                  <a:t>ситуацій: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uk-UA" sz="1400" dirty="0" smtClean="0"/>
                  <a:t>(</a:t>
                </a:r>
                <a:r>
                  <a:rPr lang="uk-UA" sz="14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2.0 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sz="1400" dirty="0"/>
                  <a:t>; </a:t>
                </a:r>
                <a:endParaRPr lang="uk-UA" sz="1400" dirty="0" smtClean="0"/>
              </a:p>
              <a:p>
                <a:pPr lvl="1" algn="just">
                  <a:lnSpc>
                    <a:spcPct val="150000"/>
                  </a:lnSpc>
                </a:pPr>
                <a:r>
                  <a:rPr lang="uk-UA" sz="1400" dirty="0" smtClean="0"/>
                  <a:t>(</a:t>
                </a:r>
                <a:r>
                  <a:rPr lang="uk-UA" sz="1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2.0 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sz="1400" dirty="0"/>
                  <a:t>; </a:t>
                </a:r>
                <a:endParaRPr lang="uk-UA" sz="1400" dirty="0" smtClean="0"/>
              </a:p>
              <a:p>
                <a:pPr lvl="1" algn="just">
                  <a:lnSpc>
                    <a:spcPct val="150000"/>
                  </a:lnSpc>
                </a:pPr>
                <a:r>
                  <a:rPr lang="uk-UA" sz="1400" dirty="0" smtClean="0"/>
                  <a:t>(</a:t>
                </a:r>
                <a:r>
                  <a:rPr lang="uk-UA" sz="14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.0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 smtClean="0">
                    <a:latin typeface="Cambria" panose="02040503050406030204" pitchFamily="18" charset="0"/>
                  </a:rPr>
                  <a:t>;</a:t>
                </a:r>
                <a:r>
                  <a:rPr lang="uk-UA" sz="1400" dirty="0" smtClean="0"/>
                  <a:t>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uk-UA" sz="1400" dirty="0" smtClean="0"/>
                  <a:t>(</a:t>
                </a:r>
                <a:r>
                  <a:rPr lang="uk-UA" sz="14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.0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sz="1400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 smtClean="0"/>
                  <a:t>В </a:t>
                </a:r>
                <a:r>
                  <a:rPr lang="uk-UA" sz="1800" dirty="0"/>
                  <a:t>яких випадках ви отримати </a:t>
                </a:r>
                <a:r>
                  <a:rPr lang="uk-UA" sz="1800" dirty="0" smtClean="0"/>
                  <a:t>стійку послідовність шипів? </a:t>
                </a:r>
                <a:r>
                  <a:rPr lang="uk-UA" sz="1800" dirty="0"/>
                  <a:t>У яких випадках </a:t>
                </a:r>
                <a:r>
                  <a:rPr lang="uk-UA" sz="1800" dirty="0" smtClean="0"/>
                  <a:t>виникне єдиний шип?</a:t>
                </a:r>
                <a:endParaRPr lang="uk-UA" sz="1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08" t="-740" r="-554" b="-2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/>
              <a:t>Завдання </a:t>
            </a:r>
            <a:r>
              <a:rPr lang="uk-UA" dirty="0" smtClean="0"/>
              <a:t>для </a:t>
            </a:r>
            <a:r>
              <a:rPr lang="uk-UA" dirty="0"/>
              <a:t>виконання</a:t>
            </a:r>
          </a:p>
        </p:txBody>
      </p:sp>
    </p:spTree>
    <p:extLst>
      <p:ext uri="{BB962C8B-B14F-4D97-AF65-F5344CB8AC3E}">
        <p14:creationId xmlns:p14="http://schemas.microsoft.com/office/powerpoint/2010/main" val="11910068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4" y="1412776"/>
            <a:ext cx="7704667" cy="3332816"/>
          </a:xfrm>
        </p:spPr>
        <p:txBody>
          <a:bodyPr>
            <a:normAutofit/>
          </a:bodyPr>
          <a:lstStyle/>
          <a:p>
            <a:pPr algn="ctr"/>
            <a:r>
              <a:rPr lang="uk-UA" sz="6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cs typeface="Andalus" pitchFamily="18" charset="-78"/>
              </a:rPr>
              <a:t>Дякую за увагу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2401" y="6108173"/>
            <a:ext cx="514400" cy="365125"/>
          </a:xfrm>
        </p:spPr>
        <p:txBody>
          <a:bodyPr>
            <a:normAutofit fontScale="92500"/>
          </a:bodyPr>
          <a:lstStyle/>
          <a:p>
            <a:fld id="{99432445-6E7D-4450-B59C-38C01E94AAEB}" type="slidenum">
              <a:rPr lang="uk-UA" smtClean="0"/>
              <a:pPr/>
              <a:t>12</a:t>
            </a:fld>
            <a:r>
              <a:rPr lang="uk-UA" dirty="0" smtClean="0"/>
              <a:t>/1</a:t>
            </a:r>
            <a:r>
              <a:rPr lang="en-US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458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2</a:t>
            </a:fld>
            <a:r>
              <a:rPr lang="uk-UA" dirty="0" smtClean="0"/>
              <a:t>/12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2133" y="1052736"/>
            <a:ext cx="7704667" cy="49470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uk-UA" sz="1800" dirty="0"/>
              <a:t>Модель </a:t>
            </a:r>
            <a:r>
              <a:rPr lang="uk-UA" sz="1800" dirty="0" err="1"/>
              <a:t>Ходжкіна-Хакслі</a:t>
            </a:r>
            <a:r>
              <a:rPr lang="uk-UA" sz="1800" dirty="0"/>
              <a:t> – математична модель, яка описує генерацію та розповсюдження потенціалів дії в нейронах та інших електрично збуджуваних клітинах – таких, наприклад, як серцеві </a:t>
            </a:r>
            <a:r>
              <a:rPr lang="uk-UA" sz="1800" dirty="0" err="1"/>
              <a:t>міоцити</a:t>
            </a:r>
            <a:r>
              <a:rPr lang="uk-UA" sz="1800" dirty="0"/>
              <a:t>. Модель являє собою комплекс ординарних диференційних рівнянь, котра змальовує характеристики електричного сигналу</a:t>
            </a:r>
            <a:r>
              <a:rPr lang="uk-UA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uk-UA" sz="1800" dirty="0"/>
              <a:t>Модель була розроблена Аланом </a:t>
            </a:r>
            <a:r>
              <a:rPr lang="uk-UA" sz="1800" dirty="0" err="1"/>
              <a:t>Ллойдом</a:t>
            </a:r>
            <a:r>
              <a:rPr lang="uk-UA" sz="1800" dirty="0"/>
              <a:t> </a:t>
            </a:r>
            <a:r>
              <a:rPr lang="uk-UA" sz="1800" dirty="0" err="1"/>
              <a:t>Ходжкіним</a:t>
            </a:r>
            <a:r>
              <a:rPr lang="uk-UA" sz="1800" dirty="0"/>
              <a:t> та Ендрю </a:t>
            </a:r>
            <a:r>
              <a:rPr lang="uk-UA" sz="1800" dirty="0" err="1"/>
              <a:t>Хакслі</a:t>
            </a:r>
            <a:r>
              <a:rPr lang="uk-UA" sz="1800" dirty="0"/>
              <a:t> в 1952 році для опису електричних механізмів, що зумовлюють генерацію та передачу нервового сигналу в гігантському аксоні </a:t>
            </a:r>
            <a:r>
              <a:rPr lang="uk-UA" sz="1800" dirty="0" smtClean="0"/>
              <a:t>кальмара. </a:t>
            </a:r>
            <a:r>
              <a:rPr lang="uk-UA" sz="1800" dirty="0"/>
              <a:t>За це автори моделі отримали Нобелівську премію в області фізіології та медицини за 1963 рік.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/>
              <a:t>Модель </a:t>
            </a:r>
            <a:r>
              <a:rPr lang="uk-UA" dirty="0" err="1" smtClean="0"/>
              <a:t>Ходжкіна-Хакслі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712141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3</a:t>
            </a:fld>
            <a:r>
              <a:rPr lang="uk-UA" dirty="0" smtClean="0"/>
              <a:t>/12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2133" y="1052736"/>
            <a:ext cx="7704667" cy="4947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uk-UA" sz="1800" dirty="0"/>
              <a:t>Модель </a:t>
            </a:r>
            <a:r>
              <a:rPr lang="uk-UA" sz="1800" dirty="0" err="1" smtClean="0"/>
              <a:t>Ходжкіна</a:t>
            </a:r>
            <a:r>
              <a:rPr lang="en-US" sz="1800" dirty="0" smtClean="0"/>
              <a:t> </a:t>
            </a:r>
            <a:r>
              <a:rPr lang="uk-UA" sz="1800" dirty="0" smtClean="0"/>
              <a:t>-</a:t>
            </a:r>
            <a:r>
              <a:rPr lang="en-US" sz="1800" dirty="0" smtClean="0"/>
              <a:t> </a:t>
            </a:r>
            <a:r>
              <a:rPr lang="uk-UA" sz="1800" dirty="0" err="1" smtClean="0"/>
              <a:t>Хакслі</a:t>
            </a:r>
            <a:r>
              <a:rPr lang="uk-UA" sz="1800" dirty="0" smtClean="0"/>
              <a:t> </a:t>
            </a:r>
            <a:r>
              <a:rPr lang="uk-UA" sz="1800" dirty="0"/>
              <a:t>є одним з найвизначніших досягнень в біофізиці та нейрофізіології 20-го століття. З часом вона була модифікована в наступних напрямках:</a:t>
            </a:r>
          </a:p>
          <a:p>
            <a:pPr lvl="1" algn="just">
              <a:lnSpc>
                <a:spcPct val="150000"/>
              </a:lnSpc>
            </a:pPr>
            <a:r>
              <a:rPr lang="uk-UA" sz="1400" dirty="0" smtClean="0"/>
              <a:t>Базуючись </a:t>
            </a:r>
            <a:r>
              <a:rPr lang="uk-UA" sz="1400" dirty="0"/>
              <a:t>на експериментальних даних, в неї були інкорпоровані додаткові види іонних каналів та транспортерів.</a:t>
            </a:r>
          </a:p>
          <a:p>
            <a:pPr lvl="1" algn="just">
              <a:lnSpc>
                <a:spcPct val="150000"/>
              </a:lnSpc>
            </a:pPr>
            <a:r>
              <a:rPr lang="uk-UA" sz="1400" dirty="0"/>
              <a:t>Базуючись на даних мікроскопії високого розділення, в рівняння додані елементи, що характеризують складну морфологію відростків нервових клітин (аксонів та дендритів).</a:t>
            </a:r>
          </a:p>
          <a:p>
            <a:pPr algn="just">
              <a:lnSpc>
                <a:spcPct val="150000"/>
              </a:lnSpc>
            </a:pPr>
            <a:r>
              <a:rPr lang="uk-UA" sz="1800" dirty="0"/>
              <a:t>Також на загальних принципах моделі </a:t>
            </a:r>
            <a:r>
              <a:rPr lang="uk-UA" sz="1800" dirty="0" err="1" smtClean="0"/>
              <a:t>Ходжкіна</a:t>
            </a:r>
            <a:r>
              <a:rPr lang="en-US" sz="1800" dirty="0" smtClean="0"/>
              <a:t> </a:t>
            </a:r>
            <a:r>
              <a:rPr lang="uk-UA" sz="1800" dirty="0" smtClean="0"/>
              <a:t>-</a:t>
            </a:r>
            <a:r>
              <a:rPr lang="en-US" sz="1800" dirty="0" smtClean="0"/>
              <a:t> </a:t>
            </a:r>
            <a:r>
              <a:rPr lang="uk-UA" sz="1800" dirty="0" err="1" smtClean="0"/>
              <a:t>Хакслі</a:t>
            </a:r>
            <a:r>
              <a:rPr lang="uk-UA" sz="1800" dirty="0" smtClean="0"/>
              <a:t> </a:t>
            </a:r>
            <a:r>
              <a:rPr lang="uk-UA" sz="1800" dirty="0"/>
              <a:t>були розроблені кілька моделей, що описують взаємну активацію та </a:t>
            </a:r>
            <a:r>
              <a:rPr lang="uk-UA" sz="1800" dirty="0" err="1"/>
              <a:t>деактивацію</a:t>
            </a:r>
            <a:r>
              <a:rPr lang="uk-UA" sz="1800" dirty="0"/>
              <a:t> в нейронних мережах, а також молекулярну динаміку генерації </a:t>
            </a:r>
            <a:r>
              <a:rPr lang="uk-UA" sz="1800" dirty="0" smtClean="0"/>
              <a:t>потенціал</a:t>
            </a:r>
            <a:r>
              <a:rPr lang="uk-UA" sz="1800" dirty="0"/>
              <a:t>у</a:t>
            </a:r>
            <a:r>
              <a:rPr lang="uk-UA" sz="1800" dirty="0" smtClean="0"/>
              <a:t> </a:t>
            </a:r>
            <a:r>
              <a:rPr lang="uk-UA" sz="1800" dirty="0"/>
              <a:t>дії.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Модифікації та альтернативні моделі</a:t>
            </a:r>
          </a:p>
        </p:txBody>
      </p:sp>
    </p:spTree>
    <p:extLst>
      <p:ext uri="{BB962C8B-B14F-4D97-AF65-F5344CB8AC3E}">
        <p14:creationId xmlns:p14="http://schemas.microsoft.com/office/powerpoint/2010/main" val="12380445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4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251543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1800" dirty="0" smtClean="0"/>
                  <a:t>Ідея моделі полягає </a:t>
                </a:r>
                <a:r>
                  <a:rPr lang="uk-UA" sz="1800" dirty="0"/>
                  <a:t>в тому, що мембрана може розглядатися як конденсатор, де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uk-UA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1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uk-UA" sz="1800" dirty="0"/>
                  <a:t>і, </a:t>
                </a:r>
                <a:r>
                  <a:rPr lang="uk-UA" sz="1800" dirty="0" smtClean="0"/>
                  <a:t>таким чином, </a:t>
                </a:r>
                <a:r>
                  <a:rPr lang="uk-UA" sz="1800" dirty="0"/>
                  <a:t>швидкість зміни мембранного потенціалу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uk-UA" sz="1800" dirty="0" smtClean="0"/>
                  <a:t> пропорційна </a:t>
                </a:r>
                <a:r>
                  <a:rPr lang="uk-UA" sz="1800" dirty="0"/>
                  <a:t>току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800" i="1" dirty="0" err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dirty="0" smtClean="0"/>
                  <a:t>, </a:t>
                </a:r>
                <a:r>
                  <a:rPr lang="uk-UA" sz="1800" dirty="0"/>
                  <a:t>що протікає через мембрану. </a:t>
                </a:r>
                <a:r>
                  <a:rPr lang="uk-UA" sz="1800" dirty="0" smtClean="0"/>
                  <a:t>Модель </a:t>
                </a:r>
                <a:r>
                  <a:rPr lang="uk-UA" sz="1800" dirty="0"/>
                  <a:t>здатна виробляти поодинокі нервові імпульси, </a:t>
                </a:r>
                <a:r>
                  <a:rPr lang="uk-UA" sz="1800" dirty="0" smtClean="0"/>
                  <a:t>послідовність </a:t>
                </a:r>
                <a:r>
                  <a:rPr lang="uk-UA" sz="1800" dirty="0"/>
                  <a:t>нервових імпульсів і інші ефекти. 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2515437"/>
              </a:xfrm>
              <a:blipFill rotWithShape="0">
                <a:blip r:embed="rId3"/>
                <a:stretch>
                  <a:fillRect l="-1187" r="-71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 smtClean="0"/>
              <a:t>Постановка задачі</a:t>
            </a:r>
            <a:endParaRPr lang="uk-UA" dirty="0"/>
          </a:p>
        </p:txBody>
      </p:sp>
      <p:pic>
        <p:nvPicPr>
          <p:cNvPr id="1026" name="Picture 2" descr="http://lib.znate.ru/pars_docs/refs/208/207663/207663_html_75d401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66" y="3568173"/>
            <a:ext cx="40386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76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5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1800" dirty="0" smtClean="0"/>
                  <a:t>Модель описується наступними диференціальними рівняннями першого порядку: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 smtClean="0"/>
                  <a:t>Рівняння потенціалу: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	(</a:t>
                </a:r>
                <a:r>
                  <a:rPr lang="uk-UA" sz="1400" dirty="0" smtClean="0"/>
                  <a:t>1.</a:t>
                </a:r>
                <a:r>
                  <a:rPr lang="en-US" sz="1400" dirty="0" smtClean="0"/>
                  <a:t>a)</a:t>
                </a:r>
                <a:endParaRPr lang="uk-UA" sz="1400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 smtClean="0"/>
                  <a:t>Активація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 smtClean="0"/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b="0" dirty="0" smtClean="0"/>
                  <a:t>			(</a:t>
                </a:r>
                <a:r>
                  <a:rPr lang="uk-UA" sz="1400" b="0" dirty="0" smtClean="0"/>
                  <a:t>1.</a:t>
                </a:r>
                <a:r>
                  <a:rPr lang="en-US" sz="1400" b="0" dirty="0" smtClean="0"/>
                  <a:t>b)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/>
                  <a:t>Активація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b="0" dirty="0" smtClean="0"/>
                  <a:t>			(</a:t>
                </a:r>
                <a:r>
                  <a:rPr lang="uk-UA" sz="1400" b="0" dirty="0" smtClean="0"/>
                  <a:t>1.</a:t>
                </a:r>
                <a:r>
                  <a:rPr lang="en-US" sz="1400" b="0" dirty="0" smtClean="0"/>
                  <a:t>c)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 err="1" smtClean="0"/>
                  <a:t>Деактивація</a:t>
                </a:r>
                <a:r>
                  <a:rPr lang="uk-UA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 smtClean="0"/>
                  <a:t>			(</a:t>
                </a:r>
                <a:r>
                  <a:rPr lang="uk-UA" sz="1400" dirty="0" smtClean="0"/>
                  <a:t>1.</a:t>
                </a:r>
                <a:r>
                  <a:rPr lang="en-US" sz="1400" dirty="0" smtClean="0"/>
                  <a:t>d)</a:t>
                </a:r>
                <a:endParaRPr lang="uk-UA" sz="140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08" t="-740" r="-554" b="-12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 smtClean="0"/>
              <a:t>Математична модель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66708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6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uk-UA" sz="1800" dirty="0" smtClean="0"/>
                  <a:t>- </a:t>
                </a:r>
                <a:r>
                  <a:rPr lang="uk-UA" sz="1800" dirty="0"/>
                  <a:t>мембранний потенціал в мілівольтах (</a:t>
                </a:r>
                <a:r>
                  <a:rPr lang="uk-UA" sz="1800" dirty="0" err="1"/>
                  <a:t>мВ</a:t>
                </a:r>
                <a:r>
                  <a:rPr lang="uk-UA" sz="18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- </a:t>
                </a:r>
                <a:r>
                  <a:rPr lang="uk-UA" sz="1800" dirty="0" smtClean="0"/>
                  <a:t>залежні </a:t>
                </a:r>
                <a:r>
                  <a:rPr lang="uk-UA" sz="1800" dirty="0"/>
                  <a:t>від часу функції, що описують ворота, </a:t>
                </a:r>
                <a:r>
                  <a:rPr lang="uk-UA" sz="1800" dirty="0" smtClean="0"/>
                  <a:t>які пропускають іони </a:t>
                </a:r>
                <a:r>
                  <a:rPr lang="uk-UA" sz="1800" dirty="0"/>
                  <a:t>в </a:t>
                </a:r>
                <a:r>
                  <a:rPr lang="uk-UA" sz="1800" dirty="0" smtClean="0"/>
                  <a:t>клітину або </a:t>
                </a:r>
                <a:r>
                  <a:rPr lang="uk-UA" sz="1800" dirty="0"/>
                  <a:t>з </a:t>
                </a:r>
                <a:r>
                  <a:rPr lang="uk-UA" sz="1800" dirty="0" smtClean="0"/>
                  <a:t>клітини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uk-UA" sz="180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uk-UA" sz="1800" dirty="0" smtClean="0"/>
                  <a:t> - мембранна </a:t>
                </a:r>
                <a:r>
                  <a:rPr lang="uk-UA" sz="1800" dirty="0"/>
                  <a:t>ємність на одиницю </a:t>
                </a:r>
                <a:r>
                  <a:rPr lang="uk-UA" sz="1800" dirty="0" smtClean="0"/>
                  <a:t>площі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800" dirty="0" smtClean="0"/>
                  <a:t> </a:t>
                </a:r>
                <a:r>
                  <a:rPr lang="uk-UA" sz="1800" dirty="0"/>
                  <a:t>- це </a:t>
                </a:r>
                <a:r>
                  <a:rPr lang="uk-UA" sz="1800" dirty="0" smtClean="0"/>
                  <a:t>провідності </a:t>
                </a:r>
                <a:r>
                  <a:rPr lang="uk-UA" sz="1800" dirty="0"/>
                  <a:t>на одиницю площі для калію, </a:t>
                </a:r>
                <a:r>
                  <a:rPr lang="uk-UA" sz="1800" dirty="0" smtClean="0"/>
                  <a:t>натрію і </a:t>
                </a:r>
                <a:r>
                  <a:rPr lang="uk-UA" sz="1800" dirty="0"/>
                  <a:t>струму </a:t>
                </a:r>
                <a:r>
                  <a:rPr lang="uk-UA" sz="1800" dirty="0" smtClean="0"/>
                  <a:t>витоку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800" dirty="0"/>
                  <a:t> </a:t>
                </a:r>
                <a:r>
                  <a:rPr lang="en-US" sz="1800" dirty="0" smtClean="0"/>
                  <a:t>- </a:t>
                </a:r>
                <a:r>
                  <a:rPr lang="uk-UA" sz="1800" dirty="0" smtClean="0"/>
                  <a:t>рівноважні </a:t>
                </a:r>
                <a:r>
                  <a:rPr lang="uk-UA" sz="1800" dirty="0"/>
                  <a:t>потенціали для кожної з </a:t>
                </a:r>
                <a:r>
                  <a:rPr lang="uk-UA" sz="1800" dirty="0" smtClean="0"/>
                  <a:t>течій</a:t>
                </a:r>
                <a:endParaRPr lang="en-US" sz="1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- </a:t>
                </a:r>
                <a:r>
                  <a:rPr lang="uk-UA" sz="1800" dirty="0" smtClean="0"/>
                  <a:t>нелінійні </a:t>
                </a:r>
                <a:r>
                  <a:rPr lang="uk-UA" sz="1800" dirty="0"/>
                  <a:t>функції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uk-UA" sz="1800" dirty="0" smtClean="0"/>
                  <a:t>Функції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1800" dirty="0" smtClean="0"/>
                  <a:t>- емпіричні </a:t>
                </a:r>
                <a:r>
                  <a:rPr lang="uk-UA" sz="1800" dirty="0"/>
                  <a:t>спроби описати як мембрана контролює потік іонів </a:t>
                </a:r>
                <a:r>
                  <a:rPr lang="uk-UA" sz="1800" dirty="0" smtClean="0"/>
                  <a:t>в</a:t>
                </a:r>
                <a:r>
                  <a:rPr lang="en-US" sz="1800" dirty="0" smtClean="0"/>
                  <a:t> </a:t>
                </a:r>
                <a:r>
                  <a:rPr lang="uk-UA" sz="1800" dirty="0" smtClean="0"/>
                  <a:t>нервові клітини </a:t>
                </a:r>
                <a:r>
                  <a:rPr lang="uk-UA" sz="1800" dirty="0"/>
                  <a:t>і з нервових клітин. </a:t>
                </a:r>
                <a:endParaRPr lang="uk-UA" sz="1800" dirty="0" smtClean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87" t="-1603" b="-17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 smtClean="0"/>
              <a:t>Умовні позначення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81345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7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sz="1800" dirty="0" smtClean="0"/>
                  <a:t>Ходжкін </a:t>
                </a:r>
                <a:r>
                  <a:rPr lang="uk-UA" sz="1800" dirty="0"/>
                  <a:t>і </a:t>
                </a:r>
                <a:r>
                  <a:rPr lang="uk-UA" sz="1800" dirty="0" err="1"/>
                  <a:t>Хакслі</a:t>
                </a:r>
                <a:r>
                  <a:rPr lang="uk-UA" sz="1800" dirty="0"/>
                  <a:t> виявили наступні емпіричні форми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uk-UA" sz="1800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 smtClean="0"/>
                  <a:t>				(2.a)</a:t>
                </a:r>
                <a:endParaRPr lang="uk-UA" sz="1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=0.125∗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			(2.b)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0.1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25−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 smtClean="0"/>
                  <a:t>				(2.c)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				(2.d)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0.07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				(2.e)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 smtClean="0"/>
                  <a:t>				(2.f)</a:t>
                </a:r>
                <a:endParaRPr lang="en-US" sz="1800" b="1" dirty="0"/>
              </a:p>
              <a:p>
                <a:pPr>
                  <a:lnSpc>
                    <a:spcPct val="150000"/>
                  </a:lnSpc>
                </a:pPr>
                <a:endParaRPr lang="uk-UA" sz="18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08" t="-3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376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8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=36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𝑚𝑚h𝑜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=120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𝑚𝑚h𝑜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=0.3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𝑚𝑚h𝑜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sz="18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sz="1800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=10.6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uk-UA" sz="18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>
                <a:latin typeface="Cambria Math" panose="02040503050406030204" pitchFamily="18" charset="0"/>
              </a:rPr>
              <a:t>Значення параметрів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02583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5" y="6108173"/>
            <a:ext cx="658416" cy="365125"/>
          </a:xfrm>
        </p:spPr>
        <p:txBody>
          <a:bodyPr>
            <a:normAutofit/>
          </a:bodyPr>
          <a:lstStyle/>
          <a:p>
            <a:fld id="{99432445-6E7D-4450-B59C-38C01E94AAEB}" type="slidenum">
              <a:rPr lang="uk-UA" smtClean="0"/>
              <a:pPr/>
              <a:t>9</a:t>
            </a:fld>
            <a:r>
              <a:rPr lang="uk-UA" dirty="0" smtClean="0"/>
              <a:t>/12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1800" dirty="0" smtClean="0"/>
                  <a:t>Одиниця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𝑚h𝑜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uk-UA" sz="1800" dirty="0" smtClean="0"/>
                  <a:t>представлена </a:t>
                </a:r>
                <a14:m>
                  <m:oMath xmlns:m="http://schemas.openxmlformats.org/officeDocument/2006/math">
                    <m:r>
                      <a:rPr lang="uk-UA" sz="1800" b="0" i="1" smtClean="0">
                        <a:latin typeface="Cambria Math" panose="02040503050406030204" pitchFamily="18" charset="0"/>
                      </a:rPr>
                      <m:t>О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8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uk-UA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1800" dirty="0" smtClean="0"/>
                  <a:t>, </a:t>
                </a:r>
                <a:r>
                  <a:rPr lang="uk-UA" sz="1800" i="0" dirty="0" smtClean="0">
                    <a:latin typeface="Cambria" panose="02040503050406030204" pitchFamily="18" charset="0"/>
                  </a:rPr>
                  <a:t>а одиниця часу в мілісекундах</a:t>
                </a:r>
                <a:endParaRPr lang="en-US" sz="1800" i="0" dirty="0" smtClean="0">
                  <a:latin typeface="Cambria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>
                    <a:latin typeface="Cambria" panose="02040503050406030204" pitchFamily="18" charset="0"/>
                  </a:rPr>
                  <a:t>Ці параметри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припускають, </a:t>
                </a:r>
                <a:r>
                  <a:rPr lang="uk-UA" sz="1800" dirty="0">
                    <a:latin typeface="Cambria" panose="02040503050406030204" pitchFamily="18" charset="0"/>
                  </a:rPr>
                  <a:t>що потенціал спокою нервової клітини дорівнює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нулю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uk-UA" sz="1800" dirty="0" smtClean="0">
                    <a:latin typeface="Cambria" panose="02040503050406030204" pitchFamily="18" charset="0"/>
                  </a:rPr>
                  <a:t>Але відомо, </a:t>
                </a:r>
                <a:r>
                  <a:rPr lang="uk-UA" sz="1800" dirty="0">
                    <a:latin typeface="Cambria" panose="02040503050406030204" pitchFamily="18" charset="0"/>
                  </a:rPr>
                  <a:t>що </a:t>
                </a:r>
                <a:r>
                  <a:rPr lang="uk-UA" sz="1800" dirty="0" smtClean="0">
                    <a:latin typeface="Cambria" panose="02040503050406030204" pitchFamily="18" charset="0"/>
                  </a:rPr>
                  <a:t>потенціал нервової клітини в стані спокою рівний </a:t>
                </a:r>
                <a14:m>
                  <m:oMath xmlns:m="http://schemas.openxmlformats.org/officeDocument/2006/math">
                    <m:r>
                      <a:rPr lang="uk-UA" sz="1800" b="0" i="1" smtClean="0">
                        <a:latin typeface="Cambria Math" panose="02040503050406030204" pitchFamily="18" charset="0"/>
                      </a:rPr>
                      <m:t>−70 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uk-UA" sz="1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052736"/>
                <a:ext cx="7704667" cy="4947080"/>
              </a:xfrm>
              <a:blipFill rotWithShape="0">
                <a:blip r:embed="rId3"/>
                <a:stretch>
                  <a:fillRect l="-1187" r="-71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2133" y="26099"/>
            <a:ext cx="7704667" cy="882622"/>
          </a:xfrm>
        </p:spPr>
        <p:txBody>
          <a:bodyPr/>
          <a:lstStyle/>
          <a:p>
            <a:r>
              <a:rPr lang="uk-UA" dirty="0" smtClean="0"/>
              <a:t>Зауваження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41065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Tw Cen MT/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1409</TotalTime>
  <Words>544</Words>
  <Application>Microsoft Office PowerPoint</Application>
  <PresentationFormat>Экран (4:3)</PresentationFormat>
  <Paragraphs>91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Andalus</vt:lpstr>
      <vt:lpstr>Arial</vt:lpstr>
      <vt:lpstr>Calibri</vt:lpstr>
      <vt:lpstr>Cambria</vt:lpstr>
      <vt:lpstr>Cambria Math</vt:lpstr>
      <vt:lpstr>Monotype Corsiva</vt:lpstr>
      <vt:lpstr>Rockwell</vt:lpstr>
      <vt:lpstr>Tw Cen MT</vt:lpstr>
      <vt:lpstr>Wingdings 3</vt:lpstr>
      <vt:lpstr>Параллакс</vt:lpstr>
      <vt:lpstr>Nerve impulses</vt:lpstr>
      <vt:lpstr>Модель Ходжкіна-Хакслі</vt:lpstr>
      <vt:lpstr>Модифікації та альтернативні моделі</vt:lpstr>
      <vt:lpstr>Постановка задачі</vt:lpstr>
      <vt:lpstr>Математична модель</vt:lpstr>
      <vt:lpstr>Умовні позначення</vt:lpstr>
      <vt:lpstr>Презентация PowerPoint</vt:lpstr>
      <vt:lpstr>Значення параметрів</vt:lpstr>
      <vt:lpstr>Зауваження</vt:lpstr>
      <vt:lpstr>Завдання для виконання</vt:lpstr>
      <vt:lpstr>Завдання для виконання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Візуалізація алгоритму збірки кубика Рубіка</dc:title>
  <dc:creator>KOL</dc:creator>
  <cp:lastModifiedBy>Olexandr Kucher</cp:lastModifiedBy>
  <cp:revision>89</cp:revision>
  <dcterms:created xsi:type="dcterms:W3CDTF">2012-12-12T19:51:58Z</dcterms:created>
  <dcterms:modified xsi:type="dcterms:W3CDTF">2015-01-28T23:52:14Z</dcterms:modified>
</cp:coreProperties>
</file>