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7" r:id="rId1"/>
  </p:sldMasterIdLst>
  <p:notesMasterIdLst>
    <p:notesMasterId r:id="rId14"/>
  </p:notesMasterIdLst>
  <p:handoutMasterIdLst>
    <p:handoutMasterId r:id="rId15"/>
  </p:handoutMasterIdLst>
  <p:sldIdLst>
    <p:sldId id="256" r:id="rId2"/>
    <p:sldId id="278" r:id="rId3"/>
    <p:sldId id="287" r:id="rId4"/>
    <p:sldId id="288" r:id="rId5"/>
    <p:sldId id="289" r:id="rId6"/>
    <p:sldId id="290" r:id="rId7"/>
    <p:sldId id="291" r:id="rId8"/>
    <p:sldId id="292" r:id="rId9"/>
    <p:sldId id="285" r:id="rId10"/>
    <p:sldId id="293" r:id="rId11"/>
    <p:sldId id="294" r:id="rId12"/>
    <p:sldId id="261" r:id="rId1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3AEBEC1-F220-4396-8AEE-E239C8E0A10E}">
          <p14:sldIdLst>
            <p14:sldId id="256"/>
            <p14:sldId id="278"/>
            <p14:sldId id="287"/>
            <p14:sldId id="288"/>
            <p14:sldId id="289"/>
            <p14:sldId id="290"/>
            <p14:sldId id="291"/>
            <p14:sldId id="292"/>
            <p14:sldId id="285"/>
            <p14:sldId id="293"/>
            <p14:sldId id="294"/>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7831" autoAdjust="0"/>
  </p:normalViewPr>
  <p:slideViewPr>
    <p:cSldViewPr>
      <p:cViewPr varScale="1">
        <p:scale>
          <a:sx n="66" d="100"/>
          <a:sy n="66" d="100"/>
        </p:scale>
        <p:origin x="1668" y="7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56B68C-2972-4DD3-988A-525794876E3E}" type="datetimeFigureOut">
              <a:rPr lang="uk-UA" smtClean="0"/>
              <a:t>21.12.2014</a:t>
            </a:fld>
            <a:endParaRPr lang="uk-UA"/>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A3823-828E-41A0-9162-772D4FB82CE2}" type="slidenum">
              <a:rPr lang="uk-UA" smtClean="0"/>
              <a:t>‹#›</a:t>
            </a:fld>
            <a:endParaRPr lang="uk-UA"/>
          </a:p>
        </p:txBody>
      </p:sp>
    </p:spTree>
    <p:extLst>
      <p:ext uri="{BB962C8B-B14F-4D97-AF65-F5344CB8AC3E}">
        <p14:creationId xmlns:p14="http://schemas.microsoft.com/office/powerpoint/2010/main" val="855614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6988A7-F121-4CF7-B141-94372ACEA8BF}" type="datetimeFigureOut">
              <a:rPr lang="uk-UA" smtClean="0"/>
              <a:t>21.12.2014</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BC720-6297-426D-BB86-DAF611493E66}" type="slidenum">
              <a:rPr lang="uk-UA" smtClean="0"/>
              <a:t>‹#›</a:t>
            </a:fld>
            <a:endParaRPr lang="uk-UA"/>
          </a:p>
        </p:txBody>
      </p:sp>
    </p:spTree>
    <p:extLst>
      <p:ext uri="{BB962C8B-B14F-4D97-AF65-F5344CB8AC3E}">
        <p14:creationId xmlns:p14="http://schemas.microsoft.com/office/powerpoint/2010/main" val="30946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90CBC720-6297-426D-BB86-DAF611493E66}" type="slidenum">
              <a:rPr lang="uk-UA" smtClean="0"/>
              <a:t>1</a:t>
            </a:fld>
            <a:endParaRPr lang="uk-UA" dirty="0"/>
          </a:p>
        </p:txBody>
      </p:sp>
    </p:spTree>
    <p:extLst>
      <p:ext uri="{BB962C8B-B14F-4D97-AF65-F5344CB8AC3E}">
        <p14:creationId xmlns:p14="http://schemas.microsoft.com/office/powerpoint/2010/main" val="1245744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This result can be obtained from a rotation matrix.</a:t>
            </a:r>
          </a:p>
          <a:p>
            <a:r>
              <a:rPr lang="ru-RU" dirty="0" err="1" smtClean="0"/>
              <a:t>Матриця</a:t>
            </a:r>
            <a:r>
              <a:rPr lang="ru-RU" dirty="0" smtClean="0"/>
              <a:t> повороту — </a:t>
            </a:r>
            <a:r>
              <a:rPr lang="ru-RU" dirty="0" err="1" smtClean="0"/>
              <a:t>матриця</a:t>
            </a:r>
            <a:r>
              <a:rPr lang="ru-RU" dirty="0" smtClean="0"/>
              <a:t> переходу, яка </a:t>
            </a:r>
            <a:r>
              <a:rPr lang="ru-RU" dirty="0" err="1" smtClean="0"/>
              <a:t>зв'язує</a:t>
            </a:r>
            <a:r>
              <a:rPr lang="ru-RU" dirty="0" smtClean="0"/>
              <a:t> </a:t>
            </a:r>
            <a:r>
              <a:rPr lang="ru-RU" dirty="0" err="1" smtClean="0"/>
              <a:t>між</a:t>
            </a:r>
            <a:r>
              <a:rPr lang="ru-RU" dirty="0" smtClean="0"/>
              <a:t> собою </a:t>
            </a:r>
            <a:r>
              <a:rPr lang="ru-RU" dirty="0" err="1" smtClean="0"/>
              <a:t>координати</a:t>
            </a:r>
            <a:r>
              <a:rPr lang="ru-RU" dirty="0" smtClean="0"/>
              <a:t> </a:t>
            </a:r>
            <a:r>
              <a:rPr lang="ru-RU" dirty="0" err="1" smtClean="0"/>
              <a:t>векторів</a:t>
            </a:r>
            <a:r>
              <a:rPr lang="ru-RU" dirty="0" smtClean="0"/>
              <a:t> векторного простору при </a:t>
            </a:r>
            <a:r>
              <a:rPr lang="ru-RU" dirty="0" err="1" smtClean="0"/>
              <a:t>зміні</a:t>
            </a:r>
            <a:r>
              <a:rPr lang="ru-RU" dirty="0" smtClean="0"/>
              <a:t> </a:t>
            </a:r>
            <a:r>
              <a:rPr lang="ru-RU" dirty="0" err="1" smtClean="0"/>
              <a:t>системи</a:t>
            </a:r>
            <a:r>
              <a:rPr lang="ru-RU" dirty="0" smtClean="0"/>
              <a:t> координат.</a:t>
            </a:r>
            <a:endParaRPr lang="en-US" dirty="0" smtClean="0"/>
          </a:p>
        </p:txBody>
      </p:sp>
      <p:sp>
        <p:nvSpPr>
          <p:cNvPr id="4" name="Номер слайда 3"/>
          <p:cNvSpPr>
            <a:spLocks noGrp="1"/>
          </p:cNvSpPr>
          <p:nvPr>
            <p:ph type="sldNum" sz="quarter" idx="10"/>
          </p:nvPr>
        </p:nvSpPr>
        <p:spPr/>
        <p:txBody>
          <a:bodyPr/>
          <a:lstStyle/>
          <a:p>
            <a:fld id="{90CBC720-6297-426D-BB86-DAF611493E66}" type="slidenum">
              <a:rPr lang="uk-UA" smtClean="0"/>
              <a:t>10</a:t>
            </a:fld>
            <a:endParaRPr lang="uk-UA"/>
          </a:p>
        </p:txBody>
      </p:sp>
    </p:spTree>
    <p:extLst>
      <p:ext uri="{BB962C8B-B14F-4D97-AF65-F5344CB8AC3E}">
        <p14:creationId xmlns:p14="http://schemas.microsoft.com/office/powerpoint/2010/main" val="35563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90CBC720-6297-426D-BB86-DAF611493E66}" type="slidenum">
              <a:rPr lang="uk-UA" smtClean="0"/>
              <a:t>11</a:t>
            </a:fld>
            <a:endParaRPr lang="uk-UA"/>
          </a:p>
        </p:txBody>
      </p:sp>
    </p:spTree>
    <p:extLst>
      <p:ext uri="{BB962C8B-B14F-4D97-AF65-F5344CB8AC3E}">
        <p14:creationId xmlns:p14="http://schemas.microsoft.com/office/powerpoint/2010/main" val="376886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90CBC720-6297-426D-BB86-DAF611493E66}" type="slidenum">
              <a:rPr lang="uk-UA" smtClean="0"/>
              <a:t>2</a:t>
            </a:fld>
            <a:endParaRPr lang="uk-UA"/>
          </a:p>
        </p:txBody>
      </p:sp>
    </p:spTree>
    <p:extLst>
      <p:ext uri="{BB962C8B-B14F-4D97-AF65-F5344CB8AC3E}">
        <p14:creationId xmlns:p14="http://schemas.microsoft.com/office/powerpoint/2010/main" val="309579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90CBC720-6297-426D-BB86-DAF611493E66}" type="slidenum">
              <a:rPr lang="uk-UA" smtClean="0"/>
              <a:t>3</a:t>
            </a:fld>
            <a:endParaRPr lang="uk-UA"/>
          </a:p>
        </p:txBody>
      </p:sp>
    </p:spTree>
    <p:extLst>
      <p:ext uri="{BB962C8B-B14F-4D97-AF65-F5344CB8AC3E}">
        <p14:creationId xmlns:p14="http://schemas.microsoft.com/office/powerpoint/2010/main" val="104883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90CBC720-6297-426D-BB86-DAF611493E66}" type="slidenum">
              <a:rPr lang="uk-UA" smtClean="0"/>
              <a:t>4</a:t>
            </a:fld>
            <a:endParaRPr lang="uk-UA"/>
          </a:p>
        </p:txBody>
      </p:sp>
    </p:spTree>
    <p:extLst>
      <p:ext uri="{BB962C8B-B14F-4D97-AF65-F5344CB8AC3E}">
        <p14:creationId xmlns:p14="http://schemas.microsoft.com/office/powerpoint/2010/main" val="3222269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90CBC720-6297-426D-BB86-DAF611493E66}" type="slidenum">
              <a:rPr lang="uk-UA" smtClean="0"/>
              <a:t>5</a:t>
            </a:fld>
            <a:endParaRPr lang="uk-UA"/>
          </a:p>
        </p:txBody>
      </p:sp>
    </p:spTree>
    <p:extLst>
      <p:ext uri="{BB962C8B-B14F-4D97-AF65-F5344CB8AC3E}">
        <p14:creationId xmlns:p14="http://schemas.microsoft.com/office/powerpoint/2010/main" val="533099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90CBC720-6297-426D-BB86-DAF611493E66}" type="slidenum">
              <a:rPr lang="uk-UA" smtClean="0"/>
              <a:t>6</a:t>
            </a:fld>
            <a:endParaRPr lang="uk-UA"/>
          </a:p>
        </p:txBody>
      </p:sp>
    </p:spTree>
    <p:extLst>
      <p:ext uri="{BB962C8B-B14F-4D97-AF65-F5344CB8AC3E}">
        <p14:creationId xmlns:p14="http://schemas.microsoft.com/office/powerpoint/2010/main" val="402483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kern="1200" dirty="0" smtClean="0">
                <a:solidFill>
                  <a:schemeClr val="tx1"/>
                </a:solidFill>
                <a:effectLst/>
                <a:latin typeface="+mn-lt"/>
                <a:ea typeface="+mn-ea"/>
                <a:cs typeface="+mn-cs"/>
              </a:rPr>
              <a:t>Перетворення Лоренца </a:t>
            </a:r>
            <a:r>
              <a:rPr lang="uk-UA" sz="1200" b="0" i="0" kern="1200" dirty="0" smtClean="0">
                <a:solidFill>
                  <a:schemeClr val="tx1"/>
                </a:solidFill>
                <a:effectLst/>
                <a:latin typeface="+mn-lt"/>
                <a:ea typeface="+mn-ea"/>
                <a:cs typeface="+mn-cs"/>
              </a:rPr>
              <a:t>це лінійні перетворення координат, що залишають незмінним просторово-часовий інтервал. Перетворення Лоренца зв’язують координати подій в різних </a:t>
            </a:r>
            <a:r>
              <a:rPr lang="uk-UA" sz="1200" b="0" i="0" kern="1200" dirty="0" err="1" smtClean="0">
                <a:solidFill>
                  <a:schemeClr val="tx1"/>
                </a:solidFill>
                <a:effectLst/>
                <a:latin typeface="+mn-lt"/>
                <a:ea typeface="+mn-ea"/>
                <a:cs typeface="+mn-cs"/>
              </a:rPr>
              <a:t>інерціальних</a:t>
            </a:r>
            <a:r>
              <a:rPr lang="uk-UA" sz="1200" b="0" i="0" kern="1200" dirty="0" smtClean="0">
                <a:solidFill>
                  <a:schemeClr val="tx1"/>
                </a:solidFill>
                <a:effectLst/>
                <a:latin typeface="+mn-lt"/>
                <a:ea typeface="+mn-ea"/>
                <a:cs typeface="+mn-cs"/>
              </a:rPr>
              <a:t> системах відліку та мають фундаментальне значення в фізиці. Інваріантність фізичної теорії відносно перетворень Лоренца, або загальна </a:t>
            </a:r>
            <a:r>
              <a:rPr lang="uk-UA" sz="1200" b="0" i="0" kern="1200" dirty="0" err="1" smtClean="0">
                <a:solidFill>
                  <a:schemeClr val="tx1"/>
                </a:solidFill>
                <a:effectLst/>
                <a:latin typeface="+mn-lt"/>
                <a:ea typeface="+mn-ea"/>
                <a:cs typeface="+mn-cs"/>
              </a:rPr>
              <a:t>коваріантність</a:t>
            </a:r>
            <a:r>
              <a:rPr lang="uk-UA" sz="1200" b="0" i="0" kern="1200" dirty="0" smtClean="0">
                <a:solidFill>
                  <a:schemeClr val="tx1"/>
                </a:solidFill>
                <a:effectLst/>
                <a:latin typeface="+mn-lt"/>
                <a:ea typeface="+mn-ea"/>
                <a:cs typeface="+mn-cs"/>
              </a:rPr>
              <a:t>, є необхідною умовою достовірності цієї теорії.</a:t>
            </a:r>
            <a:endParaRPr lang="uk-UA" b="0" dirty="0"/>
          </a:p>
        </p:txBody>
      </p:sp>
      <p:sp>
        <p:nvSpPr>
          <p:cNvPr id="4" name="Номер слайда 3"/>
          <p:cNvSpPr>
            <a:spLocks noGrp="1"/>
          </p:cNvSpPr>
          <p:nvPr>
            <p:ph type="sldNum" sz="quarter" idx="10"/>
          </p:nvPr>
        </p:nvSpPr>
        <p:spPr/>
        <p:txBody>
          <a:bodyPr/>
          <a:lstStyle/>
          <a:p>
            <a:fld id="{90CBC720-6297-426D-BB86-DAF611493E66}" type="slidenum">
              <a:rPr lang="uk-UA" smtClean="0"/>
              <a:t>7</a:t>
            </a:fld>
            <a:endParaRPr lang="uk-UA"/>
          </a:p>
        </p:txBody>
      </p:sp>
    </p:spTree>
    <p:extLst>
      <p:ext uri="{BB962C8B-B14F-4D97-AF65-F5344CB8AC3E}">
        <p14:creationId xmlns:p14="http://schemas.microsoft.com/office/powerpoint/2010/main" val="67562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dirty="0" smtClean="0"/>
              <a:t>Scientists living in a rotating box can measure the speed and direction of their rotation by measuring these fictitious forces. For example, Léon Foucault was able to show the </a:t>
            </a:r>
            <a:r>
              <a:rPr lang="en-US" sz="1200" b="0" dirty="0" err="1" smtClean="0"/>
              <a:t>Coriolis</a:t>
            </a:r>
            <a:r>
              <a:rPr lang="en-US" sz="1200" b="0" dirty="0" smtClean="0"/>
              <a:t> force that results from the Earth's rotation using the Foucault pendulum. If the Earth were to rotate many times faster, these fictitious forces could be felt by humans, as they are when on a spinning carousel.</a:t>
            </a:r>
            <a:endParaRPr lang="uk-UA" sz="1200" b="0" dirty="0"/>
          </a:p>
        </p:txBody>
      </p:sp>
      <p:sp>
        <p:nvSpPr>
          <p:cNvPr id="4" name="Номер слайда 3"/>
          <p:cNvSpPr>
            <a:spLocks noGrp="1"/>
          </p:cNvSpPr>
          <p:nvPr>
            <p:ph type="sldNum" sz="quarter" idx="10"/>
          </p:nvPr>
        </p:nvSpPr>
        <p:spPr/>
        <p:txBody>
          <a:bodyPr/>
          <a:lstStyle/>
          <a:p>
            <a:fld id="{90CBC720-6297-426D-BB86-DAF611493E66}" type="slidenum">
              <a:rPr lang="uk-UA" smtClean="0"/>
              <a:t>8</a:t>
            </a:fld>
            <a:endParaRPr lang="uk-UA"/>
          </a:p>
        </p:txBody>
      </p:sp>
    </p:spTree>
    <p:extLst>
      <p:ext uri="{BB962C8B-B14F-4D97-AF65-F5344CB8AC3E}">
        <p14:creationId xmlns:p14="http://schemas.microsoft.com/office/powerpoint/2010/main" val="71546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90CBC720-6297-426D-BB86-DAF611493E66}" type="slidenum">
              <a:rPr lang="uk-UA" smtClean="0"/>
              <a:t>9</a:t>
            </a:fld>
            <a:endParaRPr lang="uk-UA"/>
          </a:p>
        </p:txBody>
      </p:sp>
    </p:spTree>
    <p:extLst>
      <p:ext uri="{BB962C8B-B14F-4D97-AF65-F5344CB8AC3E}">
        <p14:creationId xmlns:p14="http://schemas.microsoft.com/office/powerpoint/2010/main" val="80600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325773" y="6117336"/>
            <a:ext cx="857473" cy="365125"/>
          </a:xfrm>
        </p:spPr>
        <p:txBody>
          <a:bodyPr/>
          <a:lstStyle/>
          <a:p>
            <a:fld id="{8E23B491-FEBD-4380-BBCA-65C590E365AC}" type="datetime1">
              <a:rPr lang="uk-UA" smtClean="0"/>
              <a:t>21.12.2014</a:t>
            </a:fld>
            <a:endParaRPr lang="uk-UA"/>
          </a:p>
        </p:txBody>
      </p:sp>
      <p:sp>
        <p:nvSpPr>
          <p:cNvPr id="5" name="Footer Placeholder 4"/>
          <p:cNvSpPr>
            <a:spLocks noGrp="1"/>
          </p:cNvSpPr>
          <p:nvPr>
            <p:ph type="ftr" sz="quarter" idx="11"/>
          </p:nvPr>
        </p:nvSpPr>
        <p:spPr>
          <a:xfrm>
            <a:off x="3623733" y="6117336"/>
            <a:ext cx="3609438" cy="365125"/>
          </a:xfrm>
        </p:spPr>
        <p:txBody>
          <a:bodyPr/>
          <a:lstStyle/>
          <a:p>
            <a:endParaRPr lang="uk-UA"/>
          </a:p>
        </p:txBody>
      </p:sp>
      <p:sp>
        <p:nvSpPr>
          <p:cNvPr id="6" name="Slide Number Placeholder 5"/>
          <p:cNvSpPr>
            <a:spLocks noGrp="1"/>
          </p:cNvSpPr>
          <p:nvPr>
            <p:ph type="sldNum" sz="quarter" idx="12"/>
          </p:nvPr>
        </p:nvSpPr>
        <p:spPr>
          <a:xfrm>
            <a:off x="8275320" y="6117336"/>
            <a:ext cx="411480" cy="365125"/>
          </a:xfrm>
        </p:spPr>
        <p:txBody>
          <a:bodyPr/>
          <a:lstStyle/>
          <a:p>
            <a:fld id="{99432445-6E7D-4450-B59C-38C01E94AAEB}" type="slidenum">
              <a:rPr lang="uk-UA" smtClean="0"/>
              <a:t>‹#›</a:t>
            </a:fld>
            <a:endParaRPr lang="uk-UA"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571213785"/>
      </p:ext>
    </p:extLst>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C4F4BB3-064F-43ED-A6FD-36EDF7F5F999}" type="datetime1">
              <a:rPr lang="uk-UA" smtClean="0"/>
              <a:t>21.12.2014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188372411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C4F4BB3-064F-43ED-A6FD-36EDF7F5F999}"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2870177518"/>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C4F4BB3-064F-43ED-A6FD-36EDF7F5F999}"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3132968999"/>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C4F4BB3-064F-43ED-A6FD-36EDF7F5F999}"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564119623"/>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C4F4BB3-064F-43ED-A6FD-36EDF7F5F999}"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835684323"/>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C4F4BB3-064F-43ED-A6FD-36EDF7F5F999}"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398749226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AEC3BA8-22E4-4760-9D69-8D2508C66094}"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3723739658"/>
      </p:ext>
    </p:extLst>
  </p:cSld>
  <p:clrMapOvr>
    <a:masterClrMapping/>
  </p:clrMapOvr>
  <p:transition spd="med">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13BDA09-239E-41CD-A6B4-CEC9DA283CE4}"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3172206730"/>
      </p:ext>
    </p:extLst>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344329" y="6108173"/>
            <a:ext cx="857473" cy="365125"/>
          </a:xfrm>
        </p:spPr>
        <p:txBody>
          <a:bodyPr/>
          <a:lstStyle/>
          <a:p>
            <a:fld id="{9B79D951-B581-4BF6-AE5F-8CD5BB712B90}" type="datetime1">
              <a:rPr lang="uk-UA" smtClean="0"/>
              <a:t>21.12.2014</a:t>
            </a:fld>
            <a:endParaRPr lang="uk-UA"/>
          </a:p>
        </p:txBody>
      </p:sp>
      <p:sp>
        <p:nvSpPr>
          <p:cNvPr id="5" name="Footer Placeholder 4"/>
          <p:cNvSpPr>
            <a:spLocks noGrp="1"/>
          </p:cNvSpPr>
          <p:nvPr>
            <p:ph type="ftr" sz="quarter" idx="11"/>
          </p:nvPr>
        </p:nvSpPr>
        <p:spPr>
          <a:xfrm>
            <a:off x="1972647" y="6108173"/>
            <a:ext cx="5314517" cy="365125"/>
          </a:xfrm>
        </p:spPr>
        <p:txBody>
          <a:bodyPr/>
          <a:lstStyle/>
          <a:p>
            <a:endParaRPr lang="uk-UA"/>
          </a:p>
        </p:txBody>
      </p:sp>
      <p:sp>
        <p:nvSpPr>
          <p:cNvPr id="6" name="Slide Number Placeholder 5"/>
          <p:cNvSpPr>
            <a:spLocks noGrp="1"/>
          </p:cNvSpPr>
          <p:nvPr>
            <p:ph type="sldNum" sz="quarter" idx="12"/>
          </p:nvPr>
        </p:nvSpPr>
        <p:spPr>
          <a:xfrm>
            <a:off x="8258967" y="6108173"/>
            <a:ext cx="427833" cy="365125"/>
          </a:xfrm>
        </p:spPr>
        <p:txBody>
          <a:bodyPr/>
          <a:lstStyle/>
          <a:p>
            <a:fld id="{99432445-6E7D-4450-B59C-38C01E94AAEB}" type="slidenum">
              <a:rPr lang="uk-UA" smtClean="0"/>
              <a:pPr/>
              <a:t>‹#›</a:t>
            </a:fld>
            <a:r>
              <a:rPr lang="uk-UA" dirty="0" smtClean="0"/>
              <a:t>/12</a:t>
            </a:r>
            <a:endParaRPr lang="uk-UA" dirty="0"/>
          </a:p>
        </p:txBody>
      </p:sp>
    </p:spTree>
    <p:extLst>
      <p:ext uri="{BB962C8B-B14F-4D97-AF65-F5344CB8AC3E}">
        <p14:creationId xmlns:p14="http://schemas.microsoft.com/office/powerpoint/2010/main" val="2777855624"/>
      </p:ext>
    </p:extLst>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FA8C23-1952-4752-8C64-B893E3054B55}" type="datetime1">
              <a:rPr lang="uk-UA" smtClean="0"/>
              <a:t>21.12.2014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a:xfrm>
            <a:off x="8273317" y="6116070"/>
            <a:ext cx="413483" cy="365125"/>
          </a:xfrm>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2028647244"/>
      </p:ext>
    </p:extLst>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0E257CF-2B11-420B-9171-B35C098EA07C}" type="datetime1">
              <a:rPr lang="uk-UA" smtClean="0"/>
              <a:t>21.12.2014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1598360634"/>
      </p:ext>
    </p:extLst>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8705BDA-BBFF-4A32-9D9F-013C78770CD6}" type="datetime1">
              <a:rPr lang="uk-UA" smtClean="0"/>
              <a:t>21.12.2014</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3449552148"/>
      </p:ext>
    </p:extLst>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B94667E-5444-4C02-B33E-B638521D3A9C}" type="datetime1">
              <a:rPr lang="uk-UA" smtClean="0"/>
              <a:t>21.12.2014</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1068366789"/>
      </p:ext>
    </p:extLst>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BCE41-AD80-42D5-8A6D-5DAA2A18D6CC}" type="datetime1">
              <a:rPr lang="uk-UA" smtClean="0"/>
              <a:t>21.12.2014</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472476378"/>
      </p:ext>
    </p:extLst>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D626F0-4DF1-4038-8E41-67DF7AEA3B45}" type="datetime1">
              <a:rPr lang="uk-UA" smtClean="0"/>
              <a:t>21.12.2014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1440479506"/>
      </p:ext>
    </p:extLst>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14C21B1-E537-408E-B370-EA11DE608221}" type="datetime1">
              <a:rPr lang="uk-UA" smtClean="0"/>
              <a:t>21.12.2014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9432445-6E7D-4450-B59C-38C01E94AAEB}" type="slidenum">
              <a:rPr lang="uk-UA" smtClean="0"/>
              <a:t>‹#›</a:t>
            </a:fld>
            <a:endParaRPr lang="uk-UA"/>
          </a:p>
        </p:txBody>
      </p:sp>
    </p:spTree>
    <p:extLst>
      <p:ext uri="{BB962C8B-B14F-4D97-AF65-F5344CB8AC3E}">
        <p14:creationId xmlns:p14="http://schemas.microsoft.com/office/powerpoint/2010/main" val="400089665"/>
      </p:ext>
    </p:extLst>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4F4BB3-064F-43ED-A6FD-36EDF7F5F999}" type="datetime1">
              <a:rPr lang="uk-UA" smtClean="0"/>
              <a:t>21.12.2014</a:t>
            </a:fld>
            <a:endParaRPr lang="uk-UA"/>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uk-UA"/>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432445-6E7D-4450-B59C-38C01E94AAEB}" type="slidenum">
              <a:rPr lang="uk-UA" smtClean="0"/>
              <a:t>‹#›</a:t>
            </a:fld>
            <a:endParaRPr lang="uk-UA"/>
          </a:p>
        </p:txBody>
      </p:sp>
    </p:spTree>
    <p:extLst>
      <p:ext uri="{BB962C8B-B14F-4D97-AF65-F5344CB8AC3E}">
        <p14:creationId xmlns:p14="http://schemas.microsoft.com/office/powerpoint/2010/main" val="3380361954"/>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 id="2147484164" r:id="rId17"/>
  </p:sldLayoutIdLst>
  <p:transition spd="med">
    <p:fade thruBlk="1"/>
  </p:transition>
  <p:timing>
    <p:tnLst>
      <p:par>
        <p:cTn id="1" dur="indefinite" restart="never" nodeType="tmRoot"/>
      </p:par>
    </p:tnLst>
  </p:timing>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17" y="1556792"/>
            <a:ext cx="9111275" cy="540403"/>
          </a:xfrm>
        </p:spPr>
        <p:txBody>
          <a:bodyPr>
            <a:normAutofit fontScale="90000"/>
          </a:bodyPr>
          <a:lstStyle/>
          <a:p>
            <a:pPr algn="ctr"/>
            <a:r>
              <a:rPr lang="en-US" sz="3200" b="1" dirty="0" smtClean="0">
                <a:latin typeface="Cambria" panose="02040503050406030204" pitchFamily="18" charset="0"/>
              </a:rPr>
              <a:t>Rotating Reference </a:t>
            </a:r>
            <a:r>
              <a:rPr lang="en-US" sz="3200" b="1" dirty="0">
                <a:latin typeface="Cambria" panose="02040503050406030204" pitchFamily="18" charset="0"/>
              </a:rPr>
              <a:t>F</a:t>
            </a:r>
            <a:r>
              <a:rPr lang="en-US" sz="3200" b="1" dirty="0" smtClean="0">
                <a:latin typeface="Cambria" panose="02040503050406030204" pitchFamily="18" charset="0"/>
              </a:rPr>
              <a:t>rames</a:t>
            </a:r>
            <a:endParaRPr lang="uk-UA" sz="3200" b="1" dirty="0">
              <a:latin typeface="Cambria" panose="02040503050406030204" pitchFamily="18" charset="0"/>
            </a:endParaRPr>
          </a:p>
        </p:txBody>
      </p:sp>
      <p:sp>
        <p:nvSpPr>
          <p:cNvPr id="3" name="Подзаголовок 2"/>
          <p:cNvSpPr>
            <a:spLocks noGrp="1"/>
          </p:cNvSpPr>
          <p:nvPr>
            <p:ph type="subTitle" idx="1"/>
          </p:nvPr>
        </p:nvSpPr>
        <p:spPr>
          <a:xfrm>
            <a:off x="4414080" y="3861048"/>
            <a:ext cx="4696078" cy="2088232"/>
          </a:xfrm>
        </p:spPr>
        <p:txBody>
          <a:bodyPr>
            <a:normAutofit/>
          </a:bodyPr>
          <a:lstStyle/>
          <a:p>
            <a:pPr indent="273050"/>
            <a:r>
              <a:rPr lang="uk-UA" dirty="0">
                <a:latin typeface="Cambria" panose="02040503050406030204" pitchFamily="18" charset="0"/>
              </a:rPr>
              <a:t>Проект</a:t>
            </a:r>
          </a:p>
          <a:p>
            <a:pPr indent="273050"/>
            <a:r>
              <a:rPr lang="uk-UA" dirty="0">
                <a:latin typeface="Cambria" panose="02040503050406030204" pitchFamily="18" charset="0"/>
              </a:rPr>
              <a:t>з дисципліни </a:t>
            </a:r>
            <a:r>
              <a:rPr lang="en-US" dirty="0">
                <a:latin typeface="Cambria" panose="02040503050406030204" pitchFamily="18" charset="0"/>
              </a:rPr>
              <a:t>“</a:t>
            </a:r>
            <a:r>
              <a:rPr lang="uk-UA" dirty="0">
                <a:latin typeface="Cambria" panose="02040503050406030204" pitchFamily="18" charset="0"/>
              </a:rPr>
              <a:t>Обчислювальна фізика</a:t>
            </a:r>
            <a:r>
              <a:rPr lang="en-US" dirty="0">
                <a:latin typeface="Cambria" panose="02040503050406030204" pitchFamily="18" charset="0"/>
              </a:rPr>
              <a:t>”</a:t>
            </a:r>
            <a:endParaRPr lang="uk-UA" dirty="0">
              <a:latin typeface="Cambria" panose="02040503050406030204" pitchFamily="18" charset="0"/>
            </a:endParaRPr>
          </a:p>
          <a:p>
            <a:pPr indent="273050"/>
            <a:r>
              <a:rPr lang="uk-UA" dirty="0" smtClean="0">
                <a:latin typeface="Cambria" panose="02040503050406030204" pitchFamily="18" charset="0"/>
              </a:rPr>
              <a:t>студент</a:t>
            </a:r>
            <a:r>
              <a:rPr lang="uk-UA" dirty="0">
                <a:latin typeface="Cambria" panose="02040503050406030204" pitchFamily="18" charset="0"/>
              </a:rPr>
              <a:t>а</a:t>
            </a:r>
            <a:r>
              <a:rPr lang="uk-UA" dirty="0" smtClean="0">
                <a:latin typeface="Cambria" panose="02040503050406030204" pitchFamily="18" charset="0"/>
              </a:rPr>
              <a:t> 1 курсу, ОКР магістр </a:t>
            </a:r>
            <a:endParaRPr lang="uk-UA" dirty="0">
              <a:latin typeface="Cambria" panose="02040503050406030204" pitchFamily="18" charset="0"/>
            </a:endParaRPr>
          </a:p>
          <a:p>
            <a:pPr indent="273050"/>
            <a:r>
              <a:rPr lang="uk-UA" dirty="0">
                <a:latin typeface="Cambria" panose="02040503050406030204" pitchFamily="18" charset="0"/>
              </a:rPr>
              <a:t>групи </a:t>
            </a:r>
            <a:r>
              <a:rPr lang="uk-UA" dirty="0" smtClean="0">
                <a:latin typeface="Cambria" panose="02040503050406030204" pitchFamily="18" charset="0"/>
              </a:rPr>
              <a:t>мПМ1</a:t>
            </a:r>
            <a:endParaRPr lang="uk-UA" dirty="0">
              <a:latin typeface="Cambria" panose="02040503050406030204" pitchFamily="18" charset="0"/>
            </a:endParaRPr>
          </a:p>
          <a:p>
            <a:pPr indent="273050"/>
            <a:r>
              <a:rPr lang="uk-UA" dirty="0" smtClean="0">
                <a:latin typeface="Cambria" panose="02040503050406030204" pitchFamily="18" charset="0"/>
              </a:rPr>
              <a:t>Кучера Олександра</a:t>
            </a:r>
            <a:endParaRPr lang="uk-UA" dirty="0">
              <a:latin typeface="Cambria" panose="02040503050406030204" pitchFamily="18" charset="0"/>
            </a:endParaRPr>
          </a:p>
          <a:p>
            <a:endParaRPr lang="uk-UA" dirty="0"/>
          </a:p>
        </p:txBody>
      </p:sp>
      <p:sp>
        <p:nvSpPr>
          <p:cNvPr id="5" name="Содержимое 2"/>
          <p:cNvSpPr txBox="1">
            <a:spLocks/>
          </p:cNvSpPr>
          <p:nvPr/>
        </p:nvSpPr>
        <p:spPr bwMode="auto">
          <a:xfrm>
            <a:off x="518272" y="188640"/>
            <a:ext cx="8072494"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marL="0" marR="0" lvl="0" indent="273050" algn="ctr"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uk-UA" sz="2000" b="0" i="0" u="none" strike="noStrike" kern="1200" cap="none" spc="0" normalizeH="0" baseline="0" noProof="0" dirty="0" smtClean="0">
                <a:ln>
                  <a:noFill/>
                </a:ln>
                <a:solidFill>
                  <a:schemeClr val="tx1"/>
                </a:solidFill>
                <a:effectLst/>
                <a:uLnTx/>
                <a:uFillTx/>
                <a:latin typeface="Cambria" panose="02040503050406030204" pitchFamily="18" charset="0"/>
              </a:rPr>
              <a:t>Черкаський</a:t>
            </a:r>
            <a:r>
              <a:rPr kumimoji="0" lang="uk-UA" sz="2000" b="0" i="0" u="none" strike="noStrike" kern="1200" cap="none" spc="0" normalizeH="0" noProof="0" dirty="0" smtClean="0">
                <a:ln>
                  <a:noFill/>
                </a:ln>
                <a:solidFill>
                  <a:schemeClr val="tx1"/>
                </a:solidFill>
                <a:effectLst/>
                <a:uLnTx/>
                <a:uFillTx/>
                <a:latin typeface="Cambria" panose="02040503050406030204" pitchFamily="18" charset="0"/>
              </a:rPr>
              <a:t> національний університет </a:t>
            </a:r>
          </a:p>
          <a:p>
            <a:pPr marL="0" marR="0" lvl="0" indent="273050" algn="ctr"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uk-UA" sz="2000" b="0" i="0" u="none" strike="noStrike" kern="1200" cap="none" spc="0" normalizeH="0" noProof="0" dirty="0" smtClean="0">
                <a:ln>
                  <a:noFill/>
                </a:ln>
                <a:solidFill>
                  <a:schemeClr val="tx1"/>
                </a:solidFill>
                <a:effectLst/>
                <a:uLnTx/>
                <a:uFillTx/>
                <a:latin typeface="Cambria" panose="02040503050406030204" pitchFamily="18" charset="0"/>
              </a:rPr>
              <a:t>імені Богдана Хмельницького</a:t>
            </a:r>
            <a:endParaRPr kumimoji="0" lang="uk-UA" sz="2000" b="0" i="0" u="none" strike="noStrike" kern="1200" cap="none" spc="0" normalizeH="0" baseline="0" noProof="0" dirty="0" smtClean="0">
              <a:ln>
                <a:noFill/>
              </a:ln>
              <a:solidFill>
                <a:schemeClr val="tx1"/>
              </a:solidFill>
              <a:effectLst/>
              <a:uLnTx/>
              <a:uFillTx/>
              <a:latin typeface="Cambria" panose="02040503050406030204" pitchFamily="18" charset="0"/>
            </a:endParaRPr>
          </a:p>
        </p:txBody>
      </p:sp>
      <p:sp>
        <p:nvSpPr>
          <p:cNvPr id="7" name="Заголовок 1"/>
          <p:cNvSpPr txBox="1">
            <a:spLocks/>
          </p:cNvSpPr>
          <p:nvPr/>
        </p:nvSpPr>
        <p:spPr>
          <a:xfrm>
            <a:off x="-11800" y="2097195"/>
            <a:ext cx="9111275" cy="540403"/>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uk-UA" sz="2800" b="1" dirty="0" smtClean="0">
                <a:solidFill>
                  <a:schemeClr val="bg1">
                    <a:lumMod val="65000"/>
                  </a:schemeClr>
                </a:solidFill>
              </a:rPr>
              <a:t>Система відліку що обертається</a:t>
            </a:r>
            <a:endParaRPr lang="uk-UA" sz="2800" b="1" dirty="0">
              <a:solidFill>
                <a:schemeClr val="bg1">
                  <a:lumMod val="65000"/>
                </a:schemeClr>
              </a:solidFill>
            </a:endParaRPr>
          </a:p>
        </p:txBody>
      </p:sp>
    </p:spTree>
    <p:extLst>
      <p:ext uri="{BB962C8B-B14F-4D97-AF65-F5344CB8AC3E}">
        <p14:creationId xmlns:p14="http://schemas.microsoft.com/office/powerpoint/2010/main" val="1407069306"/>
      </p:ext>
    </p:extLst>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10</a:t>
            </a:fld>
            <a:r>
              <a:rPr lang="uk-UA" dirty="0" smtClean="0"/>
              <a:t>/12</a:t>
            </a:r>
            <a:endParaRPr lang="uk-UA" dirty="0"/>
          </a:p>
        </p:txBody>
      </p:sp>
      <mc:AlternateContent xmlns:mc="http://schemas.openxmlformats.org/markup-compatibility/2006">
        <mc:Choice xmlns:a14="http://schemas.microsoft.com/office/drawing/2010/main" Requires="a14">
          <p:sp>
            <p:nvSpPr>
              <p:cNvPr id="4" name="Объект 3"/>
              <p:cNvSpPr>
                <a:spLocks noGrp="1"/>
              </p:cNvSpPr>
              <p:nvPr>
                <p:ph idx="1"/>
              </p:nvPr>
            </p:nvSpPr>
            <p:spPr>
              <a:xfrm>
                <a:off x="982133" y="1052736"/>
                <a:ext cx="7704667" cy="4947080"/>
              </a:xfrm>
            </p:spPr>
            <p:txBody>
              <a:bodyPr>
                <a:normAutofit/>
              </a:bodyPr>
              <a:lstStyle/>
              <a:p>
                <a:pPr algn="just">
                  <a:lnSpc>
                    <a:spcPct val="150000"/>
                  </a:lnSpc>
                </a:pPr>
                <a:r>
                  <a:rPr lang="uk-UA" sz="1800" dirty="0" smtClean="0"/>
                  <a:t>Щоб отримати фіктивні </a:t>
                </a:r>
                <a:r>
                  <a:rPr lang="uk-UA" sz="1800" dirty="0"/>
                  <a:t>сили, </a:t>
                </a:r>
                <a:r>
                  <a:rPr lang="uk-UA" sz="1800" dirty="0" smtClean="0"/>
                  <a:t>корисно мати </a:t>
                </a:r>
                <a:r>
                  <a:rPr lang="uk-UA" sz="1800" dirty="0"/>
                  <a:t>можливість конвертувати </a:t>
                </a:r>
                <a:r>
                  <a:rPr lang="uk-UA" sz="1800" dirty="0" smtClean="0"/>
                  <a:t>координати </a:t>
                </a:r>
                <a14:m>
                  <m:oMath xmlns:m="http://schemas.openxmlformats.org/officeDocument/2006/math">
                    <m:r>
                      <a:rPr lang="uk-UA" sz="180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𝑧</m:t>
                    </m:r>
                    <m:r>
                      <a:rPr lang="en-US" sz="1800" b="0" i="1" dirty="0" smtClean="0">
                        <a:latin typeface="Cambria Math" panose="02040503050406030204" pitchFamily="18" charset="0"/>
                      </a:rPr>
                      <m:t>′)</m:t>
                    </m:r>
                  </m:oMath>
                </a14:m>
                <a:r>
                  <a:rPr lang="uk-UA" sz="1800" dirty="0" smtClean="0"/>
                  <a:t> системи відліку що обертається і </a:t>
                </a:r>
                <a:r>
                  <a:rPr lang="uk-UA" sz="1800" dirty="0"/>
                  <a:t>координати </a:t>
                </a:r>
                <a14:m>
                  <m:oMath xmlns:m="http://schemas.openxmlformats.org/officeDocument/2006/math">
                    <m:r>
                      <a:rPr lang="uk-UA" sz="180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𝑧</m:t>
                    </m:r>
                    <m:r>
                      <a:rPr lang="uk-UA" sz="1800" i="1" dirty="0" smtClean="0">
                        <a:latin typeface="Cambria Math" panose="02040503050406030204" pitchFamily="18" charset="0"/>
                      </a:rPr>
                      <m:t>)</m:t>
                    </m:r>
                  </m:oMath>
                </a14:m>
                <a:r>
                  <a:rPr lang="uk-UA" sz="1800" dirty="0" smtClean="0"/>
                  <a:t> інерційної </a:t>
                </a:r>
                <a:r>
                  <a:rPr lang="uk-UA" sz="1800" dirty="0"/>
                  <a:t>система відліку </a:t>
                </a:r>
                <a:r>
                  <a:rPr lang="uk-UA" sz="1800" dirty="0" smtClean="0"/>
                  <a:t>того </a:t>
                </a:r>
                <a:r>
                  <a:rPr lang="uk-UA" sz="1800" dirty="0"/>
                  <a:t>ж походження. Якщо обертання навколо осі </a:t>
                </a:r>
                <a14:m>
                  <m:oMath xmlns:m="http://schemas.openxmlformats.org/officeDocument/2006/math">
                    <m:r>
                      <a:rPr lang="en-US" sz="1800" i="1" dirty="0" smtClean="0">
                        <a:latin typeface="Cambria Math" panose="02040503050406030204" pitchFamily="18" charset="0"/>
                      </a:rPr>
                      <m:t>𝑧</m:t>
                    </m:r>
                  </m:oMath>
                </a14:m>
                <a:r>
                  <a:rPr lang="uk-UA" sz="1800" dirty="0" smtClean="0"/>
                  <a:t> </a:t>
                </a:r>
                <a:r>
                  <a:rPr lang="uk-UA" sz="1800" dirty="0"/>
                  <a:t>з кутовою швидкістю </a:t>
                </a:r>
                <a14:m>
                  <m:oMath xmlns:m="http://schemas.openxmlformats.org/officeDocument/2006/math">
                    <m:r>
                      <m:rPr>
                        <m:lit/>
                      </m:rPr>
                      <a:rPr lang="uk-UA" sz="1800" i="1" dirty="0" smtClean="0">
                        <a:latin typeface="Cambria Math" panose="02040503050406030204" pitchFamily="18" charset="0"/>
                        <a:ea typeface="Cambria Math" panose="02040503050406030204" pitchFamily="18" charset="0"/>
                      </a:rPr>
                      <m:t>𝜔</m:t>
                    </m:r>
                  </m:oMath>
                </a14:m>
                <a:r>
                  <a:rPr lang="en-US" sz="1800" dirty="0">
                    <a:latin typeface="Cambria" panose="02040503050406030204" pitchFamily="18" charset="0"/>
                  </a:rPr>
                  <a:t> </a:t>
                </a:r>
                <a:r>
                  <a:rPr lang="uk-UA" sz="1800" dirty="0"/>
                  <a:t>в</a:t>
                </a:r>
                <a:r>
                  <a:rPr lang="uk-UA" sz="1800" dirty="0" smtClean="0"/>
                  <a:t> двох системах </a:t>
                </a:r>
                <a:r>
                  <a:rPr lang="uk-UA" sz="1800" dirty="0"/>
                  <a:t>відліку збігаються в момент </a:t>
                </a:r>
                <a:r>
                  <a:rPr lang="uk-UA" sz="1800" dirty="0" smtClean="0"/>
                  <a:t>часу </a:t>
                </a:r>
                <a14:m>
                  <m:oMath xmlns:m="http://schemas.openxmlformats.org/officeDocument/2006/math">
                    <m:r>
                      <m:rPr>
                        <m:sty m:val="p"/>
                      </m:rPr>
                      <a:rPr lang="en-US" sz="1800" b="0" i="0" dirty="0" smtClean="0">
                        <a:latin typeface="Cambria Math" panose="02040503050406030204" pitchFamily="18" charset="0"/>
                      </a:rPr>
                      <m:t>t</m:t>
                    </m:r>
                    <m:r>
                      <a:rPr lang="en-US" sz="1800" b="0" i="0" dirty="0" smtClean="0">
                        <a:latin typeface="Cambria Math" panose="02040503050406030204" pitchFamily="18" charset="0"/>
                      </a:rPr>
                      <m:t>=0</m:t>
                    </m:r>
                  </m:oMath>
                </a14:m>
                <a:r>
                  <a:rPr lang="uk-UA" sz="1800" dirty="0"/>
                  <a:t>, перехід від обертових координат в </a:t>
                </a:r>
                <a:r>
                  <a:rPr lang="uk-UA" sz="1800" dirty="0" smtClean="0"/>
                  <a:t>інерційн</a:t>
                </a:r>
                <a:r>
                  <a:rPr lang="uk-UA" sz="1800" dirty="0"/>
                  <a:t>у</a:t>
                </a:r>
                <a:r>
                  <a:rPr lang="uk-UA" sz="1800" dirty="0" smtClean="0"/>
                  <a:t> систему координат </a:t>
                </a:r>
                <a:r>
                  <a:rPr lang="uk-UA" sz="1800" dirty="0"/>
                  <a:t>можна </a:t>
                </a:r>
                <a:r>
                  <a:rPr lang="uk-UA" sz="1800" dirty="0" smtClean="0"/>
                  <a:t>записати:</a:t>
                </a:r>
              </a:p>
              <a:p>
                <a:pPr algn="just">
                  <a:lnSpc>
                    <a:spcPct val="150000"/>
                  </a:lnSpc>
                </a:pPr>
                <a14:m>
                  <m:oMath xmlns:m="http://schemas.openxmlformats.org/officeDocument/2006/math">
                    <m:d>
                      <m:dPr>
                        <m:begChr m:val="{"/>
                        <m:endChr m:val=""/>
                        <m:ctrlPr>
                          <a:rPr lang="uk-UA" sz="1800" i="1" smtClean="0">
                            <a:latin typeface="Cambria Math" panose="02040503050406030204" pitchFamily="18" charset="0"/>
                          </a:rPr>
                        </m:ctrlPr>
                      </m:dPr>
                      <m:e>
                        <m:eqArr>
                          <m:eqArrPr>
                            <m:ctrlPr>
                              <a:rPr lang="uk-UA" sz="1800" i="1" smtClean="0">
                                <a:latin typeface="Cambria Math" panose="02040503050406030204" pitchFamily="18" charset="0"/>
                              </a:rPr>
                            </m:ctrlPr>
                          </m:eqArrPr>
                          <m:e>
                            <m:r>
                              <a:rPr lang="en-US" sz="1800" b="0" i="1" smtClean="0">
                                <a:latin typeface="Cambria Math" panose="02040503050406030204" pitchFamily="18" charset="0"/>
                              </a:rPr>
                              <m:t>𝑥</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m:t>
                                </m:r>
                              </m:sup>
                            </m:sSup>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e>
                                    </m:d>
                                  </m:e>
                                </m:d>
                              </m:e>
                            </m:func>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e>
                          <m:e>
                            <m:r>
                              <a:rPr lang="en-US" sz="1800" b="0" i="1" smtClean="0">
                                <a:latin typeface="Cambria Math" panose="02040503050406030204" pitchFamily="18" charset="0"/>
                              </a:rPr>
                              <m:t>𝑦</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b="0" i="1" smtClean="0">
                                    <a:latin typeface="Cambria Math" panose="02040503050406030204" pitchFamily="18" charset="0"/>
                                  </a:rPr>
                                  <m:t>𝑥</m:t>
                                </m:r>
                              </m:e>
                              <m:sup>
                                <m:r>
                                  <a:rPr lang="en-US" sz="1800" i="1">
                                    <a:latin typeface="Cambria Math" panose="02040503050406030204" pitchFamily="18" charset="0"/>
                                  </a:rPr>
                                  <m:t>′</m:t>
                                </m:r>
                              </m:sup>
                            </m:sSup>
                            <m:func>
                              <m:funcPr>
                                <m:ctrlPr>
                                  <a:rPr lang="en-US" sz="1800" i="1">
                                    <a:latin typeface="Cambria Math" panose="02040503050406030204" pitchFamily="18" charset="0"/>
                                  </a:rPr>
                                </m:ctrlPr>
                              </m:funcPr>
                              <m:fName>
                                <m:r>
                                  <m:rPr>
                                    <m:sty m:val="p"/>
                                  </m:rPr>
                                  <a:rPr lang="en-US" sz="1800" b="0" i="0" smtClean="0">
                                    <a:latin typeface="Cambria Math" panose="02040503050406030204" pitchFamily="18" charset="0"/>
                                  </a:rPr>
                                  <m:t>sin</m:t>
                                </m:r>
                              </m:fName>
                              <m:e>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𝜃</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e>
                            </m:func>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𝑦</m:t>
                                </m:r>
                              </m:e>
                              <m:sup>
                                <m:r>
                                  <a:rPr lang="en-US" sz="1800" i="1">
                                    <a:latin typeface="Cambria Math" panose="02040503050406030204" pitchFamily="18" charset="0"/>
                                  </a:rPr>
                                  <m:t>′</m:t>
                                </m:r>
                              </m:sup>
                            </m:sSup>
                            <m:r>
                              <m:rPr>
                                <m:sty m:val="p"/>
                              </m:rPr>
                              <a:rPr lang="en-US" sz="1800" b="0" i="0" smtClean="0">
                                <a:latin typeface="Cambria Math" panose="02040503050406030204" pitchFamily="18" charset="0"/>
                              </a:rPr>
                              <m:t>cos</m:t>
                            </m:r>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e>
                        </m:eqArr>
                      </m:e>
                    </m:d>
                    <m:d>
                      <m:dPr>
                        <m:begChr m:val="{"/>
                        <m:endChr m:val=""/>
                        <m:ctrlPr>
                          <a:rPr lang="uk-UA" sz="1800" i="1">
                            <a:latin typeface="Cambria Math" panose="02040503050406030204" pitchFamily="18" charset="0"/>
                          </a:rPr>
                        </m:ctrlPr>
                      </m:dPr>
                      <m:e>
                        <m:eqArr>
                          <m:eqArrPr>
                            <m:ctrlPr>
                              <a:rPr lang="uk-UA" sz="1800" i="1">
                                <a:latin typeface="Cambria Math" panose="02040503050406030204" pitchFamily="18" charset="0"/>
                              </a:rPr>
                            </m:ctrlPr>
                          </m:eqArrPr>
                          <m:e>
                            <m:r>
                              <a:rPr lang="en-US" sz="1800" i="1">
                                <a:latin typeface="Cambria Math" panose="02040503050406030204" pitchFamily="18" charset="0"/>
                              </a:rPr>
                              <m:t>𝑥</m:t>
                            </m:r>
                            <m:r>
                              <a:rPr lang="en-US" sz="1800" b="0" i="1" smtClean="0">
                                <a:latin typeface="Cambria Math" panose="02040503050406030204" pitchFamily="18" charset="0"/>
                              </a:rPr>
                              <m:t>′</m:t>
                            </m:r>
                            <m:r>
                              <a:rPr lang="en-US" sz="1800" i="1">
                                <a:latin typeface="Cambria Math" panose="02040503050406030204" pitchFamily="18" charset="0"/>
                              </a:rPr>
                              <m:t>=</m:t>
                            </m:r>
                            <m:r>
                              <a:rPr lang="en-US" sz="1800" b="0" i="1" smtClean="0">
                                <a:latin typeface="Cambria Math" panose="02040503050406030204" pitchFamily="18" charset="0"/>
                              </a:rPr>
                              <m:t>𝑥</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cos</m:t>
                                </m:r>
                              </m:fName>
                              <m:e>
                                <m:d>
                                  <m:dPr>
                                    <m:ctrlPr>
                                      <a:rPr lang="en-US" sz="1800" i="1">
                                        <a:latin typeface="Cambria Math" panose="02040503050406030204" pitchFamily="18" charset="0"/>
                                      </a:rPr>
                                    </m:ctrlPr>
                                  </m:dPr>
                                  <m:e>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e>
                            </m:func>
                            <m:r>
                              <a:rPr lang="en-US" sz="1800" i="1">
                                <a:latin typeface="Cambria Math" panose="02040503050406030204" pitchFamily="18" charset="0"/>
                              </a:rPr>
                              <m:t>−</m:t>
                            </m:r>
                            <m:r>
                              <a:rPr lang="en-US" sz="1800" b="0" i="1" smtClean="0">
                                <a:latin typeface="Cambria Math" panose="02040503050406030204" pitchFamily="18" charset="0"/>
                              </a:rPr>
                              <m:t>𝑦</m:t>
                            </m:r>
                            <m:r>
                              <m:rPr>
                                <m:sty m:val="p"/>
                              </m:rPr>
                              <a:rPr lang="en-US" sz="1800">
                                <a:latin typeface="Cambria Math" panose="02040503050406030204" pitchFamily="18" charset="0"/>
                              </a:rPr>
                              <m:t>sin</m:t>
                            </m:r>
                            <m:r>
                              <a:rPr lang="en-US" sz="1800" i="1">
                                <a:latin typeface="Cambria Math" panose="02040503050406030204" pitchFamily="18" charset="0"/>
                              </a:rPr>
                              <m:t>⁡(</m:t>
                            </m:r>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e>
                          <m:e>
                            <m:r>
                              <a:rPr lang="en-US" sz="1800" i="1">
                                <a:latin typeface="Cambria Math" panose="02040503050406030204" pitchFamily="18" charset="0"/>
                              </a:rPr>
                              <m:t>𝑦</m:t>
                            </m:r>
                            <m:r>
                              <a:rPr lang="en-US" sz="1800" b="0" i="1" smtClean="0">
                                <a:latin typeface="Cambria Math" panose="02040503050406030204" pitchFamily="18" charset="0"/>
                              </a:rPr>
                              <m:t>′</m:t>
                            </m:r>
                            <m:r>
                              <a:rPr lang="en-US" sz="1800" i="1">
                                <a:latin typeface="Cambria Math" panose="02040503050406030204" pitchFamily="18" charset="0"/>
                              </a:rPr>
                              <m:t>=</m:t>
                            </m:r>
                            <m:r>
                              <a:rPr lang="en-US" sz="1800" b="0" i="1" smtClean="0">
                                <a:latin typeface="Cambria Math" panose="02040503050406030204" pitchFamily="18" charset="0"/>
                              </a:rPr>
                              <m:t>𝑥</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d>
                                  <m:dPr>
                                    <m:ctrlPr>
                                      <a:rPr lang="en-US" sz="1800" i="1">
                                        <a:latin typeface="Cambria Math" panose="02040503050406030204" pitchFamily="18" charset="0"/>
                                      </a:rPr>
                                    </m:ctrlPr>
                                  </m:dPr>
                                  <m:e>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e>
                            </m:func>
                            <m:r>
                              <a:rPr lang="en-US" sz="1800" i="1">
                                <a:latin typeface="Cambria Math" panose="02040503050406030204" pitchFamily="18" charset="0"/>
                              </a:rPr>
                              <m:t>+</m:t>
                            </m:r>
                            <m:r>
                              <a:rPr lang="en-US" sz="1800" b="0" i="1" smtClean="0">
                                <a:latin typeface="Cambria Math" panose="02040503050406030204" pitchFamily="18" charset="0"/>
                              </a:rPr>
                              <m:t>𝑦</m:t>
                            </m:r>
                            <m:r>
                              <m:rPr>
                                <m:sty m:val="p"/>
                              </m:rPr>
                              <a:rPr lang="en-US" sz="1800">
                                <a:latin typeface="Cambria Math" panose="02040503050406030204" pitchFamily="18" charset="0"/>
                              </a:rPr>
                              <m:t>cos</m:t>
                            </m:r>
                            <m:r>
                              <a:rPr lang="en-US" sz="1800" i="1">
                                <a:latin typeface="Cambria Math" panose="02040503050406030204" pitchFamily="18" charset="0"/>
                              </a:rPr>
                              <m:t>⁡(</m:t>
                            </m:r>
                            <m:r>
                              <a:rPr lang="en-US" sz="1800" b="0" i="1" smtClean="0">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e>
                        </m:eqArr>
                      </m:e>
                    </m:d>
                  </m:oMath>
                </a14:m>
                <a:endParaRPr lang="uk-UA" sz="1800" dirty="0">
                  <a:latin typeface="Cambria" panose="02040503050406030204" pitchFamily="18" charset="0"/>
                </a:endParaRPr>
              </a:p>
            </p:txBody>
          </p:sp>
        </mc:Choice>
        <mc:Fallback>
          <p:sp>
            <p:nvSpPr>
              <p:cNvPr id="4" name="Объект 3"/>
              <p:cNvSpPr>
                <a:spLocks noGrp="1" noRot="1" noChangeAspect="1" noMove="1" noResize="1" noEditPoints="1" noAdjustHandles="1" noChangeArrowheads="1" noChangeShapeType="1" noTextEdit="1"/>
              </p:cNvSpPr>
              <p:nvPr>
                <p:ph idx="1"/>
              </p:nvPr>
            </p:nvSpPr>
            <p:spPr>
              <a:xfrm>
                <a:off x="982133" y="1052736"/>
                <a:ext cx="7704667" cy="4947080"/>
              </a:xfrm>
              <a:blipFill rotWithShape="0">
                <a:blip r:embed="rId3"/>
                <a:stretch>
                  <a:fillRect l="-1187" r="-712"/>
                </a:stretch>
              </a:blipFill>
            </p:spPr>
            <p:txBody>
              <a:bodyPr/>
              <a:lstStyle/>
              <a:p>
                <a:r>
                  <a:rPr lang="uk-UA">
                    <a:noFill/>
                  </a:rPr>
                  <a:t> </a:t>
                </a:r>
              </a:p>
            </p:txBody>
          </p:sp>
        </mc:Fallback>
      </mc:AlternateContent>
      <p:sp>
        <p:nvSpPr>
          <p:cNvPr id="5" name="Заголовок 4"/>
          <p:cNvSpPr>
            <a:spLocks noGrp="1"/>
          </p:cNvSpPr>
          <p:nvPr>
            <p:ph type="title"/>
          </p:nvPr>
        </p:nvSpPr>
        <p:spPr>
          <a:xfrm>
            <a:off x="982133" y="26099"/>
            <a:ext cx="7704667" cy="882622"/>
          </a:xfrm>
        </p:spPr>
        <p:txBody>
          <a:bodyPr>
            <a:noAutofit/>
          </a:bodyPr>
          <a:lstStyle/>
          <a:p>
            <a:r>
              <a:rPr lang="uk-UA" sz="2800" dirty="0" smtClean="0"/>
              <a:t>Зв'язок між позиціями в двох системах відліку</a:t>
            </a:r>
            <a:endParaRPr lang="uk-UA" sz="2800" dirty="0"/>
          </a:p>
        </p:txBody>
      </p:sp>
    </p:spTree>
    <p:extLst>
      <p:ext uri="{BB962C8B-B14F-4D97-AF65-F5344CB8AC3E}">
        <p14:creationId xmlns:p14="http://schemas.microsoft.com/office/powerpoint/2010/main" val="447312001"/>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11</a:t>
            </a:fld>
            <a:r>
              <a:rPr lang="uk-UA" dirty="0" smtClean="0"/>
              <a:t>/12</a:t>
            </a:r>
            <a:endParaRPr lang="uk-UA" dirty="0"/>
          </a:p>
        </p:txBody>
      </p:sp>
      <p:sp>
        <p:nvSpPr>
          <p:cNvPr id="5" name="Заголовок 4"/>
          <p:cNvSpPr>
            <a:spLocks noGrp="1"/>
          </p:cNvSpPr>
          <p:nvPr>
            <p:ph type="title"/>
          </p:nvPr>
        </p:nvSpPr>
        <p:spPr>
          <a:xfrm>
            <a:off x="982133" y="26099"/>
            <a:ext cx="7704667" cy="882622"/>
          </a:xfrm>
        </p:spPr>
        <p:txBody>
          <a:bodyPr>
            <a:noAutofit/>
          </a:bodyPr>
          <a:lstStyle/>
          <a:p>
            <a:r>
              <a:rPr lang="uk-UA" sz="2800" dirty="0" smtClean="0"/>
              <a:t>Швидкість і вектори прискорення, присутні в ефект </a:t>
            </a:r>
            <a:r>
              <a:rPr lang="uk-UA" sz="2800" dirty="0" err="1" smtClean="0"/>
              <a:t>Коріоліса</a:t>
            </a:r>
            <a:endParaRPr lang="uk-UA" sz="2800" dirty="0"/>
          </a:p>
        </p:txBody>
      </p:sp>
      <p:pic>
        <p:nvPicPr>
          <p:cNvPr id="6" name="Объект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1760" y="1083172"/>
            <a:ext cx="4845412" cy="4845412"/>
          </a:xfrm>
        </p:spPr>
      </p:pic>
    </p:spTree>
    <p:extLst>
      <p:ext uri="{BB962C8B-B14F-4D97-AF65-F5344CB8AC3E}">
        <p14:creationId xmlns:p14="http://schemas.microsoft.com/office/powerpoint/2010/main" val="1403765449"/>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2134" y="1412776"/>
            <a:ext cx="7704667" cy="3332816"/>
          </a:xfrm>
        </p:spPr>
        <p:txBody>
          <a:bodyPr>
            <a:normAutofit/>
          </a:bodyPr>
          <a:lstStyle/>
          <a:p>
            <a:pPr algn="ctr"/>
            <a:r>
              <a:rPr lang="uk-UA" sz="6600" i="1" dirty="0" smtClean="0">
                <a:effectLst>
                  <a:outerShdw blurRad="38100" dist="38100" dir="2700000" algn="tl">
                    <a:srgbClr val="000000">
                      <a:alpha val="43137"/>
                    </a:srgbClr>
                  </a:outerShdw>
                </a:effectLst>
                <a:latin typeface="Monotype Corsiva" pitchFamily="66" charset="0"/>
                <a:cs typeface="Andalus" pitchFamily="18" charset="-78"/>
              </a:rPr>
              <a:t>Дякую за увагу</a:t>
            </a:r>
          </a:p>
        </p:txBody>
      </p:sp>
      <p:sp>
        <p:nvSpPr>
          <p:cNvPr id="5" name="Номер слайда 4"/>
          <p:cNvSpPr>
            <a:spLocks noGrp="1"/>
          </p:cNvSpPr>
          <p:nvPr>
            <p:ph type="sldNum" sz="quarter" idx="12"/>
          </p:nvPr>
        </p:nvSpPr>
        <p:spPr>
          <a:xfrm>
            <a:off x="8172401" y="6108173"/>
            <a:ext cx="514400" cy="365125"/>
          </a:xfrm>
        </p:spPr>
        <p:txBody>
          <a:bodyPr>
            <a:normAutofit fontScale="92500"/>
          </a:bodyPr>
          <a:lstStyle/>
          <a:p>
            <a:fld id="{99432445-6E7D-4450-B59C-38C01E94AAEB}" type="slidenum">
              <a:rPr lang="uk-UA" smtClean="0"/>
              <a:pPr/>
              <a:t>12</a:t>
            </a:fld>
            <a:r>
              <a:rPr lang="uk-UA" dirty="0" smtClean="0"/>
              <a:t>/1</a:t>
            </a:r>
            <a:r>
              <a:rPr lang="en-US" dirty="0" smtClean="0"/>
              <a:t>2</a:t>
            </a:r>
            <a:endParaRPr lang="uk-UA" dirty="0"/>
          </a:p>
        </p:txBody>
      </p:sp>
    </p:spTree>
    <p:extLst>
      <p:ext uri="{BB962C8B-B14F-4D97-AF65-F5344CB8AC3E}">
        <p14:creationId xmlns:p14="http://schemas.microsoft.com/office/powerpoint/2010/main" val="2103045840"/>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2</a:t>
            </a:fld>
            <a:r>
              <a:rPr lang="uk-UA" dirty="0" smtClean="0"/>
              <a:t>/12</a:t>
            </a:r>
            <a:endParaRPr lang="uk-UA" dirty="0"/>
          </a:p>
        </p:txBody>
      </p:sp>
      <p:sp>
        <p:nvSpPr>
          <p:cNvPr id="4" name="Объект 3"/>
          <p:cNvSpPr>
            <a:spLocks noGrp="1"/>
          </p:cNvSpPr>
          <p:nvPr>
            <p:ph idx="1"/>
          </p:nvPr>
        </p:nvSpPr>
        <p:spPr>
          <a:xfrm>
            <a:off x="982133" y="1052736"/>
            <a:ext cx="7704667" cy="4947080"/>
          </a:xfrm>
        </p:spPr>
        <p:txBody>
          <a:bodyPr>
            <a:normAutofit/>
          </a:bodyPr>
          <a:lstStyle/>
          <a:p>
            <a:pPr algn="just">
              <a:lnSpc>
                <a:spcPct val="150000"/>
              </a:lnSpc>
            </a:pPr>
            <a:r>
              <a:rPr lang="uk-UA" sz="1800" dirty="0" smtClean="0"/>
              <a:t>Система відліку що обертається є </a:t>
            </a:r>
            <a:r>
              <a:rPr lang="uk-UA" sz="1800" dirty="0"/>
              <a:t>окремим випадком </a:t>
            </a:r>
            <a:r>
              <a:rPr lang="uk-UA" sz="1800" dirty="0" err="1"/>
              <a:t>неінерціальної</a:t>
            </a:r>
            <a:r>
              <a:rPr lang="uk-UA" sz="1800" dirty="0"/>
              <a:t> системі відліку, яка обертається щодо </a:t>
            </a:r>
            <a:r>
              <a:rPr lang="uk-UA" sz="1800" dirty="0" err="1"/>
              <a:t>інерціальної</a:t>
            </a:r>
            <a:r>
              <a:rPr lang="uk-UA" sz="1800" dirty="0"/>
              <a:t> системи відліку. </a:t>
            </a:r>
            <a:r>
              <a:rPr lang="uk-UA" sz="1800" dirty="0" smtClean="0"/>
              <a:t>Щоденний </a:t>
            </a:r>
            <a:r>
              <a:rPr lang="uk-UA" sz="1800" dirty="0"/>
              <a:t>приклад </a:t>
            </a:r>
            <a:r>
              <a:rPr lang="uk-UA" sz="1800" dirty="0" smtClean="0"/>
              <a:t>такої системі </a:t>
            </a:r>
            <a:r>
              <a:rPr lang="uk-UA" sz="1800" dirty="0"/>
              <a:t>відліку є </a:t>
            </a:r>
            <a:r>
              <a:rPr lang="uk-UA" sz="1800" dirty="0" smtClean="0"/>
              <a:t>поверхня </a:t>
            </a:r>
            <a:r>
              <a:rPr lang="uk-UA" sz="1800" dirty="0"/>
              <a:t>Землі.</a:t>
            </a:r>
            <a:endParaRPr lang="uk-UA" sz="1800" dirty="0"/>
          </a:p>
        </p:txBody>
      </p:sp>
      <p:sp>
        <p:nvSpPr>
          <p:cNvPr id="5" name="Заголовок 4"/>
          <p:cNvSpPr>
            <a:spLocks noGrp="1"/>
          </p:cNvSpPr>
          <p:nvPr>
            <p:ph type="title"/>
          </p:nvPr>
        </p:nvSpPr>
        <p:spPr>
          <a:xfrm>
            <a:off x="982133" y="26099"/>
            <a:ext cx="7704667" cy="882622"/>
          </a:xfrm>
        </p:spPr>
        <p:txBody>
          <a:bodyPr/>
          <a:lstStyle/>
          <a:p>
            <a:r>
              <a:rPr lang="uk-UA" dirty="0" smtClean="0"/>
              <a:t>Теоретичні відомості</a:t>
            </a:r>
            <a:endParaRPr lang="uk-UA" dirty="0"/>
          </a:p>
        </p:txBody>
      </p:sp>
    </p:spTree>
    <p:extLst>
      <p:ext uri="{BB962C8B-B14F-4D97-AF65-F5344CB8AC3E}">
        <p14:creationId xmlns:p14="http://schemas.microsoft.com/office/powerpoint/2010/main" val="413712141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3</a:t>
            </a:fld>
            <a:r>
              <a:rPr lang="uk-UA" dirty="0" smtClean="0"/>
              <a:t>/12</a:t>
            </a:r>
            <a:endParaRPr lang="uk-UA" dirty="0"/>
          </a:p>
        </p:txBody>
      </p:sp>
      <p:sp>
        <p:nvSpPr>
          <p:cNvPr id="4" name="Объект 3"/>
          <p:cNvSpPr>
            <a:spLocks noGrp="1"/>
          </p:cNvSpPr>
          <p:nvPr>
            <p:ph idx="1"/>
          </p:nvPr>
        </p:nvSpPr>
        <p:spPr>
          <a:xfrm>
            <a:off x="982133" y="1052736"/>
            <a:ext cx="7704667" cy="4947080"/>
          </a:xfrm>
        </p:spPr>
        <p:txBody>
          <a:bodyPr>
            <a:noAutofit/>
          </a:bodyPr>
          <a:lstStyle/>
          <a:p>
            <a:pPr algn="just">
              <a:lnSpc>
                <a:spcPct val="150000"/>
              </a:lnSpc>
            </a:pPr>
            <a:r>
              <a:rPr lang="uk-UA" sz="1600" dirty="0" smtClean="0"/>
              <a:t>Неінерційна </a:t>
            </a:r>
            <a:r>
              <a:rPr lang="uk-UA" sz="1600" dirty="0"/>
              <a:t>система відліку - система відліку, в якій не виконується перший закон Ньютона - «закон інерції», що говорить про те, що кожне тіло, за відсутності діючих на нього сил, </a:t>
            </a:r>
            <a:r>
              <a:rPr lang="uk-UA" sz="1600" dirty="0" smtClean="0"/>
              <a:t>перебуває в стані спокою </a:t>
            </a:r>
            <a:r>
              <a:rPr lang="uk-UA" sz="1600" dirty="0"/>
              <a:t>або рухається по прямій </a:t>
            </a:r>
            <a:r>
              <a:rPr lang="uk-UA" sz="1600" dirty="0" smtClean="0"/>
              <a:t>з </a:t>
            </a:r>
            <a:r>
              <a:rPr lang="uk-UA" sz="1600" dirty="0"/>
              <a:t>постійною швидкістю. Будь-яка система відліку, що рухається з прискоренням або </a:t>
            </a:r>
            <a:r>
              <a:rPr lang="uk-UA" sz="1600" dirty="0" smtClean="0"/>
              <a:t>обертається </a:t>
            </a:r>
            <a:r>
              <a:rPr lang="uk-UA" sz="1600" dirty="0"/>
              <a:t>щодо </a:t>
            </a:r>
            <a:r>
              <a:rPr lang="uk-UA" sz="1600" dirty="0" smtClean="0"/>
              <a:t>інерційної, </a:t>
            </a:r>
            <a:r>
              <a:rPr lang="uk-UA" sz="1600" dirty="0"/>
              <a:t>є </a:t>
            </a:r>
            <a:r>
              <a:rPr lang="uk-UA" sz="1600" dirty="0" smtClean="0"/>
              <a:t>неінерційною. </a:t>
            </a:r>
            <a:r>
              <a:rPr lang="uk-UA" sz="1600" dirty="0"/>
              <a:t>Другий закон Ньютона також не виконується в </a:t>
            </a:r>
            <a:r>
              <a:rPr lang="uk-UA" sz="1600" dirty="0" smtClean="0"/>
              <a:t>неінерційних </a:t>
            </a:r>
            <a:r>
              <a:rPr lang="uk-UA" sz="1600" dirty="0"/>
              <a:t>системах відліку. Для того, щоб рівняння руху матеріальної точки в </a:t>
            </a:r>
            <a:r>
              <a:rPr lang="uk-UA" sz="1600" dirty="0" smtClean="0"/>
              <a:t>неінерційній </a:t>
            </a:r>
            <a:r>
              <a:rPr lang="uk-UA" sz="1600" dirty="0"/>
              <a:t>системі відліку за формою збігалося з рівнянням другого закону Ньютона, додатково до «</a:t>
            </a:r>
            <a:r>
              <a:rPr lang="uk-UA" sz="1600" dirty="0" smtClean="0"/>
              <a:t>звичайних» сил,  дійсних </a:t>
            </a:r>
            <a:r>
              <a:rPr lang="uk-UA" sz="1600" dirty="0"/>
              <a:t>в інерційних системах, вводять сили інерції.</a:t>
            </a:r>
          </a:p>
          <a:p>
            <a:pPr algn="just">
              <a:lnSpc>
                <a:spcPct val="150000"/>
              </a:lnSpc>
            </a:pPr>
            <a:r>
              <a:rPr lang="uk-UA" sz="1600" dirty="0"/>
              <a:t>Закони Ньютона виконуються тільки в </a:t>
            </a:r>
            <a:r>
              <a:rPr lang="uk-UA" sz="1600" dirty="0" smtClean="0"/>
              <a:t>інерційних </a:t>
            </a:r>
            <a:r>
              <a:rPr lang="uk-UA" sz="1600" dirty="0"/>
              <a:t>системах відліку. Для того, щоб знайти рівняння руху в </a:t>
            </a:r>
            <a:r>
              <a:rPr lang="uk-UA" sz="1600" dirty="0" smtClean="0"/>
              <a:t>неінерційній </a:t>
            </a:r>
            <a:r>
              <a:rPr lang="uk-UA" sz="1600" dirty="0"/>
              <a:t>системі відліку, потрібно знати закони перетворення сил і прискорень при переході від </a:t>
            </a:r>
            <a:r>
              <a:rPr lang="uk-UA" sz="1600" dirty="0" smtClean="0"/>
              <a:t>інерційної </a:t>
            </a:r>
            <a:r>
              <a:rPr lang="uk-UA" sz="1600" dirty="0"/>
              <a:t>системи до будь </a:t>
            </a:r>
            <a:r>
              <a:rPr lang="uk-UA" sz="1600" dirty="0" smtClean="0"/>
              <a:t>неінерційної</a:t>
            </a:r>
            <a:r>
              <a:rPr lang="uk-UA" sz="1600" dirty="0"/>
              <a:t>.</a:t>
            </a:r>
            <a:endParaRPr lang="uk-UA" sz="1600" dirty="0"/>
          </a:p>
        </p:txBody>
      </p:sp>
      <p:sp>
        <p:nvSpPr>
          <p:cNvPr id="5" name="Заголовок 4"/>
          <p:cNvSpPr>
            <a:spLocks noGrp="1"/>
          </p:cNvSpPr>
          <p:nvPr>
            <p:ph type="title"/>
          </p:nvPr>
        </p:nvSpPr>
        <p:spPr>
          <a:xfrm>
            <a:off x="982133" y="26099"/>
            <a:ext cx="7704667" cy="882622"/>
          </a:xfrm>
        </p:spPr>
        <p:txBody>
          <a:bodyPr>
            <a:normAutofit/>
          </a:bodyPr>
          <a:lstStyle/>
          <a:p>
            <a:r>
              <a:rPr lang="uk-UA" dirty="0" smtClean="0"/>
              <a:t>Неінерційна система відліку</a:t>
            </a:r>
            <a:endParaRPr lang="uk-UA" dirty="0"/>
          </a:p>
        </p:txBody>
      </p:sp>
    </p:spTree>
    <p:extLst>
      <p:ext uri="{BB962C8B-B14F-4D97-AF65-F5344CB8AC3E}">
        <p14:creationId xmlns:p14="http://schemas.microsoft.com/office/powerpoint/2010/main" val="1238044549"/>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4</a:t>
            </a:fld>
            <a:r>
              <a:rPr lang="uk-UA" dirty="0" smtClean="0"/>
              <a:t>/12</a:t>
            </a:r>
            <a:endParaRPr lang="uk-UA" dirty="0"/>
          </a:p>
        </p:txBody>
      </p:sp>
      <p:sp>
        <p:nvSpPr>
          <p:cNvPr id="4" name="Объект 3"/>
          <p:cNvSpPr>
            <a:spLocks noGrp="1"/>
          </p:cNvSpPr>
          <p:nvPr>
            <p:ph idx="1"/>
          </p:nvPr>
        </p:nvSpPr>
        <p:spPr>
          <a:xfrm>
            <a:off x="982133" y="1052736"/>
            <a:ext cx="7704667" cy="4947080"/>
          </a:xfrm>
        </p:spPr>
        <p:txBody>
          <a:bodyPr>
            <a:noAutofit/>
          </a:bodyPr>
          <a:lstStyle/>
          <a:p>
            <a:pPr algn="just">
              <a:lnSpc>
                <a:spcPct val="150000"/>
              </a:lnSpc>
            </a:pPr>
            <a:r>
              <a:rPr lang="uk-UA" sz="1600" dirty="0" smtClean="0"/>
              <a:t>Класична механіка постулює наступні два принципи</a:t>
            </a:r>
            <a:r>
              <a:rPr lang="ru-RU" sz="1600" dirty="0" smtClean="0"/>
              <a:t>:</a:t>
            </a:r>
            <a:endParaRPr lang="uk-UA" sz="1600" dirty="0" smtClean="0"/>
          </a:p>
          <a:p>
            <a:pPr lvl="1" algn="just">
              <a:lnSpc>
                <a:spcPct val="150000"/>
              </a:lnSpc>
            </a:pPr>
            <a:r>
              <a:rPr lang="uk-UA" sz="1200" dirty="0" smtClean="0"/>
              <a:t>час абсолютний, тобто проміжки часу між будь-якими двома подіями однакові у всіх системах відліку, що довільно рухаються;</a:t>
            </a:r>
          </a:p>
          <a:p>
            <a:pPr lvl="1" algn="just">
              <a:lnSpc>
                <a:spcPct val="150000"/>
              </a:lnSpc>
            </a:pPr>
            <a:r>
              <a:rPr lang="uk-UA" sz="1200" dirty="0" smtClean="0"/>
              <a:t>простір абсолютний, тобто відстань між двома будь-якими матеріальними точками однаковий у всіх системах відліку, що довільно рухаються.</a:t>
            </a:r>
          </a:p>
          <a:p>
            <a:pPr algn="just">
              <a:lnSpc>
                <a:spcPct val="150000"/>
              </a:lnSpc>
            </a:pPr>
            <a:r>
              <a:rPr lang="uk-UA" sz="1600" dirty="0" smtClean="0"/>
              <a:t>Ці</a:t>
            </a:r>
            <a:r>
              <a:rPr lang="ru-RU" sz="1600" dirty="0" smtClean="0"/>
              <a:t> </a:t>
            </a:r>
            <a:r>
              <a:rPr lang="ru-RU" sz="1600" dirty="0"/>
              <a:t>два </a:t>
            </a:r>
            <a:r>
              <a:rPr lang="uk-UA" sz="1600" dirty="0" smtClean="0"/>
              <a:t>принципи</a:t>
            </a:r>
            <a:r>
              <a:rPr lang="ru-RU" sz="1600" dirty="0" smtClean="0"/>
              <a:t> </a:t>
            </a:r>
            <a:r>
              <a:rPr lang="uk-UA" sz="1600" dirty="0" smtClean="0"/>
              <a:t>дозволяють записувати рівняння руху матеріальної точки відносно будь неінерційної системи відліку, в якій не виконується перший закон Ньютона</a:t>
            </a:r>
            <a:r>
              <a:rPr lang="ru-RU" sz="1600" dirty="0" smtClean="0"/>
              <a:t>.</a:t>
            </a:r>
          </a:p>
        </p:txBody>
      </p:sp>
      <p:sp>
        <p:nvSpPr>
          <p:cNvPr id="5" name="Заголовок 4"/>
          <p:cNvSpPr>
            <a:spLocks noGrp="1"/>
          </p:cNvSpPr>
          <p:nvPr>
            <p:ph type="title"/>
          </p:nvPr>
        </p:nvSpPr>
        <p:spPr>
          <a:xfrm>
            <a:off x="982133" y="26099"/>
            <a:ext cx="7704667" cy="882622"/>
          </a:xfrm>
        </p:spPr>
        <p:txBody>
          <a:bodyPr>
            <a:normAutofit/>
          </a:bodyPr>
          <a:lstStyle/>
          <a:p>
            <a:r>
              <a:rPr lang="uk-UA" dirty="0" smtClean="0"/>
              <a:t>Неінерційна система відліку</a:t>
            </a:r>
            <a:endParaRPr lang="uk-UA" dirty="0"/>
          </a:p>
        </p:txBody>
      </p:sp>
    </p:spTree>
    <p:extLst>
      <p:ext uri="{BB962C8B-B14F-4D97-AF65-F5344CB8AC3E}">
        <p14:creationId xmlns:p14="http://schemas.microsoft.com/office/powerpoint/2010/main" val="3583553169"/>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5</a:t>
            </a:fld>
            <a:r>
              <a:rPr lang="uk-UA" dirty="0" smtClean="0"/>
              <a:t>/12</a:t>
            </a:r>
            <a:endParaRPr lang="uk-UA" dirty="0"/>
          </a:p>
        </p:txBody>
      </p:sp>
      <mc:AlternateContent xmlns:mc="http://schemas.openxmlformats.org/markup-compatibility/2006">
        <mc:Choice xmlns:a14="http://schemas.microsoft.com/office/drawing/2010/main" Requires="a14">
          <p:sp>
            <p:nvSpPr>
              <p:cNvPr id="4" name="Объект 3"/>
              <p:cNvSpPr>
                <a:spLocks noGrp="1"/>
              </p:cNvSpPr>
              <p:nvPr>
                <p:ph idx="1"/>
              </p:nvPr>
            </p:nvSpPr>
            <p:spPr>
              <a:xfrm>
                <a:off x="971600" y="1052736"/>
                <a:ext cx="7704667" cy="4947080"/>
              </a:xfrm>
            </p:spPr>
            <p:txBody>
              <a:bodyPr>
                <a:noAutofit/>
              </a:bodyPr>
              <a:lstStyle/>
              <a:p>
                <a:pPr algn="just">
                  <a:lnSpc>
                    <a:spcPct val="150000"/>
                  </a:lnSpc>
                </a:pPr>
                <a:r>
                  <a:rPr lang="uk-UA" sz="1600" dirty="0" smtClean="0"/>
                  <a:t>Рівняння руху матеріальної точки в неінерційної системі відліку може бути представлено у вигляді</a:t>
                </a:r>
                <a:r>
                  <a:rPr lang="ru-RU" sz="1600" dirty="0"/>
                  <a:t>:</a:t>
                </a:r>
              </a:p>
              <a:p>
                <a:pPr algn="just">
                  <a:lnSpc>
                    <a:spcPct val="150000"/>
                  </a:lnSpc>
                </a:pPr>
                <a14:m>
                  <m:oMath xmlns:m="http://schemas.openxmlformats.org/officeDocument/2006/math">
                    <m:r>
                      <a:rPr lang="en-US" sz="1600" i="1">
                        <a:latin typeface="Cambria Math" panose="02040503050406030204" pitchFamily="18" charset="0"/>
                      </a:rPr>
                      <m:t>𝑚</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𝑟</m:t>
                        </m:r>
                      </m:sub>
                    </m:sSub>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m:t>
                    </m:r>
                    <m:r>
                      <a:rPr lang="en-US" sz="1600" i="1">
                        <a:latin typeface="Cambria Math" panose="02040503050406030204" pitchFamily="18" charset="0"/>
                      </a:rPr>
                      <m:t>𝑚</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𝑒</m:t>
                        </m:r>
                      </m:sub>
                    </m:sSub>
                    <m:r>
                      <a:rPr lang="en-US" sz="1600" i="1">
                        <a:latin typeface="Cambria Math" panose="02040503050406030204" pitchFamily="18" charset="0"/>
                      </a:rPr>
                      <m:t>−</m:t>
                    </m:r>
                    <m:r>
                      <a:rPr lang="en-US" sz="1600" i="1">
                        <a:latin typeface="Cambria Math" panose="02040503050406030204" pitchFamily="18" charset="0"/>
                      </a:rPr>
                      <m:t>𝑚</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𝑘</m:t>
                        </m:r>
                      </m:sub>
                    </m:sSub>
                  </m:oMath>
                </a14:m>
                <a:endParaRPr lang="en-US" sz="1600" dirty="0"/>
              </a:p>
              <a:p>
                <a:pPr algn="just">
                  <a:lnSpc>
                    <a:spcPct val="150000"/>
                  </a:lnSpc>
                </a:pPr>
                <a14:m>
                  <m:oMath xmlns:m="http://schemas.openxmlformats.org/officeDocument/2006/math">
                    <m:r>
                      <a:rPr lang="en-US" sz="1600" i="1" dirty="0" smtClean="0">
                        <a:latin typeface="Cambria Math" panose="02040503050406030204" pitchFamily="18" charset="0"/>
                      </a:rPr>
                      <m:t>𝑚</m:t>
                    </m:r>
                  </m:oMath>
                </a14:m>
                <a:r>
                  <a:rPr lang="en-US" sz="1600" dirty="0"/>
                  <a:t> – </a:t>
                </a:r>
                <a:r>
                  <a:rPr lang="uk-UA" sz="1600" dirty="0"/>
                  <a:t>маса </a:t>
                </a:r>
                <a:r>
                  <a:rPr lang="uk-UA" sz="1600" dirty="0" smtClean="0"/>
                  <a:t>тіла</a:t>
                </a:r>
              </a:p>
              <a:p>
                <a:pPr algn="just">
                  <a:lnSpc>
                    <a:spcPct val="150000"/>
                  </a:lnSpc>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𝑟</m:t>
                        </m:r>
                      </m:sub>
                    </m:sSub>
                  </m:oMath>
                </a14:m>
                <a:r>
                  <a:rPr lang="uk-UA" sz="1600" dirty="0" smtClean="0"/>
                  <a:t> - прискорення </a:t>
                </a:r>
                <a:r>
                  <a:rPr lang="uk-UA" sz="1600" dirty="0"/>
                  <a:t>і швидкість тіла відносно </a:t>
                </a:r>
                <a:r>
                  <a:rPr lang="uk-UA" sz="1600" dirty="0" smtClean="0"/>
                  <a:t>неінерційної </a:t>
                </a:r>
                <a:r>
                  <a:rPr lang="uk-UA" sz="1600" dirty="0"/>
                  <a:t>системи </a:t>
                </a:r>
                <a:r>
                  <a:rPr lang="uk-UA" sz="1600" dirty="0" smtClean="0"/>
                  <a:t>відліку</a:t>
                </a:r>
              </a:p>
              <a:p>
                <a:pPr algn="just">
                  <a:lnSpc>
                    <a:spcPct val="150000"/>
                  </a:lnSpc>
                </a:pPr>
                <a14:m>
                  <m:oMath xmlns:m="http://schemas.openxmlformats.org/officeDocument/2006/math">
                    <m:r>
                      <a:rPr lang="en-US" sz="1600" i="1">
                        <a:latin typeface="Cambria Math" panose="02040503050406030204" pitchFamily="18" charset="0"/>
                      </a:rPr>
                      <m:t>𝐹</m:t>
                    </m:r>
                    <m:r>
                      <a:rPr lang="en-US" sz="1600" i="1">
                        <a:latin typeface="Cambria Math" panose="02040503050406030204" pitchFamily="18" charset="0"/>
                      </a:rPr>
                      <m:t> </m:t>
                    </m:r>
                  </m:oMath>
                </a14:m>
                <a:r>
                  <a:rPr lang="ru-RU" sz="1600" dirty="0" smtClean="0"/>
                  <a:t>- сума </a:t>
                </a:r>
                <a:r>
                  <a:rPr lang="uk-UA" sz="1600" dirty="0" smtClean="0"/>
                  <a:t>всіх зовнішніх сил, що діють на тіло</a:t>
                </a:r>
              </a:p>
              <a:p>
                <a:pPr algn="just">
                  <a:lnSpc>
                    <a:spcPct val="150000"/>
                  </a:lnSpc>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b="0" i="1" smtClean="0">
                            <a:latin typeface="Cambria Math" panose="02040503050406030204" pitchFamily="18" charset="0"/>
                          </a:rPr>
                          <m:t>𝑒</m:t>
                        </m:r>
                      </m:sub>
                    </m:sSub>
                  </m:oMath>
                </a14:m>
                <a:r>
                  <a:rPr lang="ru-RU" sz="1600" dirty="0" smtClean="0"/>
                  <a:t> - </a:t>
                </a:r>
                <a:r>
                  <a:rPr lang="uk-UA" sz="1600" dirty="0" smtClean="0"/>
                  <a:t>переносне</a:t>
                </a:r>
                <a:r>
                  <a:rPr lang="ru-RU" sz="1600" dirty="0" smtClean="0"/>
                  <a:t> </a:t>
                </a:r>
                <a:r>
                  <a:rPr lang="uk-UA" sz="1600" dirty="0" smtClean="0"/>
                  <a:t>прискорення тіла</a:t>
                </a:r>
              </a:p>
              <a:p>
                <a:pPr algn="just">
                  <a:lnSpc>
                    <a:spcPct val="150000"/>
                  </a:lnSpc>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b="0" i="1" smtClean="0">
                            <a:latin typeface="Cambria Math" panose="02040503050406030204" pitchFamily="18" charset="0"/>
                          </a:rPr>
                          <m:t>𝑘</m:t>
                        </m:r>
                      </m:sub>
                    </m:sSub>
                  </m:oMath>
                </a14:m>
                <a:r>
                  <a:rPr lang="en-US" sz="1600" dirty="0" smtClean="0"/>
                  <a:t> - </a:t>
                </a:r>
                <a:r>
                  <a:rPr lang="ru-RU" sz="1600" dirty="0" err="1" smtClean="0"/>
                  <a:t>коріолісове</a:t>
                </a:r>
                <a:r>
                  <a:rPr lang="ru-RU" sz="1600" dirty="0" smtClean="0"/>
                  <a:t> </a:t>
                </a:r>
                <a:r>
                  <a:rPr lang="uk-UA" sz="1600" dirty="0" smtClean="0"/>
                  <a:t>прискорення тіла</a:t>
                </a:r>
                <a:endParaRPr lang="uk-UA" dirty="0" smtClean="0"/>
              </a:p>
            </p:txBody>
          </p:sp>
        </mc:Choice>
        <mc:Fallback>
          <p:sp>
            <p:nvSpPr>
              <p:cNvPr id="4" name="Объект 3"/>
              <p:cNvSpPr>
                <a:spLocks noGrp="1" noRot="1" noChangeAspect="1" noMove="1" noResize="1" noEditPoints="1" noAdjustHandles="1" noChangeArrowheads="1" noChangeShapeType="1" noTextEdit="1"/>
              </p:cNvSpPr>
              <p:nvPr>
                <p:ph idx="1"/>
              </p:nvPr>
            </p:nvSpPr>
            <p:spPr>
              <a:xfrm>
                <a:off x="971600" y="1052736"/>
                <a:ext cx="7704667" cy="4947080"/>
              </a:xfrm>
              <a:blipFill rotWithShape="0">
                <a:blip r:embed="rId3"/>
                <a:stretch>
                  <a:fillRect l="-949" r="-475"/>
                </a:stretch>
              </a:blipFill>
            </p:spPr>
            <p:txBody>
              <a:bodyPr/>
              <a:lstStyle/>
              <a:p>
                <a:r>
                  <a:rPr lang="uk-UA">
                    <a:noFill/>
                  </a:rPr>
                  <a:t> </a:t>
                </a:r>
              </a:p>
            </p:txBody>
          </p:sp>
        </mc:Fallback>
      </mc:AlternateContent>
      <p:sp>
        <p:nvSpPr>
          <p:cNvPr id="5" name="Заголовок 4"/>
          <p:cNvSpPr>
            <a:spLocks noGrp="1"/>
          </p:cNvSpPr>
          <p:nvPr>
            <p:ph type="title"/>
          </p:nvPr>
        </p:nvSpPr>
        <p:spPr>
          <a:xfrm>
            <a:off x="982133" y="26099"/>
            <a:ext cx="7704667" cy="882622"/>
          </a:xfrm>
        </p:spPr>
        <p:txBody>
          <a:bodyPr>
            <a:normAutofit/>
          </a:bodyPr>
          <a:lstStyle/>
          <a:p>
            <a:r>
              <a:rPr lang="uk-UA" dirty="0" smtClean="0"/>
              <a:t>Неінерційна система відліку</a:t>
            </a:r>
            <a:endParaRPr lang="uk-UA" dirty="0"/>
          </a:p>
        </p:txBody>
      </p:sp>
    </p:spTree>
    <p:extLst>
      <p:ext uri="{BB962C8B-B14F-4D97-AF65-F5344CB8AC3E}">
        <p14:creationId xmlns:p14="http://schemas.microsoft.com/office/powerpoint/2010/main" val="610739146"/>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6</a:t>
            </a:fld>
            <a:r>
              <a:rPr lang="uk-UA" dirty="0" smtClean="0"/>
              <a:t>/12</a:t>
            </a:r>
            <a:endParaRPr lang="uk-UA" dirty="0"/>
          </a:p>
        </p:txBody>
      </p:sp>
      <mc:AlternateContent xmlns:mc="http://schemas.openxmlformats.org/markup-compatibility/2006">
        <mc:Choice xmlns:a14="http://schemas.microsoft.com/office/drawing/2010/main" Requires="a14">
          <p:sp>
            <p:nvSpPr>
              <p:cNvPr id="4" name="Объект 3"/>
              <p:cNvSpPr>
                <a:spLocks noGrp="1"/>
              </p:cNvSpPr>
              <p:nvPr>
                <p:ph idx="1"/>
              </p:nvPr>
            </p:nvSpPr>
            <p:spPr>
              <a:xfrm>
                <a:off x="971600" y="1052736"/>
                <a:ext cx="7704667" cy="4947080"/>
              </a:xfrm>
            </p:spPr>
            <p:txBody>
              <a:bodyPr>
                <a:noAutofit/>
              </a:bodyPr>
              <a:lstStyle/>
              <a:p>
                <a:pPr algn="just">
                  <a:lnSpc>
                    <a:spcPct val="150000"/>
                  </a:lnSpc>
                </a:pPr>
                <a:r>
                  <a:rPr lang="uk-UA" sz="1800" dirty="0" smtClean="0"/>
                  <a:t>Це рівняння може бути записано у звичній формі другого закону Ньютона, якщо ввести сили інерції</a:t>
                </a:r>
                <a:r>
                  <a:rPr lang="ru-RU" sz="1800" dirty="0" smtClean="0"/>
                  <a:t>:</a:t>
                </a:r>
                <a:endParaRPr lang="en-US" sz="1800" dirty="0" smtClean="0"/>
              </a:p>
              <a:p>
                <a:pPr algn="just">
                  <a:lnSpc>
                    <a:spcPct val="150000"/>
                  </a:lnSpc>
                </a:pPr>
                <a14:m>
                  <m:oMath xmlns:m="http://schemas.openxmlformats.org/officeDocument/2006/math">
                    <m:sSub>
                      <m:sSubPr>
                        <m:ctrlPr>
                          <a:rPr lang="uk-UA" sz="1800" i="1" smtClean="0"/>
                        </m:ctrlPr>
                      </m:sSubPr>
                      <m:e>
                        <m:r>
                          <a:rPr lang="en-US" sz="1800" b="0" i="1" smtClean="0"/>
                          <m:t>𝐹</m:t>
                        </m:r>
                      </m:e>
                      <m:sub>
                        <m:r>
                          <a:rPr lang="en-US" sz="1800" b="0" i="1" smtClean="0"/>
                          <m:t>𝑒</m:t>
                        </m:r>
                      </m:sub>
                    </m:sSub>
                    <m:r>
                      <a:rPr lang="en-US" sz="1800" b="0" i="1" smtClean="0"/>
                      <m:t>=−</m:t>
                    </m:r>
                    <m:r>
                      <a:rPr lang="en-US" sz="1800" b="0" i="1" smtClean="0"/>
                      <m:t>𝑚</m:t>
                    </m:r>
                    <m:sSub>
                      <m:sSubPr>
                        <m:ctrlPr>
                          <a:rPr lang="en-US" sz="1800" b="0" i="1" smtClean="0"/>
                        </m:ctrlPr>
                      </m:sSubPr>
                      <m:e>
                        <m:r>
                          <a:rPr lang="en-US" sz="1800" b="0" i="1" smtClean="0"/>
                          <m:t>𝑎</m:t>
                        </m:r>
                      </m:e>
                      <m:sub>
                        <m:r>
                          <a:rPr lang="en-US" sz="1800" b="0" i="1" smtClean="0"/>
                          <m:t>𝑒</m:t>
                        </m:r>
                      </m:sub>
                    </m:sSub>
                  </m:oMath>
                </a14:m>
                <a:r>
                  <a:rPr lang="en-US" sz="1800" dirty="0" smtClean="0"/>
                  <a:t> - </a:t>
                </a:r>
                <a:r>
                  <a:rPr lang="uk-UA" sz="1800" dirty="0" smtClean="0"/>
                  <a:t>переносна сила інерції</a:t>
                </a:r>
              </a:p>
              <a:p>
                <a:pPr algn="just">
                  <a:lnSpc>
                    <a:spcPct val="150000"/>
                  </a:lnSpc>
                </a:pPr>
                <a14:m>
                  <m:oMath xmlns:m="http://schemas.openxmlformats.org/officeDocument/2006/math">
                    <m:sSub>
                      <m:sSubPr>
                        <m:ctrlPr>
                          <a:rPr lang="uk-UA" sz="1800" i="1"/>
                        </m:ctrlPr>
                      </m:sSubPr>
                      <m:e>
                        <m:r>
                          <a:rPr lang="en-US" sz="1800" i="1"/>
                          <m:t>𝐹</m:t>
                        </m:r>
                      </m:e>
                      <m:sub>
                        <m:r>
                          <a:rPr lang="en-US" sz="1800" b="0" i="1" smtClean="0"/>
                          <m:t>𝑘</m:t>
                        </m:r>
                      </m:sub>
                    </m:sSub>
                    <m:r>
                      <a:rPr lang="en-US" sz="1800" i="1"/>
                      <m:t>=−</m:t>
                    </m:r>
                    <m:r>
                      <a:rPr lang="en-US" sz="1800" i="1"/>
                      <m:t>𝑚</m:t>
                    </m:r>
                    <m:sSub>
                      <m:sSubPr>
                        <m:ctrlPr>
                          <a:rPr lang="en-US" sz="1800" i="1"/>
                        </m:ctrlPr>
                      </m:sSubPr>
                      <m:e>
                        <m:r>
                          <a:rPr lang="en-US" sz="1800" i="1"/>
                          <m:t>𝑎</m:t>
                        </m:r>
                      </m:e>
                      <m:sub>
                        <m:r>
                          <a:rPr lang="en-US" sz="1800" b="0" i="1" smtClean="0"/>
                          <m:t>𝑘</m:t>
                        </m:r>
                      </m:sub>
                    </m:sSub>
                  </m:oMath>
                </a14:m>
                <a:r>
                  <a:rPr lang="en-US" sz="1800" dirty="0" smtClean="0"/>
                  <a:t> - </a:t>
                </a:r>
                <a:r>
                  <a:rPr lang="uk-UA" sz="1800" dirty="0" smtClean="0"/>
                  <a:t>сила </a:t>
                </a:r>
                <a:r>
                  <a:rPr lang="uk-UA" sz="1800" dirty="0" err="1" smtClean="0"/>
                  <a:t>Коріоліса</a:t>
                </a:r>
                <a:endParaRPr lang="uk-UA" sz="1800" dirty="0" smtClean="0"/>
              </a:p>
              <a:p>
                <a:pPr algn="just">
                  <a:lnSpc>
                    <a:spcPct val="150000"/>
                  </a:lnSpc>
                </a:pPr>
                <a:r>
                  <a:rPr lang="uk-UA" sz="1800" dirty="0"/>
                  <a:t>В </a:t>
                </a:r>
                <a:r>
                  <a:rPr lang="uk-UA" sz="1800" dirty="0" err="1"/>
                  <a:t>неінерціальних</a:t>
                </a:r>
                <a:r>
                  <a:rPr lang="uk-UA" sz="1800" dirty="0"/>
                  <a:t> системах відліку виникають сили інерції. Поява цих сил є ознакою </a:t>
                </a:r>
                <a:r>
                  <a:rPr lang="uk-UA" sz="1800" dirty="0" err="1"/>
                  <a:t>неінерціальної</a:t>
                </a:r>
                <a:r>
                  <a:rPr lang="uk-UA" sz="1800" dirty="0"/>
                  <a:t> системи відліку.</a:t>
                </a:r>
                <a:endParaRPr lang="uk-UA" sz="1800" dirty="0" smtClean="0"/>
              </a:p>
            </p:txBody>
          </p:sp>
        </mc:Choice>
        <mc:Fallback>
          <p:sp>
            <p:nvSpPr>
              <p:cNvPr id="4" name="Объект 3"/>
              <p:cNvSpPr>
                <a:spLocks noGrp="1" noRot="1" noChangeAspect="1" noMove="1" noResize="1" noEditPoints="1" noAdjustHandles="1" noChangeArrowheads="1" noChangeShapeType="1" noTextEdit="1"/>
              </p:cNvSpPr>
              <p:nvPr>
                <p:ph idx="1"/>
              </p:nvPr>
            </p:nvSpPr>
            <p:spPr>
              <a:xfrm>
                <a:off x="971600" y="1052736"/>
                <a:ext cx="7704667" cy="4947080"/>
              </a:xfrm>
              <a:blipFill rotWithShape="0">
                <a:blip r:embed="rId3"/>
                <a:stretch>
                  <a:fillRect l="-1187" r="-712"/>
                </a:stretch>
              </a:blipFill>
            </p:spPr>
            <p:txBody>
              <a:bodyPr/>
              <a:lstStyle/>
              <a:p>
                <a:r>
                  <a:rPr lang="uk-UA">
                    <a:noFill/>
                  </a:rPr>
                  <a:t> </a:t>
                </a:r>
              </a:p>
            </p:txBody>
          </p:sp>
        </mc:Fallback>
      </mc:AlternateContent>
      <p:sp>
        <p:nvSpPr>
          <p:cNvPr id="5" name="Заголовок 4"/>
          <p:cNvSpPr>
            <a:spLocks noGrp="1"/>
          </p:cNvSpPr>
          <p:nvPr>
            <p:ph type="title"/>
          </p:nvPr>
        </p:nvSpPr>
        <p:spPr>
          <a:xfrm>
            <a:off x="982133" y="26099"/>
            <a:ext cx="7704667" cy="882622"/>
          </a:xfrm>
        </p:spPr>
        <p:txBody>
          <a:bodyPr>
            <a:normAutofit/>
          </a:bodyPr>
          <a:lstStyle/>
          <a:p>
            <a:r>
              <a:rPr lang="uk-UA" dirty="0" smtClean="0"/>
              <a:t>Неінерційна система відліку</a:t>
            </a:r>
            <a:endParaRPr lang="uk-UA" dirty="0"/>
          </a:p>
        </p:txBody>
      </p:sp>
    </p:spTree>
    <p:extLst>
      <p:ext uri="{BB962C8B-B14F-4D97-AF65-F5344CB8AC3E}">
        <p14:creationId xmlns:p14="http://schemas.microsoft.com/office/powerpoint/2010/main" val="4084595402"/>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7</a:t>
            </a:fld>
            <a:r>
              <a:rPr lang="uk-UA" dirty="0" smtClean="0"/>
              <a:t>/12</a:t>
            </a:r>
            <a:endParaRPr lang="uk-UA" dirty="0"/>
          </a:p>
        </p:txBody>
      </p:sp>
      <p:sp>
        <p:nvSpPr>
          <p:cNvPr id="4" name="Объект 3"/>
          <p:cNvSpPr>
            <a:spLocks noGrp="1"/>
          </p:cNvSpPr>
          <p:nvPr>
            <p:ph idx="1"/>
          </p:nvPr>
        </p:nvSpPr>
        <p:spPr>
          <a:xfrm>
            <a:off x="971600" y="1052736"/>
            <a:ext cx="7704667" cy="4947080"/>
          </a:xfrm>
        </p:spPr>
        <p:txBody>
          <a:bodyPr>
            <a:noAutofit/>
          </a:bodyPr>
          <a:lstStyle/>
          <a:p>
            <a:pPr algn="just">
              <a:lnSpc>
                <a:spcPct val="150000"/>
              </a:lnSpc>
            </a:pPr>
            <a:r>
              <a:rPr lang="uk-UA" sz="1800" dirty="0" smtClean="0"/>
              <a:t>Інерційна система відліку </a:t>
            </a:r>
            <a:r>
              <a:rPr lang="uk-UA" sz="1800" dirty="0"/>
              <a:t>— система відліку, в якій тіло, на яке не діють жодні сили (або сили, що діють на нього компенсують одна одну, тобто рівнодійна дорівнює нулю), рухається рівномірно й прямолінійно. Або це система відліку, в якій прискорення тіла зумовлене тільки дією на нього сил</a:t>
            </a:r>
            <a:r>
              <a:rPr lang="uk-UA" sz="1800" dirty="0" smtClean="0"/>
              <a:t>.</a:t>
            </a:r>
          </a:p>
          <a:p>
            <a:pPr algn="just">
              <a:lnSpc>
                <a:spcPct val="150000"/>
              </a:lnSpc>
            </a:pPr>
            <a:r>
              <a:rPr lang="uk-UA" sz="1800" dirty="0"/>
              <a:t>Існування інерційних систем відліку постулюється в сучасному формулюванні законів Ньютона.</a:t>
            </a:r>
          </a:p>
          <a:p>
            <a:pPr algn="just">
              <a:lnSpc>
                <a:spcPct val="150000"/>
              </a:lnSpc>
            </a:pPr>
            <a:r>
              <a:rPr lang="uk-UA" sz="1800" dirty="0" smtClean="0"/>
              <a:t>Система </a:t>
            </a:r>
            <a:r>
              <a:rPr lang="uk-UA" sz="1800" dirty="0"/>
              <a:t>відліку, яка рухається із сталою швидкістю відносно інерційної системи, також є інерційною</a:t>
            </a:r>
            <a:r>
              <a:rPr lang="uk-UA" sz="1800" dirty="0" smtClean="0"/>
              <a:t>.</a:t>
            </a:r>
          </a:p>
          <a:p>
            <a:pPr algn="just">
              <a:lnSpc>
                <a:spcPct val="150000"/>
              </a:lnSpc>
            </a:pPr>
            <a:r>
              <a:rPr lang="uk-UA" sz="1800" dirty="0"/>
              <a:t>При переході від однієї інерційної системи відліку до іншої справедливі перетворення Лоренца</a:t>
            </a:r>
            <a:r>
              <a:rPr lang="uk-UA" sz="1800" dirty="0" smtClean="0"/>
              <a:t>.</a:t>
            </a:r>
          </a:p>
        </p:txBody>
      </p:sp>
      <p:sp>
        <p:nvSpPr>
          <p:cNvPr id="5" name="Заголовок 4"/>
          <p:cNvSpPr>
            <a:spLocks noGrp="1"/>
          </p:cNvSpPr>
          <p:nvPr>
            <p:ph type="title"/>
          </p:nvPr>
        </p:nvSpPr>
        <p:spPr>
          <a:xfrm>
            <a:off x="982133" y="26099"/>
            <a:ext cx="7704667" cy="882622"/>
          </a:xfrm>
        </p:spPr>
        <p:txBody>
          <a:bodyPr>
            <a:normAutofit/>
          </a:bodyPr>
          <a:lstStyle/>
          <a:p>
            <a:r>
              <a:rPr lang="uk-UA" dirty="0" smtClean="0"/>
              <a:t>Інерційна система відліку</a:t>
            </a:r>
            <a:endParaRPr lang="uk-UA" dirty="0"/>
          </a:p>
        </p:txBody>
      </p:sp>
    </p:spTree>
    <p:extLst>
      <p:ext uri="{BB962C8B-B14F-4D97-AF65-F5344CB8AC3E}">
        <p14:creationId xmlns:p14="http://schemas.microsoft.com/office/powerpoint/2010/main" val="576967612"/>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8</a:t>
            </a:fld>
            <a:r>
              <a:rPr lang="uk-UA" dirty="0" smtClean="0"/>
              <a:t>/12</a:t>
            </a:r>
            <a:endParaRPr lang="uk-UA" dirty="0"/>
          </a:p>
        </p:txBody>
      </p:sp>
      <p:sp>
        <p:nvSpPr>
          <p:cNvPr id="4" name="Объект 3"/>
          <p:cNvSpPr>
            <a:spLocks noGrp="1"/>
          </p:cNvSpPr>
          <p:nvPr>
            <p:ph idx="1"/>
          </p:nvPr>
        </p:nvSpPr>
        <p:spPr>
          <a:xfrm>
            <a:off x="971600" y="1052736"/>
            <a:ext cx="7704667" cy="4947080"/>
          </a:xfrm>
        </p:spPr>
        <p:txBody>
          <a:bodyPr>
            <a:noAutofit/>
          </a:bodyPr>
          <a:lstStyle/>
          <a:p>
            <a:pPr algn="just">
              <a:lnSpc>
                <a:spcPct val="150000"/>
              </a:lnSpc>
            </a:pPr>
            <a:r>
              <a:rPr lang="uk-UA" sz="1800" dirty="0" smtClean="0"/>
              <a:t>Все неінерційні системи відліку демонструють фіктивні сили. Системи відліку що обертаються характеризуються трьома фіктивними силами</a:t>
            </a:r>
            <a:r>
              <a:rPr lang="ru-RU" sz="1800" dirty="0" smtClean="0"/>
              <a:t>:</a:t>
            </a:r>
          </a:p>
          <a:p>
            <a:pPr lvl="1" algn="just">
              <a:lnSpc>
                <a:spcPct val="150000"/>
              </a:lnSpc>
            </a:pPr>
            <a:r>
              <a:rPr lang="uk-UA" sz="1600" dirty="0" smtClean="0"/>
              <a:t>відцентрова сила</a:t>
            </a:r>
          </a:p>
          <a:p>
            <a:pPr lvl="1" algn="just">
              <a:lnSpc>
                <a:spcPct val="150000"/>
              </a:lnSpc>
            </a:pPr>
            <a:r>
              <a:rPr lang="uk-UA" sz="1600" dirty="0" smtClean="0"/>
              <a:t>сила </a:t>
            </a:r>
            <a:r>
              <a:rPr lang="uk-UA" sz="1600" dirty="0" err="1" smtClean="0"/>
              <a:t>Коріоліса</a:t>
            </a:r>
            <a:endParaRPr lang="uk-UA" sz="1600" dirty="0" smtClean="0"/>
          </a:p>
          <a:p>
            <a:pPr algn="just">
              <a:lnSpc>
                <a:spcPct val="150000"/>
              </a:lnSpc>
            </a:pPr>
            <a:r>
              <a:rPr lang="uk-UA" sz="1800" dirty="0" smtClean="0"/>
              <a:t>і для систем відліку що обертаються нерівномірно,</a:t>
            </a:r>
          </a:p>
          <a:p>
            <a:pPr lvl="1" algn="just">
              <a:lnSpc>
                <a:spcPct val="150000"/>
              </a:lnSpc>
            </a:pPr>
            <a:r>
              <a:rPr lang="uk-UA" sz="1600" dirty="0" smtClean="0"/>
              <a:t>сила Ейлера</a:t>
            </a:r>
            <a:endParaRPr lang="uk-UA" sz="1400" dirty="0" smtClean="0"/>
          </a:p>
        </p:txBody>
      </p:sp>
      <p:sp>
        <p:nvSpPr>
          <p:cNvPr id="5" name="Заголовок 4"/>
          <p:cNvSpPr>
            <a:spLocks noGrp="1"/>
          </p:cNvSpPr>
          <p:nvPr>
            <p:ph type="title"/>
          </p:nvPr>
        </p:nvSpPr>
        <p:spPr>
          <a:xfrm>
            <a:off x="982133" y="26099"/>
            <a:ext cx="7704667" cy="882622"/>
          </a:xfrm>
        </p:spPr>
        <p:txBody>
          <a:bodyPr>
            <a:normAutofit/>
          </a:bodyPr>
          <a:lstStyle/>
          <a:p>
            <a:r>
              <a:rPr lang="uk-UA" sz="3200" dirty="0" smtClean="0"/>
              <a:t>Фіктивні сили неінерційних систем відліку</a:t>
            </a:r>
            <a:endParaRPr lang="uk-UA" sz="3200" dirty="0"/>
          </a:p>
        </p:txBody>
      </p:sp>
    </p:spTree>
    <p:extLst>
      <p:ext uri="{BB962C8B-B14F-4D97-AF65-F5344CB8AC3E}">
        <p14:creationId xmlns:p14="http://schemas.microsoft.com/office/powerpoint/2010/main" val="488634668"/>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Номер слайда 11"/>
          <p:cNvSpPr>
            <a:spLocks noGrp="1"/>
          </p:cNvSpPr>
          <p:nvPr>
            <p:ph type="sldNum" sz="quarter" idx="12"/>
          </p:nvPr>
        </p:nvSpPr>
        <p:spPr>
          <a:xfrm>
            <a:off x="8028385" y="6108173"/>
            <a:ext cx="658416" cy="365125"/>
          </a:xfrm>
        </p:spPr>
        <p:txBody>
          <a:bodyPr>
            <a:normAutofit/>
          </a:bodyPr>
          <a:lstStyle/>
          <a:p>
            <a:fld id="{99432445-6E7D-4450-B59C-38C01E94AAEB}" type="slidenum">
              <a:rPr lang="uk-UA" smtClean="0"/>
              <a:pPr/>
              <a:t>9</a:t>
            </a:fld>
            <a:r>
              <a:rPr lang="uk-UA" dirty="0" smtClean="0"/>
              <a:t>/12</a:t>
            </a:r>
            <a:endParaRPr lang="uk-UA" dirty="0"/>
          </a:p>
        </p:txBody>
      </p:sp>
      <p:sp>
        <p:nvSpPr>
          <p:cNvPr id="4" name="Объект 3"/>
          <p:cNvSpPr>
            <a:spLocks noGrp="1"/>
          </p:cNvSpPr>
          <p:nvPr>
            <p:ph idx="1"/>
          </p:nvPr>
        </p:nvSpPr>
        <p:spPr>
          <a:xfrm>
            <a:off x="982133" y="1052736"/>
            <a:ext cx="7704667" cy="4947080"/>
          </a:xfrm>
        </p:spPr>
        <p:txBody>
          <a:bodyPr>
            <a:normAutofit/>
          </a:bodyPr>
          <a:lstStyle/>
          <a:p>
            <a:pPr algn="just">
              <a:lnSpc>
                <a:spcPct val="150000"/>
              </a:lnSpc>
            </a:pPr>
            <a:r>
              <a:rPr lang="uk-UA" sz="1800" dirty="0" smtClean="0"/>
              <a:t>Змоделювати рух м'яча, кинутого </a:t>
            </a:r>
            <a:r>
              <a:rPr lang="uk-UA" sz="1800" dirty="0"/>
              <a:t>в </a:t>
            </a:r>
            <a:r>
              <a:rPr lang="uk-UA" sz="1800" dirty="0" smtClean="0"/>
              <a:t>повітря з платформи що обертається. </a:t>
            </a:r>
          </a:p>
          <a:p>
            <a:pPr algn="just">
              <a:lnSpc>
                <a:spcPct val="150000"/>
              </a:lnSpc>
            </a:pPr>
            <a:r>
              <a:rPr lang="uk-UA" sz="1800" dirty="0" smtClean="0"/>
              <a:t>Розв’язати рівняння </a:t>
            </a:r>
            <a:r>
              <a:rPr lang="uk-UA" sz="1800" dirty="0"/>
              <a:t>руху в </a:t>
            </a:r>
            <a:r>
              <a:rPr lang="uk-UA" sz="1800" dirty="0" smtClean="0"/>
              <a:t>інерційній </a:t>
            </a:r>
            <a:r>
              <a:rPr lang="uk-UA" sz="1800" dirty="0"/>
              <a:t>системі відліку і </a:t>
            </a:r>
            <a:r>
              <a:rPr lang="uk-UA" sz="1800" dirty="0" smtClean="0"/>
              <a:t>перетворити отримані траекторії на траекторії в неінерційній системі відліку.</a:t>
            </a:r>
            <a:endParaRPr lang="uk-UA" sz="1800" dirty="0">
              <a:latin typeface="Cambria" panose="02040503050406030204" pitchFamily="18" charset="0"/>
            </a:endParaRPr>
          </a:p>
        </p:txBody>
      </p:sp>
      <p:sp>
        <p:nvSpPr>
          <p:cNvPr id="5" name="Заголовок 4"/>
          <p:cNvSpPr>
            <a:spLocks noGrp="1"/>
          </p:cNvSpPr>
          <p:nvPr>
            <p:ph type="title"/>
          </p:nvPr>
        </p:nvSpPr>
        <p:spPr>
          <a:xfrm>
            <a:off x="982133" y="26099"/>
            <a:ext cx="7704667" cy="882622"/>
          </a:xfrm>
        </p:spPr>
        <p:txBody>
          <a:bodyPr/>
          <a:lstStyle/>
          <a:p>
            <a:r>
              <a:rPr lang="uk-UA" dirty="0"/>
              <a:t>Завдання </a:t>
            </a:r>
            <a:r>
              <a:rPr lang="uk-UA" dirty="0" smtClean="0"/>
              <a:t>для </a:t>
            </a:r>
            <a:r>
              <a:rPr lang="uk-UA" dirty="0"/>
              <a:t>виконання</a:t>
            </a:r>
          </a:p>
        </p:txBody>
      </p:sp>
    </p:spTree>
    <p:extLst>
      <p:ext uri="{BB962C8B-B14F-4D97-AF65-F5344CB8AC3E}">
        <p14:creationId xmlns:p14="http://schemas.microsoft.com/office/powerpoint/2010/main" val="3033057074"/>
      </p:ext>
    </p:extLst>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1509</TotalTime>
  <Words>747</Words>
  <Application>Microsoft Office PowerPoint</Application>
  <PresentationFormat>Экран (4:3)</PresentationFormat>
  <Paragraphs>77</Paragraphs>
  <Slides>12</Slides>
  <Notes>11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12</vt:i4>
      </vt:variant>
    </vt:vector>
  </HeadingPairs>
  <TitlesOfParts>
    <vt:vector size="22" baseType="lpstr">
      <vt:lpstr>Andalus</vt:lpstr>
      <vt:lpstr>Arial</vt:lpstr>
      <vt:lpstr>Calibri</vt:lpstr>
      <vt:lpstr>Cambria</vt:lpstr>
      <vt:lpstr>Cambria Math</vt:lpstr>
      <vt:lpstr>Monotype Corsiva</vt:lpstr>
      <vt:lpstr>Rockwell</vt:lpstr>
      <vt:lpstr>Tw Cen MT</vt:lpstr>
      <vt:lpstr>Wingdings 3</vt:lpstr>
      <vt:lpstr>Параллакс</vt:lpstr>
      <vt:lpstr>Rotating Reference Frames</vt:lpstr>
      <vt:lpstr>Теоретичні відомості</vt:lpstr>
      <vt:lpstr>Неінерційна система відліку</vt:lpstr>
      <vt:lpstr>Неінерційна система відліку</vt:lpstr>
      <vt:lpstr>Неінерційна система відліку</vt:lpstr>
      <vt:lpstr>Неінерційна система відліку</vt:lpstr>
      <vt:lpstr>Інерційна система відліку</vt:lpstr>
      <vt:lpstr>Фіктивні сили неінерційних систем відліку</vt:lpstr>
      <vt:lpstr>Завдання для виконання</vt:lpstr>
      <vt:lpstr>Зв'язок між позиціями в двох системах відліку</vt:lpstr>
      <vt:lpstr>Швидкість і вектори прискорення, присутні в ефект Коріоліса</vt:lpstr>
      <vt:lpstr>Презентация PowerPoint</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Візуалізація алгоритму збірки кубика Рубіка</dc:title>
  <dc:creator>KOL</dc:creator>
  <cp:lastModifiedBy>Olexandr Kucher</cp:lastModifiedBy>
  <cp:revision>96</cp:revision>
  <dcterms:created xsi:type="dcterms:W3CDTF">2012-12-12T19:51:58Z</dcterms:created>
  <dcterms:modified xsi:type="dcterms:W3CDTF">2014-12-21T16:36:23Z</dcterms:modified>
</cp:coreProperties>
</file>