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5" r:id="rId4"/>
    <p:sldId id="266" r:id="rId5"/>
    <p:sldId id="267" r:id="rId6"/>
    <p:sldId id="268" r:id="rId7"/>
    <p:sldId id="270" r:id="rId8"/>
    <p:sldId id="258" r:id="rId9"/>
    <p:sldId id="260" r:id="rId10"/>
    <p:sldId id="261" r:id="rId11"/>
    <p:sldId id="262" r:id="rId12"/>
    <p:sldId id="263" r:id="rId13"/>
    <p:sldId id="272" r:id="rId14"/>
    <p:sldId id="273" r:id="rId15"/>
    <p:sldId id="274" r:id="rId16"/>
    <p:sldId id="276" r:id="rId17"/>
    <p:sldId id="275" r:id="rId1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4050"/>
            </a:lvl1pPr>
          </a:lstStyle>
          <a:p>
            <a:r>
              <a:rPr lang="ru-RU" smtClean="0"/>
              <a:t>Образец заголовка</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6593424-A231-4A5E-8F70-7C8A3607EC28}" type="datetimeFigureOut">
              <a:rPr lang="ru-RU" smtClean="0"/>
              <a:t>06.03.2015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309436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547807"/>
            <a:ext cx="7606349" cy="3816806"/>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77012" y="695010"/>
            <a:ext cx="7384010" cy="3525671"/>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326133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24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65895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24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
        <p:nvSpPr>
          <p:cNvPr id="11" name="TextBox 10"/>
          <p:cNvSpPr txBox="1"/>
          <p:nvPr/>
        </p:nvSpPr>
        <p:spPr>
          <a:xfrm>
            <a:off x="742950" y="884796"/>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928258"/>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6517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2400"/>
            </a:lvl1pPr>
          </a:lstStyle>
          <a:p>
            <a:r>
              <a:rPr lang="ru-RU" smtClean="0"/>
              <a:t>Образец заголовка</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2740287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3" name="Date Placeholder 2"/>
          <p:cNvSpPr>
            <a:spLocks noGrp="1"/>
          </p:cNvSpPr>
          <p:nvPr>
            <p:ph type="dt" sz="half" idx="10"/>
          </p:nvPr>
        </p:nvSpPr>
        <p:spPr/>
        <p:txBody>
          <a:bodyPr/>
          <a:lstStyle/>
          <a:p>
            <a:fld id="{46593424-A231-4A5E-8F70-7C8A3607EC28}" type="datetimeFigureOut">
              <a:rPr lang="ru-RU" smtClean="0"/>
              <a:t>06.03.2015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309176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818215"/>
            <a:ext cx="2504979"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818215"/>
            <a:ext cx="2504979"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818215"/>
            <a:ext cx="2504979" cy="1847851"/>
          </a:xfrm>
          <a:prstGeom prst="rect">
            <a:avLst/>
          </a:prstGeom>
        </p:spPr>
      </p:pic>
      <p:sp>
        <p:nvSpPr>
          <p:cNvPr id="30" name="Title 1"/>
          <p:cNvSpPr>
            <a:spLocks noGrp="1"/>
          </p:cNvSpPr>
          <p:nvPr>
            <p:ph type="title"/>
          </p:nvPr>
        </p:nvSpPr>
        <p:spPr>
          <a:xfrm>
            <a:off x="685346" y="609600"/>
            <a:ext cx="7765322" cy="97045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smtClean="0"/>
              <a:t>Вставка рисунка</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smtClean="0"/>
              <a:t>Вставка рисунка</a:t>
            </a:r>
            <a:endParaRPr lang="en-US" dirty="0"/>
          </a:p>
        </p:txBody>
      </p:sp>
      <p:sp>
        <p:nvSpPr>
          <p:cNvPr id="24" name="Text Placeholder 3"/>
          <p:cNvSpPr>
            <a:spLocks noGrp="1"/>
          </p:cNvSpPr>
          <p:nvPr>
            <p:ph type="body" sz="half" idx="19"/>
          </p:nvPr>
        </p:nvSpPr>
        <p:spPr>
          <a:xfrm>
            <a:off x="3331076" y="4480368"/>
            <a:ext cx="2475738" cy="1310833"/>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smtClean="0"/>
              <a:t>Вставка рисунка</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3" name="Date Placeholder 2"/>
          <p:cNvSpPr>
            <a:spLocks noGrp="1"/>
          </p:cNvSpPr>
          <p:nvPr>
            <p:ph type="dt" sz="half" idx="10"/>
          </p:nvPr>
        </p:nvSpPr>
        <p:spPr/>
        <p:txBody>
          <a:bodyPr/>
          <a:lstStyle/>
          <a:p>
            <a:fld id="{46593424-A231-4A5E-8F70-7C8A3607EC28}" type="datetimeFigureOut">
              <a:rPr lang="ru-RU" smtClean="0"/>
              <a:t>06.03.2015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32838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593424-A231-4A5E-8F70-7C8A3607EC28}" type="datetimeFigureOut">
              <a:rPr lang="ru-RU" smtClean="0"/>
              <a:t>06.03.2015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1364389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593424-A231-4A5E-8F70-7C8A3607EC28}" type="datetimeFigureOut">
              <a:rPr lang="ru-RU" smtClean="0"/>
              <a:t>06.03.2015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259359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6593424-A231-4A5E-8F70-7C8A3607EC28}" type="datetimeFigureOut">
              <a:rPr lang="ru-RU" smtClean="0"/>
              <a:t>06.03.2015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24716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3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6593424-A231-4A5E-8F70-7C8A3607EC28}" type="datetimeFigureOut">
              <a:rPr lang="ru-RU" smtClean="0"/>
              <a:t>06.03.2015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253782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22534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734507"/>
            <a:ext cx="3816804"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734507"/>
            <a:ext cx="3816804" cy="4148769"/>
          </a:xfrm>
          <a:prstGeom prst="rect">
            <a:avLst/>
          </a:prstGeom>
        </p:spPr>
      </p:pic>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350"/>
            </a:lvl1pPr>
            <a:lvl2pPr>
              <a:defRPr sz="1200"/>
            </a:lvl2pPr>
            <a:lvl3pPr>
              <a:defRPr sz="1050"/>
            </a:lvl3pPr>
            <a:lvl4pPr>
              <a:defRPr sz="900"/>
            </a:lvl4pPr>
            <a:lvl5pPr>
              <a:defRPr sz="9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smtClean="0"/>
              <a:t>Образец текста</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350"/>
            </a:lvl1pPr>
            <a:lvl2pPr>
              <a:defRPr sz="1200"/>
            </a:lvl2pPr>
            <a:lvl3pPr>
              <a:defRPr sz="1050"/>
            </a:lvl3pPr>
            <a:lvl4pPr>
              <a:defRPr sz="900"/>
            </a:lvl4pPr>
            <a:lvl5pPr>
              <a:defRPr sz="900"/>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6593424-A231-4A5E-8F70-7C8A3607EC28}" type="datetimeFigureOut">
              <a:rPr lang="ru-RU" smtClean="0"/>
              <a:t>06.03.2015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152001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6593424-A231-4A5E-8F70-7C8A3607EC28}" type="datetimeFigureOut">
              <a:rPr lang="ru-RU" smtClean="0"/>
              <a:t>06.03.2015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199938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93424-A231-4A5E-8F70-7C8A3607EC28}" type="datetimeFigureOut">
              <a:rPr lang="ru-RU" smtClean="0"/>
              <a:t>06.03.2015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1038887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1800" b="0"/>
            </a:lvl1pPr>
          </a:lstStyle>
          <a:p>
            <a:r>
              <a:rPr lang="ru-RU" smtClean="0"/>
              <a:t>Образец заголовка</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134269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609600"/>
            <a:ext cx="2688125" cy="5204832"/>
          </a:xfrm>
          <a:prstGeom prst="rect">
            <a:avLst/>
          </a:prstGeom>
        </p:spPr>
      </p:pic>
      <p:sp>
        <p:nvSpPr>
          <p:cNvPr id="2" name="Title 1"/>
          <p:cNvSpPr>
            <a:spLocks noGrp="1"/>
          </p:cNvSpPr>
          <p:nvPr>
            <p:ph type="title"/>
          </p:nvPr>
        </p:nvSpPr>
        <p:spPr>
          <a:xfrm>
            <a:off x="685347" y="609923"/>
            <a:ext cx="4451212" cy="1829338"/>
          </a:xfrm>
        </p:spPr>
        <p:txBody>
          <a:bodyPr anchor="b">
            <a:no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81914" y="763702"/>
            <a:ext cx="2456813" cy="4912822"/>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smtClean="0"/>
              <a:t>Вставка рисунка</a:t>
            </a:r>
            <a:endParaRPr lang="en-US" dirty="0"/>
          </a:p>
        </p:txBody>
      </p:sp>
      <p:sp>
        <p:nvSpPr>
          <p:cNvPr id="4" name="Text Placeholder 3"/>
          <p:cNvSpPr>
            <a:spLocks noGrp="1"/>
          </p:cNvSpPr>
          <p:nvPr>
            <p:ph type="body" sz="half" idx="2"/>
          </p:nvPr>
        </p:nvSpPr>
        <p:spPr>
          <a:xfrm>
            <a:off x="685347" y="2439261"/>
            <a:ext cx="4451212" cy="337613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smtClean="0"/>
              <a:t>Образец текста</a:t>
            </a:r>
          </a:p>
        </p:txBody>
      </p:sp>
      <p:sp>
        <p:nvSpPr>
          <p:cNvPr id="5" name="Date Placeholder 4"/>
          <p:cNvSpPr>
            <a:spLocks noGrp="1"/>
          </p:cNvSpPr>
          <p:nvPr>
            <p:ph type="dt" sz="half" idx="10"/>
          </p:nvPr>
        </p:nvSpPr>
        <p:spPr/>
        <p:txBody>
          <a:bodyPr/>
          <a:lstStyle/>
          <a:p>
            <a:fld id="{46593424-A231-4A5E-8F70-7C8A3607EC28}" type="datetimeFigureOut">
              <a:rPr lang="ru-RU" smtClean="0"/>
              <a:t>06.03.2015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D20C60-0F17-465F-A577-2EECD4A90D6A}" type="slidenum">
              <a:rPr lang="ru-RU" smtClean="0"/>
              <a:t>‹#›</a:t>
            </a:fld>
            <a:endParaRPr lang="ru-RU"/>
          </a:p>
        </p:txBody>
      </p:sp>
    </p:spTree>
    <p:extLst>
      <p:ext uri="{BB962C8B-B14F-4D97-AF65-F5344CB8AC3E}">
        <p14:creationId xmlns:p14="http://schemas.microsoft.com/office/powerpoint/2010/main" val="91784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46593424-A231-4A5E-8F70-7C8A3607EC28}" type="datetimeFigureOut">
              <a:rPr lang="ru-RU" smtClean="0"/>
              <a:t>06.03.2015</a:t>
            </a:fld>
            <a:endParaRPr lang="ru-RU"/>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7D20C60-0F17-465F-A577-2EECD4A90D6A}" type="slidenum">
              <a:rPr lang="ru-RU" smtClean="0"/>
              <a:t>‹#›</a:t>
            </a:fld>
            <a:endParaRPr lang="ru-RU"/>
          </a:p>
        </p:txBody>
      </p:sp>
    </p:spTree>
    <p:extLst>
      <p:ext uri="{BB962C8B-B14F-4D97-AF65-F5344CB8AC3E}">
        <p14:creationId xmlns:p14="http://schemas.microsoft.com/office/powerpoint/2010/main" val="115317823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Falling Box Project</a:t>
            </a:r>
            <a:endParaRPr lang="ru-RU" dirty="0"/>
          </a:p>
        </p:txBody>
      </p:sp>
      <p:sp>
        <p:nvSpPr>
          <p:cNvPr id="3" name="Подзаголовок 2"/>
          <p:cNvSpPr>
            <a:spLocks noGrp="1"/>
          </p:cNvSpPr>
          <p:nvPr>
            <p:ph type="subTitle" idx="1"/>
          </p:nvPr>
        </p:nvSpPr>
        <p:spPr/>
        <p:txBody>
          <a:bodyPr/>
          <a:lstStyle/>
          <a:p>
            <a:r>
              <a:rPr lang="uk-UA" dirty="0" smtClean="0"/>
              <a:t>Виконав студент групи ПМ-5: </a:t>
            </a:r>
            <a:r>
              <a:rPr lang="uk-UA" dirty="0" err="1" smtClean="0"/>
              <a:t>Рудас</a:t>
            </a:r>
            <a:r>
              <a:rPr lang="uk-UA" dirty="0" smtClean="0"/>
              <a:t> В.</a:t>
            </a:r>
            <a:endParaRPr lang="ru-RU" dirty="0"/>
          </a:p>
        </p:txBody>
      </p:sp>
    </p:spTree>
    <p:extLst>
      <p:ext uri="{BB962C8B-B14F-4D97-AF65-F5344CB8AC3E}">
        <p14:creationId xmlns:p14="http://schemas.microsoft.com/office/powerpoint/2010/main" val="2154676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algn="just"/>
                <a:r>
                  <a:rPr lang="uk-UA" sz="1800" dirty="0"/>
                  <a:t>Приклад повороту точки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oMath>
                </a14:m>
                <a:r>
                  <a:rPr lang="en-US" sz="1800" dirty="0"/>
                  <a:t> </a:t>
                </a:r>
                <a:r>
                  <a:rPr lang="uk-UA" sz="1800" dirty="0"/>
                  <a:t>в точку</a:t>
                </a:r>
                <a:r>
                  <a:rPr lang="en-US" sz="1800" dirty="0"/>
                  <a:t>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oMath>
                </a14:m>
                <a:r>
                  <a:rPr lang="ru-RU" sz="1800" dirty="0"/>
                  <a:t> з кутом повороту </a:t>
                </a:r>
                <a14:m>
                  <m:oMath xmlns:m="http://schemas.openxmlformats.org/officeDocument/2006/math">
                    <m:r>
                      <m:rPr>
                        <m:nor/>
                      </m:rPr>
                      <a:rPr lang="el-GR" sz="1800" dirty="0"/>
                      <m:t>φ</m:t>
                    </m:r>
                    <m:r>
                      <a:rPr lang="el-GR" sz="1800" i="1" dirty="0">
                        <a:latin typeface="Cambria Math" panose="02040503050406030204" pitchFamily="18" charset="0"/>
                      </a:rPr>
                      <m:t> </m:t>
                    </m:r>
                  </m:oMath>
                </a14:m>
                <a:r>
                  <a:rPr lang="ru-RU" sz="1800" dirty="0"/>
                  <a: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uk-UA">
                    <a:noFill/>
                  </a:rPr>
                  <a:t> </a:t>
                </a:r>
              </a:p>
            </p:txBody>
          </p:sp>
        </mc:Fallback>
      </mc:AlternateContent>
      <p:pic>
        <p:nvPicPr>
          <p:cNvPr id="2054" name="Picture 6" descr="https://upload.wikimedia.org/wikipedia/uk/6/60/Rotat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0529" y="2822187"/>
            <a:ext cx="3134957" cy="2378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53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Рух тіла</a:t>
            </a:r>
            <a:endParaRPr lang="ru-RU" dirty="0"/>
          </a:p>
        </p:txBody>
      </p:sp>
      <p:sp>
        <p:nvSpPr>
          <p:cNvPr id="3" name="Объект 2"/>
          <p:cNvSpPr>
            <a:spLocks noGrp="1"/>
          </p:cNvSpPr>
          <p:nvPr>
            <p:ph idx="1"/>
          </p:nvPr>
        </p:nvSpPr>
        <p:spPr/>
        <p:txBody>
          <a:bodyPr>
            <a:normAutofit/>
          </a:bodyPr>
          <a:lstStyle/>
          <a:p>
            <a:pPr algn="just"/>
            <a:r>
              <a:rPr lang="uk-UA" sz="1800" dirty="0"/>
              <a:t>Для реалізації руху потрібно враховувати дію сили тяжіння.</a:t>
            </a:r>
          </a:p>
          <a:p>
            <a:pPr algn="just"/>
            <a:r>
              <a:rPr lang="uk-UA" sz="1800" dirty="0"/>
              <a:t>Обчислювати швидкість руху тіла.</a:t>
            </a:r>
          </a:p>
          <a:p>
            <a:pPr algn="just"/>
            <a:r>
              <a:rPr lang="uk-UA" sz="1800" dirty="0"/>
              <a:t>Обчислювати його позицію в просторі.</a:t>
            </a:r>
          </a:p>
          <a:p>
            <a:pPr algn="just"/>
            <a:r>
              <a:rPr lang="uk-UA" sz="1800" dirty="0"/>
              <a:t>Також потрібно враховувати момент сили який буде мірою зусилля, направленого на обертання тіла.</a:t>
            </a:r>
          </a:p>
        </p:txBody>
      </p:sp>
    </p:spTree>
    <p:extLst>
      <p:ext uri="{BB962C8B-B14F-4D97-AF65-F5344CB8AC3E}">
        <p14:creationId xmlns:p14="http://schemas.microsoft.com/office/powerpoint/2010/main" val="2190326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Обертання тіла</a:t>
            </a:r>
            <a:endParaRPr lang="ru-RU" dirty="0"/>
          </a:p>
        </p:txBody>
      </p:sp>
      <p:sp>
        <p:nvSpPr>
          <p:cNvPr id="3" name="Объект 2"/>
          <p:cNvSpPr>
            <a:spLocks noGrp="1"/>
          </p:cNvSpPr>
          <p:nvPr>
            <p:ph idx="1"/>
          </p:nvPr>
        </p:nvSpPr>
        <p:spPr/>
        <p:txBody>
          <a:bodyPr>
            <a:normAutofit/>
          </a:bodyPr>
          <a:lstStyle/>
          <a:p>
            <a:pPr algn="just"/>
            <a:r>
              <a:rPr lang="uk-UA" sz="1800" dirty="0"/>
              <a:t>Для виконання обертання тіла потрібно використати поняття «абсолютно твердого тіла (</a:t>
            </a:r>
            <a:r>
              <a:rPr lang="en-US" sz="1800" dirty="0"/>
              <a:t>Rigid body</a:t>
            </a:r>
            <a:r>
              <a:rPr lang="uk-UA" sz="1800" dirty="0"/>
              <a:t>)» тобто, тіло складається з сукупності матеріальних точок, відстані між яким не змінюються, яких би впливів дане тіло у процесі руху не зазнавало. Тому використання </a:t>
            </a:r>
            <a:r>
              <a:rPr lang="ru-RU" sz="1800" dirty="0"/>
              <a:t>абсолютно твердого </a:t>
            </a:r>
            <a:r>
              <a:rPr lang="ru-RU" sz="1800" dirty="0" err="1"/>
              <a:t>тіла</a:t>
            </a:r>
            <a:r>
              <a:rPr lang="ru-RU" sz="1800" dirty="0"/>
              <a:t> </a:t>
            </a:r>
            <a:r>
              <a:rPr lang="ru-RU" sz="1800" dirty="0" err="1"/>
              <a:t>зручне</a:t>
            </a:r>
            <a:r>
              <a:rPr lang="ru-RU" sz="1800" dirty="0"/>
              <a:t> при </a:t>
            </a:r>
            <a:r>
              <a:rPr lang="ru-RU" sz="1800" dirty="0" err="1"/>
              <a:t>розгляді</a:t>
            </a:r>
            <a:r>
              <a:rPr lang="ru-RU" sz="1800" dirty="0"/>
              <a:t> </a:t>
            </a:r>
            <a:r>
              <a:rPr lang="ru-RU" sz="1800" dirty="0" err="1"/>
              <a:t>руху</a:t>
            </a:r>
            <a:r>
              <a:rPr lang="ru-RU" sz="1800" dirty="0"/>
              <a:t> </a:t>
            </a:r>
            <a:r>
              <a:rPr lang="ru-RU" sz="1800" dirty="0" err="1"/>
              <a:t>обертання</a:t>
            </a:r>
            <a:r>
              <a:rPr lang="ru-RU" sz="1800" dirty="0"/>
              <a:t>.</a:t>
            </a:r>
          </a:p>
        </p:txBody>
      </p:sp>
    </p:spTree>
    <p:extLst>
      <p:ext uri="{BB962C8B-B14F-4D97-AF65-F5344CB8AC3E}">
        <p14:creationId xmlns:p14="http://schemas.microsoft.com/office/powerpoint/2010/main" val="2853277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Зіткнення об’єктів (</a:t>
            </a:r>
            <a:r>
              <a:rPr lang="en-US" dirty="0" smtClean="0"/>
              <a:t>a.k.a. Collisions</a:t>
            </a:r>
            <a:r>
              <a:rPr lang="uk-UA" dirty="0" smtClean="0"/>
              <a:t>)</a:t>
            </a:r>
            <a:endParaRPr lang="uk-UA" dirty="0"/>
          </a:p>
        </p:txBody>
      </p:sp>
      <p:sp>
        <p:nvSpPr>
          <p:cNvPr id="3" name="Объект 2"/>
          <p:cNvSpPr>
            <a:spLocks noGrp="1"/>
          </p:cNvSpPr>
          <p:nvPr>
            <p:ph idx="1"/>
          </p:nvPr>
        </p:nvSpPr>
        <p:spPr/>
        <p:txBody>
          <a:bodyPr>
            <a:normAutofit/>
          </a:bodyPr>
          <a:lstStyle/>
          <a:p>
            <a:r>
              <a:rPr lang="uk-UA" sz="1800" dirty="0"/>
              <a:t>Одним із складних етапів при моделюванні фізичних процесів чи розробці фізичних рушіїв є виявлення зіткнень об’єктів.</a:t>
            </a:r>
          </a:p>
          <a:p>
            <a:r>
              <a:rPr lang="uk-UA" sz="1800" dirty="0"/>
              <a:t>Виявлення зіткнень, як правило завжди дуже дорога (в плані використання ресурсів обчислювальної системи) операція, оскільки гра чи процес може мати безліч об’єктів між якими можуть відбуватися зіткнення. Тому для розробки алгоритмів виявлення зіткнень та їх оптимізацію приділяють велику увагу.</a:t>
            </a:r>
          </a:p>
        </p:txBody>
      </p:sp>
    </p:spTree>
    <p:extLst>
      <p:ext uri="{BB962C8B-B14F-4D97-AF65-F5344CB8AC3E}">
        <p14:creationId xmlns:p14="http://schemas.microsoft.com/office/powerpoint/2010/main" val="3433257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dirty="0"/>
          </a:p>
        </p:txBody>
      </p:sp>
      <p:sp>
        <p:nvSpPr>
          <p:cNvPr id="3" name="Объект 2"/>
          <p:cNvSpPr>
            <a:spLocks noGrp="1"/>
          </p:cNvSpPr>
          <p:nvPr>
            <p:ph idx="1"/>
          </p:nvPr>
        </p:nvSpPr>
        <p:spPr/>
        <p:txBody>
          <a:bodyPr>
            <a:normAutofit/>
          </a:bodyPr>
          <a:lstStyle/>
          <a:p>
            <a:r>
              <a:rPr lang="uk-UA" sz="1800" dirty="0"/>
              <a:t>Для перевірки чи два кола зіткнулись одне між одне достатньо з’ясувати так умову: </a:t>
            </a:r>
          </a:p>
          <a:p>
            <a:pPr lvl="1"/>
            <a:r>
              <a:rPr lang="uk-UA" dirty="0"/>
              <a:t>Якщо відстань між їхніми центрами менше суми їхніх радіусів то вони зіткнулись.</a:t>
            </a:r>
          </a:p>
          <a:p>
            <a:r>
              <a:rPr lang="uk-UA" sz="1800" dirty="0"/>
              <a:t>Для перевірки перетину двох прямокутників було використано властивості зіткнення(перетину) векторів їхніх сторін один з одним.</a:t>
            </a:r>
          </a:p>
          <a:p>
            <a:endParaRPr lang="uk-UA" sz="1800" dirty="0"/>
          </a:p>
        </p:txBody>
      </p:sp>
    </p:spTree>
    <p:extLst>
      <p:ext uri="{BB962C8B-B14F-4D97-AF65-F5344CB8AC3E}">
        <p14:creationId xmlns:p14="http://schemas.microsoft.com/office/powerpoint/2010/main" val="1818543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Коефіцієнт відновлювання</a:t>
            </a:r>
            <a:endParaRPr lang="uk-UA" dirty="0"/>
          </a:p>
        </p:txBody>
      </p:sp>
      <p:sp>
        <p:nvSpPr>
          <p:cNvPr id="3" name="Объект 2"/>
          <p:cNvSpPr>
            <a:spLocks noGrp="1"/>
          </p:cNvSpPr>
          <p:nvPr>
            <p:ph idx="1"/>
          </p:nvPr>
        </p:nvSpPr>
        <p:spPr/>
        <p:txBody>
          <a:bodyPr>
            <a:normAutofit/>
          </a:bodyPr>
          <a:lstStyle/>
          <a:p>
            <a:r>
              <a:rPr lang="uk-UA" sz="1800" dirty="0"/>
              <a:t>Коефіцієнт відновлювання був використаний для демонстрації </a:t>
            </a:r>
            <a:r>
              <a:rPr lang="uk-UA" sz="1800" dirty="0" err="1"/>
              <a:t>відскочування</a:t>
            </a:r>
            <a:r>
              <a:rPr lang="uk-UA" sz="1800" dirty="0"/>
              <a:t> одного об’єкту від іншого.</a:t>
            </a:r>
          </a:p>
          <a:p>
            <a:r>
              <a:rPr lang="uk-UA" sz="1800" dirty="0"/>
              <a:t>Коефіцієнт відновлювання (</a:t>
            </a:r>
            <a:r>
              <a:rPr lang="uk-UA" sz="1800" dirty="0" err="1"/>
              <a:t>англ</a:t>
            </a:r>
            <a:r>
              <a:rPr lang="uk-UA" sz="1800" dirty="0"/>
              <a:t>. </a:t>
            </a:r>
            <a:r>
              <a:rPr lang="en-US" sz="1800" dirty="0"/>
              <a:t>coefficient of restitution</a:t>
            </a:r>
            <a:r>
              <a:rPr lang="uk-UA" sz="1800" dirty="0"/>
              <a:t> </a:t>
            </a:r>
            <a:r>
              <a:rPr lang="en-US" sz="1800" dirty="0"/>
              <a:t>COR</a:t>
            </a:r>
            <a:r>
              <a:rPr lang="uk-UA" sz="1800" dirty="0"/>
              <a:t>)</a:t>
            </a:r>
            <a:r>
              <a:rPr lang="en-US" sz="1800" dirty="0"/>
              <a:t> </a:t>
            </a:r>
            <a:r>
              <a:rPr lang="uk-UA" sz="1800" dirty="0"/>
              <a:t>двох </a:t>
            </a:r>
            <a:r>
              <a:rPr lang="uk-UA" sz="1800" dirty="0" err="1"/>
              <a:t>зіштовхуваних</a:t>
            </a:r>
            <a:r>
              <a:rPr lang="uk-UA" sz="1800" dirty="0"/>
              <a:t> об’єктів – це, зазвичай додатне дійсне число між 0.0 і 1.0, що представляє співвідношення швидкостей до і після зіткнення, взяте уздовж лінії зіткнення.</a:t>
            </a:r>
          </a:p>
          <a:p>
            <a:r>
              <a:rPr lang="uk-UA" sz="1800" dirty="0"/>
              <a:t>Пари об’єктів з </a:t>
            </a:r>
            <a:r>
              <a:rPr lang="en-US" sz="1800" dirty="0"/>
              <a:t>COR = 1 </a:t>
            </a:r>
            <a:r>
              <a:rPr lang="uk-UA" sz="1800" dirty="0"/>
              <a:t>зіштовхуються пружно, а об’єкти з </a:t>
            </a:r>
            <a:r>
              <a:rPr lang="en-US" sz="1800" dirty="0"/>
              <a:t>COR &lt; 1 </a:t>
            </a:r>
            <a:r>
              <a:rPr lang="uk-UA" sz="1800" dirty="0"/>
              <a:t>зіштовхуються не пружно. Для </a:t>
            </a:r>
            <a:r>
              <a:rPr lang="en-US" sz="1800" dirty="0"/>
              <a:t>COR = </a:t>
            </a:r>
            <a:r>
              <a:rPr lang="uk-UA" sz="1800" dirty="0"/>
              <a:t>0, об’єкти «зупиняються» після удару, без відскоку.</a:t>
            </a:r>
          </a:p>
        </p:txBody>
      </p:sp>
    </p:spTree>
    <p:extLst>
      <p:ext uri="{BB962C8B-B14F-4D97-AF65-F5344CB8AC3E}">
        <p14:creationId xmlns:p14="http://schemas.microsoft.com/office/powerpoint/2010/main" val="2726338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Демонстрація</a:t>
            </a:r>
            <a:endParaRPr lang="uk-UA" dirty="0"/>
          </a:p>
        </p:txBody>
      </p:sp>
      <p:sp>
        <p:nvSpPr>
          <p:cNvPr id="3" name="Объект 2"/>
          <p:cNvSpPr>
            <a:spLocks noGrp="1"/>
          </p:cNvSpPr>
          <p:nvPr>
            <p:ph idx="1"/>
          </p:nvPr>
        </p:nvSpPr>
        <p:spPr/>
        <p:txBody>
          <a:bodyPr/>
          <a:lstStyle/>
          <a:p>
            <a:endParaRPr lang="uk-UA"/>
          </a:p>
        </p:txBody>
      </p:sp>
    </p:spTree>
    <p:extLst>
      <p:ext uri="{BB962C8B-B14F-4D97-AF65-F5344CB8AC3E}">
        <p14:creationId xmlns:p14="http://schemas.microsoft.com/office/powerpoint/2010/main" val="4074648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P.S. Can give presentation of </a:t>
            </a:r>
            <a:r>
              <a:rPr lang="en-US" dirty="0" err="1" smtClean="0"/>
              <a:t>Eidos</a:t>
            </a:r>
            <a:r>
              <a:rPr lang="en-US" dirty="0" smtClean="0"/>
              <a:t> Interactive</a:t>
            </a:r>
            <a:endParaRPr lang="uk-UA" dirty="0"/>
          </a:p>
        </p:txBody>
      </p:sp>
      <p:pic>
        <p:nvPicPr>
          <p:cNvPr id="4" name="Picture 4" descr="http://www.ioi.dk/wp-content/uploads/2011/05/Hitman_WPa1280-1024-620x43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609" y="2156223"/>
            <a:ext cx="4389640" cy="304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4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Постановка задачі</a:t>
            </a:r>
            <a:endParaRPr lang="ru-RU" dirty="0"/>
          </a:p>
        </p:txBody>
      </p:sp>
      <p:sp>
        <p:nvSpPr>
          <p:cNvPr id="3" name="Объект 2"/>
          <p:cNvSpPr>
            <a:spLocks noGrp="1"/>
          </p:cNvSpPr>
          <p:nvPr>
            <p:ph idx="1"/>
          </p:nvPr>
        </p:nvSpPr>
        <p:spPr/>
        <p:txBody>
          <a:bodyPr>
            <a:normAutofit/>
          </a:bodyPr>
          <a:lstStyle/>
          <a:p>
            <a:pPr algn="just"/>
            <a:r>
              <a:rPr lang="uk-UA" sz="1800" dirty="0"/>
              <a:t>Реалізувати програму яка у двовимірному просторі демонструє процес падіння коробки яка обертається в повітрі, та при зіткненні із землею повинна відскочити від неї.</a:t>
            </a:r>
            <a:endParaRPr lang="ru-RU" sz="1800" dirty="0"/>
          </a:p>
        </p:txBody>
      </p:sp>
    </p:spTree>
    <p:extLst>
      <p:ext uri="{BB962C8B-B14F-4D97-AF65-F5344CB8AC3E}">
        <p14:creationId xmlns:p14="http://schemas.microsoft.com/office/powerpoint/2010/main" val="13579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Процес</a:t>
            </a:r>
            <a:r>
              <a:rPr lang="en-US" dirty="0" smtClean="0"/>
              <a:t> </a:t>
            </a:r>
            <a:r>
              <a:rPr lang="uk-UA" dirty="0" smtClean="0"/>
              <a:t>руху </a:t>
            </a:r>
            <a:r>
              <a:rPr lang="uk-UA" dirty="0" smtClean="0"/>
              <a:t>об’єкта</a:t>
            </a:r>
            <a:endParaRPr lang="uk-UA"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Autofit/>
              </a:bodyPr>
              <a:lstStyle/>
              <a:p>
                <a:r>
                  <a:rPr lang="uk-UA" sz="1800" dirty="0"/>
                  <a:t>З’ясувати які сили діють на </a:t>
                </a:r>
                <a:r>
                  <a:rPr lang="uk-UA" sz="1800" dirty="0" smtClean="0"/>
                  <a:t>об’єкт</a:t>
                </a:r>
                <a:r>
                  <a:rPr lang="en-US" sz="1800" dirty="0" smtClean="0"/>
                  <a:t>(</a:t>
                </a:r>
                <a:r>
                  <a:rPr lang="uk-UA" sz="1800" dirty="0" smtClean="0"/>
                  <a:t>в нашому випадку сила тяжіння, та сила обертання</a:t>
                </a:r>
                <a:r>
                  <a:rPr lang="en-US" sz="1800" dirty="0" smtClean="0"/>
                  <a:t>)</a:t>
                </a:r>
                <a:endParaRPr lang="uk-UA" sz="1800" dirty="0"/>
              </a:p>
              <a:p>
                <a:r>
                  <a:rPr lang="uk-UA" sz="1800" dirty="0"/>
                  <a:t>Виконати додавання всіх цих сил для отримання єдиної результуючої сили</a:t>
                </a:r>
              </a:p>
              <a:p>
                <a:r>
                  <a:rPr lang="uk-UA" sz="1800" dirty="0"/>
                  <a:t>Використати 2-й закон Ньютона</a:t>
                </a:r>
                <a:r>
                  <a:rPr lang="en-US" sz="1800" dirty="0"/>
                  <a:t> </a:t>
                </a:r>
                <a14:m>
                  <m:oMath xmlns:m="http://schemas.openxmlformats.org/officeDocument/2006/math">
                    <m:r>
                      <a:rPr lang="en-US" sz="1800" i="1">
                        <a:latin typeface="Cambria Math" panose="02040503050406030204" pitchFamily="18" charset="0"/>
                      </a:rPr>
                      <m:t>𝐹</m:t>
                    </m:r>
                    <m:r>
                      <a:rPr lang="en-US" sz="1800" i="1">
                        <a:latin typeface="Cambria Math" panose="02040503050406030204" pitchFamily="18" charset="0"/>
                      </a:rPr>
                      <m:t>=</m:t>
                    </m:r>
                    <m:r>
                      <a:rPr lang="en-US" sz="1800" i="1">
                        <a:latin typeface="Cambria Math" panose="02040503050406030204" pitchFamily="18" charset="0"/>
                      </a:rPr>
                      <m:t>𝑚𝑎</m:t>
                    </m:r>
                  </m:oMath>
                </a14:m>
                <a:r>
                  <a:rPr lang="en-US" sz="1800" dirty="0"/>
                  <a:t> </a:t>
                </a:r>
                <a:r>
                  <a:rPr lang="uk-UA" sz="1800" dirty="0"/>
                  <a:t>для обчислення прискорення</a:t>
                </a:r>
              </a:p>
              <a:p>
                <a:r>
                  <a:rPr lang="uk-UA" sz="1800" dirty="0"/>
                  <a:t>Використати прискорення для обчислення швидкості</a:t>
                </a:r>
              </a:p>
              <a:p>
                <a:r>
                  <a:rPr lang="uk-UA" sz="1800" dirty="0"/>
                  <a:t>Використати швидкість для обчислення положення об’єкту</a:t>
                </a:r>
              </a:p>
              <a:p>
                <a:r>
                  <a:rPr lang="uk-UA" sz="1800" dirty="0"/>
                  <a:t>Оскільки сили які впливають на об’єкт змінюються всі кроки будемо повторювати нескінченну кількість разів</a:t>
                </a:r>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3441985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2-й закон Ньютона</a:t>
            </a:r>
            <a:endParaRPr lang="uk-UA"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uk-UA" sz="1800" dirty="0"/>
                  <a:t>Формулювання:</a:t>
                </a:r>
              </a:p>
              <a:p>
                <a:pPr marL="342900" lvl="2">
                  <a:lnSpc>
                    <a:spcPct val="95000"/>
                  </a:lnSpc>
                  <a:spcBef>
                    <a:spcPts val="1050"/>
                  </a:spcBef>
                  <a:spcAft>
                    <a:spcPts val="150"/>
                  </a:spcAft>
                  <a:buSzPct val="80000"/>
                  <a:buFont typeface="Arial" pitchFamily="34" charset="0"/>
                  <a:buChar char="•"/>
                </a:pPr>
                <a:r>
                  <a:rPr lang="uk-UA" sz="1350" dirty="0"/>
                  <a:t>Прискорення матеріальної точки прямо пропорційне силі, що на неї діє, та направлене в бік дії цієї сили</a:t>
                </a:r>
              </a:p>
              <a:p>
                <a:r>
                  <a:rPr lang="uk-UA" sz="1800" dirty="0"/>
                  <a:t>Математичне формулювання:</a:t>
                </a:r>
              </a:p>
              <a:p>
                <a:pPr lvl="1"/>
                <a14:m>
                  <m:oMath xmlns:m="http://schemas.openxmlformats.org/officeDocument/2006/math">
                    <m:r>
                      <a:rPr lang="en-US" sz="1500" i="1">
                        <a:latin typeface="Cambria Math" panose="02040503050406030204" pitchFamily="18" charset="0"/>
                      </a:rPr>
                      <m:t>𝐹</m:t>
                    </m:r>
                    <m:r>
                      <a:rPr lang="en-US" sz="1500" i="1">
                        <a:latin typeface="Cambria Math" panose="02040503050406030204" pitchFamily="18" charset="0"/>
                      </a:rPr>
                      <m:t>=</m:t>
                    </m:r>
                    <m:r>
                      <a:rPr lang="en-US" sz="1500" i="1">
                        <a:latin typeface="Cambria Math" panose="02040503050406030204" pitchFamily="18" charset="0"/>
                      </a:rPr>
                      <m:t>𝑚</m:t>
                    </m:r>
                    <m:f>
                      <m:fPr>
                        <m:ctrlPr>
                          <a:rPr lang="en-US" sz="1500" i="1">
                            <a:latin typeface="Cambria Math" panose="02040503050406030204" pitchFamily="18" charset="0"/>
                          </a:rPr>
                        </m:ctrlPr>
                      </m:fPr>
                      <m:num>
                        <m:r>
                          <a:rPr lang="en-US" sz="1500" i="1">
                            <a:latin typeface="Cambria Math" panose="02040503050406030204" pitchFamily="18" charset="0"/>
                          </a:rPr>
                          <m:t>𝑑𝑣</m:t>
                        </m:r>
                      </m:num>
                      <m:den>
                        <m:r>
                          <a:rPr lang="en-US" sz="1500" i="1">
                            <a:latin typeface="Cambria Math" panose="02040503050406030204" pitchFamily="18" charset="0"/>
                          </a:rPr>
                          <m:t>𝑑𝑡</m:t>
                        </m:r>
                      </m:den>
                    </m:f>
                    <m:r>
                      <a:rPr lang="en-US" sz="1500" i="1">
                        <a:latin typeface="Cambria Math" panose="02040503050406030204" pitchFamily="18" charset="0"/>
                      </a:rPr>
                      <m:t>=</m:t>
                    </m:r>
                    <m:r>
                      <a:rPr lang="en-US" sz="1500" i="1">
                        <a:latin typeface="Cambria Math" panose="02040503050406030204" pitchFamily="18" charset="0"/>
                      </a:rPr>
                      <m:t>𝑚𝑎</m:t>
                    </m:r>
                    <m:r>
                      <a:rPr lang="en-US" sz="1500" i="1">
                        <a:latin typeface="Cambria Math" panose="02040503050406030204" pitchFamily="18" charset="0"/>
                      </a:rPr>
                      <m:t>,</m:t>
                    </m:r>
                  </m:oMath>
                </a14:m>
                <a:r>
                  <a:rPr lang="en-US" sz="1500" dirty="0"/>
                  <a:t> </a:t>
                </a:r>
                <a:r>
                  <a:rPr lang="uk-UA" sz="1500" dirty="0"/>
                  <a:t>якщо </a:t>
                </a:r>
                <a14:m>
                  <m:oMath xmlns:m="http://schemas.openxmlformats.org/officeDocument/2006/math">
                    <m:r>
                      <a:rPr lang="en-US" sz="1500" i="1">
                        <a:latin typeface="Cambria Math" panose="02040503050406030204" pitchFamily="18" charset="0"/>
                      </a:rPr>
                      <m:t>𝑚</m:t>
                    </m:r>
                  </m:oMath>
                </a14:m>
                <a:r>
                  <a:rPr lang="uk-UA" sz="1500" dirty="0"/>
                  <a:t> – константа, де</a:t>
                </a:r>
              </a:p>
              <a:p>
                <a:pPr lvl="2"/>
                <a:r>
                  <a:rPr lang="en-US" sz="1350" dirty="0"/>
                  <a:t>F –</a:t>
                </a:r>
                <a:r>
                  <a:rPr lang="uk-UA" sz="1350" dirty="0"/>
                  <a:t> сила, яка діє на тіло</a:t>
                </a:r>
              </a:p>
              <a:p>
                <a:pPr lvl="2"/>
                <a14:m>
                  <m:oMath xmlns:m="http://schemas.openxmlformats.org/officeDocument/2006/math">
                    <m:r>
                      <a:rPr lang="en-US" sz="1350" i="1">
                        <a:latin typeface="Cambria Math" panose="02040503050406030204" pitchFamily="18" charset="0"/>
                      </a:rPr>
                      <m:t>𝑚</m:t>
                    </m:r>
                  </m:oMath>
                </a14:m>
                <a:r>
                  <a:rPr lang="uk-UA" sz="1350" dirty="0"/>
                  <a:t> </a:t>
                </a:r>
                <a:r>
                  <a:rPr lang="en-US" sz="1350" dirty="0"/>
                  <a:t>– </a:t>
                </a:r>
                <a:r>
                  <a:rPr lang="uk-UA" sz="1350" dirty="0"/>
                  <a:t>маса тіла</a:t>
                </a:r>
              </a:p>
              <a:p>
                <a:pPr lvl="2"/>
                <a14:m>
                  <m:oMath xmlns:m="http://schemas.openxmlformats.org/officeDocument/2006/math">
                    <m:r>
                      <a:rPr lang="en-US" sz="1350" i="1">
                        <a:latin typeface="Cambria Math" panose="02040503050406030204" pitchFamily="18" charset="0"/>
                      </a:rPr>
                      <m:t>𝑎</m:t>
                    </m:r>
                  </m:oMath>
                </a14:m>
                <a:r>
                  <a:rPr lang="en-US" sz="1350" dirty="0"/>
                  <a:t> – </a:t>
                </a:r>
                <a:r>
                  <a:rPr lang="uk-UA" sz="1350" dirty="0"/>
                  <a:t>прискорення</a:t>
                </a:r>
              </a:p>
              <a:p>
                <a:endParaRPr lang="uk-UA"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805804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Метод Ейлера</a:t>
            </a:r>
            <a:endParaRPr lang="uk-UA" dirty="0"/>
          </a:p>
        </p:txBody>
      </p:sp>
      <p:sp>
        <p:nvSpPr>
          <p:cNvPr id="3" name="Объект 2"/>
          <p:cNvSpPr>
            <a:spLocks noGrp="1"/>
          </p:cNvSpPr>
          <p:nvPr>
            <p:ph idx="1"/>
          </p:nvPr>
        </p:nvSpPr>
        <p:spPr/>
        <p:txBody>
          <a:bodyPr>
            <a:normAutofit/>
          </a:bodyPr>
          <a:lstStyle/>
          <a:p>
            <a:r>
              <a:rPr lang="uk-UA" sz="1950" dirty="0"/>
              <a:t>Найпростіший спосіб розв’язування поставленої задачі є використання всім відомого методу Ейлера для чисельного розв’язування звичайних диференційних рівнянь із заданим початковим значенням.</a:t>
            </a:r>
            <a:endParaRPr lang="en-US" sz="1950" dirty="0"/>
          </a:p>
          <a:p>
            <a:r>
              <a:rPr lang="uk-UA" sz="1950" dirty="0"/>
              <a:t>Приклад інтегрування методом Ейлера:</a:t>
            </a:r>
            <a:endParaRPr lang="en-US" sz="1950" dirty="0"/>
          </a:p>
          <a:p>
            <a:pPr lvl="1"/>
            <a:r>
              <a:rPr lang="en-US" sz="1650" dirty="0">
                <a:solidFill>
                  <a:srgbClr val="00B0F0"/>
                </a:solidFill>
              </a:rPr>
              <a:t>	acceleration = force / mass</a:t>
            </a:r>
          </a:p>
          <a:p>
            <a:pPr lvl="1"/>
            <a:r>
              <a:rPr lang="en-US" sz="1650" dirty="0">
                <a:solidFill>
                  <a:srgbClr val="00B0F0"/>
                </a:solidFill>
              </a:rPr>
              <a:t>	velocity += acceleration * </a:t>
            </a:r>
            <a:r>
              <a:rPr lang="en-US" sz="1650" dirty="0" err="1">
                <a:solidFill>
                  <a:srgbClr val="00B0F0"/>
                </a:solidFill>
              </a:rPr>
              <a:t>time_step</a:t>
            </a:r>
            <a:endParaRPr lang="en-US" sz="1650" dirty="0">
              <a:solidFill>
                <a:srgbClr val="00B0F0"/>
              </a:solidFill>
            </a:endParaRPr>
          </a:p>
          <a:p>
            <a:pPr lvl="1"/>
            <a:r>
              <a:rPr lang="en-US" sz="1650" dirty="0">
                <a:solidFill>
                  <a:srgbClr val="00B0F0"/>
                </a:solidFill>
              </a:rPr>
              <a:t>	position += velocity * </a:t>
            </a:r>
            <a:r>
              <a:rPr lang="en-US" sz="1650" dirty="0" err="1">
                <a:solidFill>
                  <a:srgbClr val="00B0F0"/>
                </a:solidFill>
              </a:rPr>
              <a:t>time_step</a:t>
            </a:r>
            <a:endParaRPr lang="uk-UA" sz="1650" dirty="0">
              <a:solidFill>
                <a:srgbClr val="00B0F0"/>
              </a:solidFill>
            </a:endParaRPr>
          </a:p>
          <a:p>
            <a:r>
              <a:rPr lang="uk-UA" sz="1950" dirty="0"/>
              <a:t>Метод зручний для розуміння самого процесу, але він не зовсім точний, і тому ми можемо отримати деякі неприємні результати під час роботи програми.</a:t>
            </a:r>
          </a:p>
          <a:p>
            <a:endParaRPr lang="uk-UA" dirty="0"/>
          </a:p>
        </p:txBody>
      </p:sp>
    </p:spTree>
    <p:extLst>
      <p:ext uri="{BB962C8B-B14F-4D97-AF65-F5344CB8AC3E}">
        <p14:creationId xmlns:p14="http://schemas.microsoft.com/office/powerpoint/2010/main" val="2908070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Інтегрування </a:t>
            </a:r>
            <a:r>
              <a:rPr lang="uk-UA" dirty="0" err="1" smtClean="0"/>
              <a:t>Верле</a:t>
            </a:r>
            <a:endParaRPr lang="uk-UA" dirty="0"/>
          </a:p>
        </p:txBody>
      </p:sp>
      <p:sp>
        <p:nvSpPr>
          <p:cNvPr id="3" name="Объект 2"/>
          <p:cNvSpPr>
            <a:spLocks noGrp="1"/>
          </p:cNvSpPr>
          <p:nvPr>
            <p:ph idx="1"/>
          </p:nvPr>
        </p:nvSpPr>
        <p:spPr/>
        <p:txBody>
          <a:bodyPr>
            <a:normAutofit/>
          </a:bodyPr>
          <a:lstStyle/>
          <a:p>
            <a:r>
              <a:rPr lang="uk-UA" sz="1800" dirty="0"/>
              <a:t>Метод чисельного інтегрування </a:t>
            </a:r>
            <a:r>
              <a:rPr lang="uk-UA" sz="1800" dirty="0" err="1"/>
              <a:t>Верле</a:t>
            </a:r>
            <a:r>
              <a:rPr lang="uk-UA" sz="1800" dirty="0"/>
              <a:t> (</a:t>
            </a:r>
            <a:r>
              <a:rPr lang="uk-UA" sz="1800" dirty="0" err="1"/>
              <a:t>англ</a:t>
            </a:r>
            <a:r>
              <a:rPr lang="uk-UA" sz="1800" dirty="0"/>
              <a:t>. </a:t>
            </a:r>
            <a:r>
              <a:rPr lang="en-US" sz="1800" dirty="0" err="1"/>
              <a:t>Verlet</a:t>
            </a:r>
            <a:r>
              <a:rPr lang="en-US" sz="1800" dirty="0"/>
              <a:t> integration</a:t>
            </a:r>
            <a:r>
              <a:rPr lang="uk-UA" sz="1800" dirty="0"/>
              <a:t>) – чисельний метод, який використовується для інтегрування рівнянь руху матеріальної точки. Часто використовується для обчислення </a:t>
            </a:r>
            <a:r>
              <a:rPr lang="uk-UA" sz="1800" dirty="0" smtClean="0"/>
              <a:t>траєкторії </a:t>
            </a:r>
            <a:r>
              <a:rPr lang="uk-UA" sz="1800" dirty="0"/>
              <a:t>частинок в моделях молекулярної динаміки та комп’ютерних іграх. Метод </a:t>
            </a:r>
            <a:r>
              <a:rPr lang="uk-UA" sz="1800" dirty="0" err="1"/>
              <a:t>Верле</a:t>
            </a:r>
            <a:r>
              <a:rPr lang="uk-UA" sz="1800" dirty="0"/>
              <a:t> більш стійкий, на відміну  від методу Ейлера</a:t>
            </a:r>
            <a:r>
              <a:rPr lang="uk-UA" sz="1800" dirty="0" smtClean="0"/>
              <a:t>.</a:t>
            </a:r>
          </a:p>
          <a:p>
            <a:r>
              <a:rPr lang="uk-UA" sz="1800" dirty="0"/>
              <a:t>Названий на честь французького фізика </a:t>
            </a:r>
            <a:r>
              <a:rPr lang="uk-UA" sz="1800" dirty="0" err="1"/>
              <a:t>Лу</a:t>
            </a:r>
            <a:r>
              <a:rPr lang="uk-UA" sz="1800" dirty="0"/>
              <a:t> </a:t>
            </a:r>
            <a:r>
              <a:rPr lang="uk-UA" sz="1800" dirty="0" err="1"/>
              <a:t>Верле</a:t>
            </a:r>
            <a:r>
              <a:rPr lang="uk-UA" sz="1800" dirty="0"/>
              <a:t> (</a:t>
            </a:r>
            <a:r>
              <a:rPr lang="uk-UA" sz="1800" dirty="0" err="1"/>
              <a:t>фр</a:t>
            </a:r>
            <a:r>
              <a:rPr lang="uk-UA" sz="1800" dirty="0"/>
              <a:t>. </a:t>
            </a:r>
            <a:r>
              <a:rPr lang="en-US" sz="1800" dirty="0"/>
              <a:t>Loup </a:t>
            </a:r>
            <a:r>
              <a:rPr lang="en-US" sz="1800" dirty="0" err="1"/>
              <a:t>Verlet</a:t>
            </a:r>
            <a:r>
              <a:rPr lang="uk-UA" sz="1800" dirty="0"/>
              <a:t>)</a:t>
            </a:r>
            <a:r>
              <a:rPr lang="en-US" sz="1800" dirty="0"/>
              <a:t>, </a:t>
            </a:r>
            <a:r>
              <a:rPr lang="uk-UA" sz="1800" dirty="0"/>
              <a:t>який своєю статтею популяризував метод запропонований Карлом </a:t>
            </a:r>
            <a:r>
              <a:rPr lang="uk-UA" sz="1800" dirty="0" err="1"/>
              <a:t>Штрёмером</a:t>
            </a:r>
            <a:r>
              <a:rPr lang="uk-UA" sz="1800" dirty="0"/>
              <a:t> (</a:t>
            </a:r>
            <a:r>
              <a:rPr lang="uk-UA" sz="1800" dirty="0" err="1"/>
              <a:t>англ</a:t>
            </a:r>
            <a:r>
              <a:rPr lang="uk-UA" sz="1800" dirty="0"/>
              <a:t>. </a:t>
            </a:r>
            <a:r>
              <a:rPr lang="en-US" sz="1800" dirty="0"/>
              <a:t>Carl </a:t>
            </a:r>
            <a:r>
              <a:rPr lang="en-US" sz="1800" dirty="0" err="1"/>
              <a:t>Stormer</a:t>
            </a:r>
            <a:r>
              <a:rPr lang="uk-UA" sz="1800" dirty="0"/>
              <a:t>)</a:t>
            </a:r>
            <a:r>
              <a:rPr lang="en-US" sz="1800" dirty="0"/>
              <a:t>. </a:t>
            </a:r>
            <a:r>
              <a:rPr lang="uk-UA" sz="1800" dirty="0"/>
              <a:t>Популярність у розробників комп’ютерних ігор метод отримав у 2000 році з виходом гри </a:t>
            </a:r>
            <a:r>
              <a:rPr lang="en-US" sz="1800" dirty="0" err="1"/>
              <a:t>Hitman</a:t>
            </a:r>
            <a:r>
              <a:rPr lang="en-US" sz="1800" dirty="0"/>
              <a:t>: Codename 47.</a:t>
            </a:r>
          </a:p>
          <a:p>
            <a:endParaRPr lang="uk-UA" sz="1800" dirty="0"/>
          </a:p>
        </p:txBody>
      </p:sp>
    </p:spTree>
    <p:extLst>
      <p:ext uri="{BB962C8B-B14F-4D97-AF65-F5344CB8AC3E}">
        <p14:creationId xmlns:p14="http://schemas.microsoft.com/office/powerpoint/2010/main" val="1456853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sp>
        <p:nvSpPr>
          <p:cNvPr id="3" name="Объект 2"/>
          <p:cNvSpPr>
            <a:spLocks noGrp="1"/>
          </p:cNvSpPr>
          <p:nvPr>
            <p:ph idx="1"/>
          </p:nvPr>
        </p:nvSpPr>
        <p:spPr/>
        <p:txBody>
          <a:bodyPr>
            <a:normAutofit/>
          </a:bodyPr>
          <a:lstStyle/>
          <a:p>
            <a:r>
              <a:rPr lang="uk-UA" sz="1800" dirty="0"/>
              <a:t>Приклад інтегрування методом </a:t>
            </a:r>
            <a:r>
              <a:rPr lang="uk-UA" sz="1800" dirty="0" err="1"/>
              <a:t>Верле</a:t>
            </a:r>
            <a:r>
              <a:rPr lang="uk-UA" sz="1800" dirty="0"/>
              <a:t>:</a:t>
            </a:r>
          </a:p>
          <a:p>
            <a:pPr lvl="1"/>
            <a:r>
              <a:rPr lang="en-US" sz="1500" dirty="0">
                <a:solidFill>
                  <a:srgbClr val="00B0F0"/>
                </a:solidFill>
              </a:rPr>
              <a:t>	</a:t>
            </a:r>
            <a:r>
              <a:rPr lang="en-US" sz="1500" dirty="0" err="1">
                <a:solidFill>
                  <a:srgbClr val="00B0F0"/>
                </a:solidFill>
              </a:rPr>
              <a:t>last_acceleration</a:t>
            </a:r>
            <a:r>
              <a:rPr lang="en-US" sz="1500" dirty="0">
                <a:solidFill>
                  <a:srgbClr val="00B0F0"/>
                </a:solidFill>
              </a:rPr>
              <a:t> = acceleration</a:t>
            </a:r>
          </a:p>
          <a:p>
            <a:pPr lvl="1"/>
            <a:r>
              <a:rPr lang="en-US" sz="1500" dirty="0">
                <a:solidFill>
                  <a:srgbClr val="00B0F0"/>
                </a:solidFill>
              </a:rPr>
              <a:t>	position += velocity * </a:t>
            </a:r>
            <a:r>
              <a:rPr lang="en-US" sz="1500" dirty="0" err="1">
                <a:solidFill>
                  <a:srgbClr val="00B0F0"/>
                </a:solidFill>
              </a:rPr>
              <a:t>time_step</a:t>
            </a:r>
            <a:r>
              <a:rPr lang="en-US" sz="1500" dirty="0">
                <a:solidFill>
                  <a:srgbClr val="00B0F0"/>
                </a:solidFill>
              </a:rPr>
              <a:t> + ( 0.5 * </a:t>
            </a:r>
            <a:r>
              <a:rPr lang="en-US" sz="1500" dirty="0" err="1">
                <a:solidFill>
                  <a:srgbClr val="00B0F0"/>
                </a:solidFill>
              </a:rPr>
              <a:t>last_acceleration</a:t>
            </a:r>
            <a:r>
              <a:rPr lang="en-US" sz="1500" dirty="0">
                <a:solidFill>
                  <a:srgbClr val="00B0F0"/>
                </a:solidFill>
              </a:rPr>
              <a:t> * time_step^2 )</a:t>
            </a:r>
          </a:p>
          <a:p>
            <a:pPr lvl="1"/>
            <a:r>
              <a:rPr lang="en-US" sz="1500" dirty="0">
                <a:solidFill>
                  <a:srgbClr val="00B0F0"/>
                </a:solidFill>
              </a:rPr>
              <a:t>	</a:t>
            </a:r>
            <a:r>
              <a:rPr lang="en-US" sz="1500" dirty="0" err="1">
                <a:solidFill>
                  <a:srgbClr val="00B0F0"/>
                </a:solidFill>
              </a:rPr>
              <a:t>new_acceleration</a:t>
            </a:r>
            <a:r>
              <a:rPr lang="en-US" sz="1500" dirty="0">
                <a:solidFill>
                  <a:srgbClr val="00B0F0"/>
                </a:solidFill>
              </a:rPr>
              <a:t> = force / mass </a:t>
            </a:r>
          </a:p>
          <a:p>
            <a:pPr lvl="1"/>
            <a:r>
              <a:rPr lang="en-US" sz="1500" dirty="0">
                <a:solidFill>
                  <a:srgbClr val="00B0F0"/>
                </a:solidFill>
              </a:rPr>
              <a:t>	</a:t>
            </a:r>
            <a:r>
              <a:rPr lang="en-US" sz="1500" dirty="0" err="1">
                <a:solidFill>
                  <a:srgbClr val="00B0F0"/>
                </a:solidFill>
              </a:rPr>
              <a:t>avg_acceleration</a:t>
            </a:r>
            <a:r>
              <a:rPr lang="en-US" sz="1500" dirty="0">
                <a:solidFill>
                  <a:srgbClr val="00B0F0"/>
                </a:solidFill>
              </a:rPr>
              <a:t> = ( </a:t>
            </a:r>
            <a:r>
              <a:rPr lang="en-US" sz="1500" dirty="0" err="1">
                <a:solidFill>
                  <a:srgbClr val="00B0F0"/>
                </a:solidFill>
              </a:rPr>
              <a:t>last_acceleration</a:t>
            </a:r>
            <a:r>
              <a:rPr lang="en-US" sz="1500" dirty="0">
                <a:solidFill>
                  <a:srgbClr val="00B0F0"/>
                </a:solidFill>
              </a:rPr>
              <a:t> + </a:t>
            </a:r>
            <a:r>
              <a:rPr lang="en-US" sz="1500" dirty="0" err="1">
                <a:solidFill>
                  <a:srgbClr val="00B0F0"/>
                </a:solidFill>
              </a:rPr>
              <a:t>new_acceleration</a:t>
            </a:r>
            <a:r>
              <a:rPr lang="en-US" sz="1500" dirty="0">
                <a:solidFill>
                  <a:srgbClr val="00B0F0"/>
                </a:solidFill>
              </a:rPr>
              <a:t> ) / 2</a:t>
            </a:r>
          </a:p>
          <a:p>
            <a:pPr lvl="1"/>
            <a:r>
              <a:rPr lang="en-US" sz="1500" dirty="0">
                <a:solidFill>
                  <a:srgbClr val="00B0F0"/>
                </a:solidFill>
              </a:rPr>
              <a:t>	velocity += </a:t>
            </a:r>
            <a:r>
              <a:rPr lang="en-US" sz="1500" dirty="0" err="1">
                <a:solidFill>
                  <a:srgbClr val="00B0F0"/>
                </a:solidFill>
              </a:rPr>
              <a:t>avg_acceleration</a:t>
            </a:r>
            <a:r>
              <a:rPr lang="en-US" sz="1500" dirty="0">
                <a:solidFill>
                  <a:srgbClr val="00B0F0"/>
                </a:solidFill>
              </a:rPr>
              <a:t> * </a:t>
            </a:r>
            <a:r>
              <a:rPr lang="en-US" sz="1500" dirty="0" err="1">
                <a:solidFill>
                  <a:srgbClr val="00B0F0"/>
                </a:solidFill>
              </a:rPr>
              <a:t>time_step</a:t>
            </a:r>
            <a:endParaRPr lang="uk-UA" sz="1500" dirty="0">
              <a:solidFill>
                <a:srgbClr val="00B0F0"/>
              </a:solidFill>
            </a:endParaRPr>
          </a:p>
        </p:txBody>
      </p:sp>
    </p:spTree>
    <p:extLst>
      <p:ext uri="{BB962C8B-B14F-4D97-AF65-F5344CB8AC3E}">
        <p14:creationId xmlns:p14="http://schemas.microsoft.com/office/powerpoint/2010/main" val="3906605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Перетворення у </a:t>
            </a:r>
            <a:r>
              <a:rPr lang="en-US" dirty="0" smtClean="0"/>
              <a:t>2D </a:t>
            </a:r>
            <a:r>
              <a:rPr lang="uk-UA" dirty="0" smtClean="0"/>
              <a:t>просторі</a:t>
            </a:r>
            <a:endParaRPr lang="ru-RU" dirty="0"/>
          </a:p>
        </p:txBody>
      </p:sp>
      <p:sp>
        <p:nvSpPr>
          <p:cNvPr id="3" name="Объект 2"/>
          <p:cNvSpPr>
            <a:spLocks noGrp="1"/>
          </p:cNvSpPr>
          <p:nvPr>
            <p:ph idx="1"/>
          </p:nvPr>
        </p:nvSpPr>
        <p:spPr/>
        <p:txBody>
          <a:bodyPr>
            <a:normAutofit/>
          </a:bodyPr>
          <a:lstStyle/>
          <a:p>
            <a:pPr algn="just"/>
            <a:r>
              <a:rPr lang="uk-UA" sz="1800" dirty="0"/>
              <a:t>Перетворення об’єкта у </a:t>
            </a:r>
            <a:r>
              <a:rPr lang="ru-RU" sz="1800" dirty="0"/>
              <a:t>2</a:t>
            </a:r>
            <a:r>
              <a:rPr lang="en-US" sz="1800" dirty="0"/>
              <a:t>D</a:t>
            </a:r>
            <a:r>
              <a:rPr lang="uk-UA" sz="1800" dirty="0"/>
              <a:t> просторі відбувається за допомогою використання матриці переходу.</a:t>
            </a:r>
          </a:p>
          <a:p>
            <a:pPr algn="just"/>
            <a:r>
              <a:rPr lang="uk-UA" sz="1800" dirty="0"/>
              <a:t>Для нашого випадку будемо використовувати процес обертання на кут </a:t>
            </a:r>
            <a:r>
              <a:rPr lang="el-GR" sz="1800" dirty="0"/>
              <a:t>φ</a:t>
            </a:r>
            <a:r>
              <a:rPr lang="uk-UA" sz="1800" dirty="0"/>
              <a:t> проти годинникової стрілки відносно початку координат.</a:t>
            </a:r>
          </a:p>
          <a:p>
            <a:pPr algn="just"/>
            <a:endParaRPr lang="ru-RU" sz="2400" dirty="0"/>
          </a:p>
        </p:txBody>
      </p:sp>
    </p:spTree>
    <p:extLst>
      <p:ext uri="{BB962C8B-B14F-4D97-AF65-F5344CB8AC3E}">
        <p14:creationId xmlns:p14="http://schemas.microsoft.com/office/powerpoint/2010/main" val="4005497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algn="just"/>
                <a:r>
                  <a:rPr lang="uk-UA" sz="1800" dirty="0"/>
                  <a:t>Для повороту точки з координатами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oMath>
                </a14:m>
                <a:r>
                  <a:rPr lang="en-US" sz="1800" dirty="0"/>
                  <a:t> </a:t>
                </a:r>
                <a:r>
                  <a:rPr lang="uk-UA" sz="1800" dirty="0"/>
                  <a:t>на кут</a:t>
                </a:r>
                <a:r>
                  <a:rPr lang="el-GR" sz="1800" dirty="0"/>
                  <a:t> </a:t>
                </a:r>
                <a:r>
                  <a:rPr lang="uk-UA" sz="1800" dirty="0"/>
                  <a:t>обертання </a:t>
                </a:r>
                <a14:m>
                  <m:oMath xmlns:m="http://schemas.openxmlformats.org/officeDocument/2006/math">
                    <m:r>
                      <m:rPr>
                        <m:nor/>
                      </m:rPr>
                      <a:rPr lang="el-GR" sz="1800" dirty="0"/>
                      <m:t>φ</m:t>
                    </m:r>
                    <m:r>
                      <a:rPr lang="el-GR" sz="1800" i="1" dirty="0">
                        <a:latin typeface="Cambria Math" panose="02040503050406030204" pitchFamily="18" charset="0"/>
                      </a:rPr>
                      <m:t> </m:t>
                    </m:r>
                  </m:oMath>
                </a14:m>
                <a:r>
                  <a:rPr lang="uk-UA" sz="1800" dirty="0"/>
                  <a:t>використаємо матрицю повороту:</a:t>
                </a:r>
                <a:endParaRPr lang="en-US" sz="1800" dirty="0"/>
              </a:p>
              <a:p>
                <a:pPr algn="just"/>
                <a:endParaRPr lang="uk-UA" sz="1800"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sz="1800" i="1" dirty="0">
                              <a:latin typeface="Cambria Math" panose="02040503050406030204" pitchFamily="18" charset="0"/>
                            </a:rPr>
                          </m:ctrlPr>
                        </m:dPr>
                        <m:e>
                          <m:m>
                            <m:mPr>
                              <m:mcs>
                                <m:mc>
                                  <m:mcPr>
                                    <m:count m:val="1"/>
                                    <m:mcJc m:val="center"/>
                                  </m:mcPr>
                                </m:mc>
                              </m:mcs>
                              <m:ctrlPr>
                                <a:rPr lang="en-US" sz="1800" i="1" dirty="0">
                                  <a:latin typeface="Cambria Math" panose="02040503050406030204" pitchFamily="18" charset="0"/>
                                </a:rPr>
                              </m:ctrlPr>
                            </m:mPr>
                            <m:mr>
                              <m:e>
                                <m:r>
                                  <m:rPr>
                                    <m:brk m:alnAt="7"/>
                                  </m:rPr>
                                  <a:rPr lang="en-US" sz="1800" i="1" dirty="0">
                                    <a:latin typeface="Cambria Math" panose="02040503050406030204" pitchFamily="18" charset="0"/>
                                  </a:rPr>
                                  <m:t>𝑥</m:t>
                                </m:r>
                                <m:r>
                                  <a:rPr lang="en-US" sz="1800" i="1" dirty="0">
                                    <a:latin typeface="Cambria Math" panose="02040503050406030204" pitchFamily="18" charset="0"/>
                                  </a:rPr>
                                  <m:t>′</m:t>
                                </m:r>
                              </m:e>
                            </m:mr>
                            <m:mr>
                              <m:e>
                                <m:r>
                                  <a:rPr lang="en-US" sz="1800" i="1" dirty="0">
                                    <a:latin typeface="Cambria Math" panose="02040503050406030204" pitchFamily="18" charset="0"/>
                                  </a:rPr>
                                  <m:t>𝑦</m:t>
                                </m:r>
                                <m:r>
                                  <a:rPr lang="en-US" sz="1800" i="1" dirty="0">
                                    <a:latin typeface="Cambria Math" panose="02040503050406030204" pitchFamily="18" charset="0"/>
                                  </a:rPr>
                                  <m:t>′</m:t>
                                </m:r>
                              </m:e>
                            </m:mr>
                          </m:m>
                        </m:e>
                      </m:d>
                      <m:r>
                        <m:rPr>
                          <m:nor/>
                        </m:rPr>
                        <a:rPr lang="en-US" sz="1800" dirty="0"/>
                        <m:t>=</m:t>
                      </m:r>
                      <m:d>
                        <m:dPr>
                          <m:begChr m:val="["/>
                          <m:endChr m:val="]"/>
                          <m:ctrlPr>
                            <a:rPr lang="en-US" sz="1800" i="1" dirty="0">
                              <a:latin typeface="Cambria Math" panose="02040503050406030204" pitchFamily="18" charset="0"/>
                            </a:rPr>
                          </m:ctrlPr>
                        </m:dPr>
                        <m:e>
                          <m:m>
                            <m:mPr>
                              <m:mcs>
                                <m:mc>
                                  <m:mcPr>
                                    <m:count m:val="2"/>
                                    <m:mcJc m:val="center"/>
                                  </m:mcPr>
                                </m:mc>
                              </m:mcs>
                              <m:ctrlPr>
                                <a:rPr lang="en-US" sz="1800" i="1" dirty="0">
                                  <a:latin typeface="Cambria Math" panose="02040503050406030204" pitchFamily="18" charset="0"/>
                                </a:rPr>
                              </m:ctrlPr>
                            </m:mPr>
                            <m:mr>
                              <m:e>
                                <m:func>
                                  <m:funcPr>
                                    <m:ctrlPr>
                                      <a:rPr lang="en-US" sz="1800" i="1">
                                        <a:latin typeface="Cambria Math" panose="02040503050406030204" pitchFamily="18" charset="0"/>
                                      </a:rPr>
                                    </m:ctrlPr>
                                  </m:funcPr>
                                  <m:fName>
                                    <m:r>
                                      <m:rPr>
                                        <m:sty m:val="p"/>
                                        <m:brk m:alnAt="7"/>
                                      </m:rPr>
                                      <a:rPr lang="en-US" sz="1800">
                                        <a:latin typeface="Cambria Math" panose="02040503050406030204" pitchFamily="18" charset="0"/>
                                      </a:rPr>
                                      <m:t>c</m:t>
                                    </m:r>
                                    <m:r>
                                      <m:rPr>
                                        <m:sty m:val="p"/>
                                      </m:rPr>
                                      <a:rPr lang="en-US" sz="1800">
                                        <a:latin typeface="Cambria Math" panose="02040503050406030204" pitchFamily="18" charset="0"/>
                                      </a:rPr>
                                      <m:t>os</m:t>
                                    </m:r>
                                  </m:fName>
                                  <m:e>
                                    <m:d>
                                      <m:dPr>
                                        <m:ctrlPr>
                                          <a:rPr lang="en-US" sz="1800" i="1">
                                            <a:latin typeface="Cambria Math" panose="02040503050406030204" pitchFamily="18" charset="0"/>
                                          </a:rPr>
                                        </m:ctrlPr>
                                      </m:dPr>
                                      <m:e>
                                        <m:r>
                                          <m:rPr>
                                            <m:nor/>
                                          </m:rPr>
                                          <a:rPr lang="el-GR" sz="1800" dirty="0"/>
                                          <m:t>φ</m:t>
                                        </m:r>
                                      </m:e>
                                    </m:d>
                                  </m:e>
                                </m:func>
                              </m:e>
                              <m:e>
                                <m:r>
                                  <a:rPr lang="en-US" sz="1800" i="1" dirty="0">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d>
                                      <m:dPr>
                                        <m:ctrlPr>
                                          <a:rPr lang="en-US" sz="1800" i="1">
                                            <a:latin typeface="Cambria Math" panose="02040503050406030204" pitchFamily="18" charset="0"/>
                                          </a:rPr>
                                        </m:ctrlPr>
                                      </m:dPr>
                                      <m:e>
                                        <m:r>
                                          <m:rPr>
                                            <m:nor/>
                                          </m:rPr>
                                          <a:rPr lang="el-GR" sz="1800" dirty="0"/>
                                          <m:t>φ</m:t>
                                        </m:r>
                                      </m:e>
                                    </m:d>
                                  </m:e>
                                </m:func>
                              </m:e>
                            </m:mr>
                            <m:mr>
                              <m:e>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sin</m:t>
                                    </m:r>
                                  </m:fName>
                                  <m:e>
                                    <m:d>
                                      <m:dPr>
                                        <m:ctrlPr>
                                          <a:rPr lang="en-US" sz="1800" i="1">
                                            <a:latin typeface="Cambria Math" panose="02040503050406030204" pitchFamily="18" charset="0"/>
                                          </a:rPr>
                                        </m:ctrlPr>
                                      </m:dPr>
                                      <m:e>
                                        <m:r>
                                          <m:rPr>
                                            <m:nor/>
                                          </m:rPr>
                                          <a:rPr lang="el-GR" sz="1800" dirty="0"/>
                                          <m:t>φ</m:t>
                                        </m:r>
                                      </m:e>
                                    </m:d>
                                  </m:e>
                                </m:func>
                              </m:e>
                              <m:e>
                                <m:func>
                                  <m:funcPr>
                                    <m:ctrlPr>
                                      <a:rPr lang="en-US" sz="1800" i="1">
                                        <a:latin typeface="Cambria Math" panose="02040503050406030204" pitchFamily="18" charset="0"/>
                                      </a:rPr>
                                    </m:ctrlPr>
                                  </m:funcPr>
                                  <m:fName>
                                    <m:r>
                                      <m:rPr>
                                        <m:sty m:val="p"/>
                                        <m:brk m:alnAt="7"/>
                                      </m:rPr>
                                      <a:rPr lang="en-US" sz="1800">
                                        <a:latin typeface="Cambria Math" panose="02040503050406030204" pitchFamily="18" charset="0"/>
                                      </a:rPr>
                                      <m:t>c</m:t>
                                    </m:r>
                                    <m:r>
                                      <m:rPr>
                                        <m:sty m:val="p"/>
                                      </m:rPr>
                                      <a:rPr lang="en-US" sz="1800">
                                        <a:latin typeface="Cambria Math" panose="02040503050406030204" pitchFamily="18" charset="0"/>
                                      </a:rPr>
                                      <m:t>os</m:t>
                                    </m:r>
                                  </m:fName>
                                  <m:e>
                                    <m:d>
                                      <m:dPr>
                                        <m:ctrlPr>
                                          <a:rPr lang="en-US" sz="1800" i="1">
                                            <a:latin typeface="Cambria Math" panose="02040503050406030204" pitchFamily="18" charset="0"/>
                                          </a:rPr>
                                        </m:ctrlPr>
                                      </m:dPr>
                                      <m:e>
                                        <m:r>
                                          <m:rPr>
                                            <m:nor/>
                                          </m:rPr>
                                          <a:rPr lang="el-GR" sz="1800" dirty="0"/>
                                          <m:t>φ</m:t>
                                        </m:r>
                                      </m:e>
                                    </m:d>
                                  </m:e>
                                </m:func>
                              </m:e>
                            </m:mr>
                          </m:m>
                        </m:e>
                      </m:d>
                      <m:r>
                        <a:rPr lang="uk-UA" sz="1800" i="1" dirty="0">
                          <a:latin typeface="Cambria Math" panose="02040503050406030204" pitchFamily="18" charset="0"/>
                        </a:rPr>
                        <m:t>∗</m:t>
                      </m:r>
                      <m:d>
                        <m:dPr>
                          <m:begChr m:val="["/>
                          <m:endChr m:val="]"/>
                          <m:ctrlPr>
                            <a:rPr lang="en-US" sz="1800" i="1" dirty="0">
                              <a:latin typeface="Cambria Math" panose="02040503050406030204" pitchFamily="18" charset="0"/>
                            </a:rPr>
                          </m:ctrlPr>
                        </m:dPr>
                        <m:e>
                          <m:m>
                            <m:mPr>
                              <m:mcs>
                                <m:mc>
                                  <m:mcPr>
                                    <m:count m:val="1"/>
                                    <m:mcJc m:val="center"/>
                                  </m:mcPr>
                                </m:mc>
                              </m:mcs>
                              <m:ctrlPr>
                                <a:rPr lang="en-US" sz="1800" i="1" dirty="0">
                                  <a:latin typeface="Cambria Math" panose="02040503050406030204" pitchFamily="18" charset="0"/>
                                </a:rPr>
                              </m:ctrlPr>
                            </m:mPr>
                            <m:mr>
                              <m:e>
                                <m:r>
                                  <m:rPr>
                                    <m:brk m:alnAt="7"/>
                                  </m:rPr>
                                  <a:rPr lang="en-US" sz="1800" i="1" dirty="0">
                                    <a:latin typeface="Cambria Math" panose="02040503050406030204" pitchFamily="18" charset="0"/>
                                  </a:rPr>
                                  <m:t>𝑥</m:t>
                                </m:r>
                              </m:e>
                            </m:mr>
                            <m:mr>
                              <m:e>
                                <m:r>
                                  <a:rPr lang="en-US" sz="1800" i="1" dirty="0">
                                    <a:latin typeface="Cambria Math" panose="02040503050406030204" pitchFamily="18" charset="0"/>
                                  </a:rPr>
                                  <m:t>𝑦</m:t>
                                </m:r>
                              </m:e>
                            </m:mr>
                          </m:m>
                        </m:e>
                      </m:d>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3578938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рифель">
  <a:themeElements>
    <a:clrScheme name="Грифель">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Грифель">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ифель">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TM04033929[[fn=Грифель]]</Template>
  <TotalTime>390</TotalTime>
  <Words>636</Words>
  <Application>Microsoft Office PowerPoint</Application>
  <PresentationFormat>Экран (4:3)</PresentationFormat>
  <Paragraphs>61</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17</vt:i4>
      </vt:variant>
    </vt:vector>
  </HeadingPairs>
  <TitlesOfParts>
    <vt:vector size="23" baseType="lpstr">
      <vt:lpstr>Arial</vt:lpstr>
      <vt:lpstr>Calisto MT</vt:lpstr>
      <vt:lpstr>Cambria Math</vt:lpstr>
      <vt:lpstr>Trebuchet MS</vt:lpstr>
      <vt:lpstr>Wingdings 2</vt:lpstr>
      <vt:lpstr>Грифель</vt:lpstr>
      <vt:lpstr>Falling Box Project</vt:lpstr>
      <vt:lpstr>Постановка задачі</vt:lpstr>
      <vt:lpstr>Процес руху об’єкта</vt:lpstr>
      <vt:lpstr>2-й закон Ньютона</vt:lpstr>
      <vt:lpstr>Метод Ейлера</vt:lpstr>
      <vt:lpstr>Інтегрування Верле</vt:lpstr>
      <vt:lpstr>Презентация PowerPoint</vt:lpstr>
      <vt:lpstr>Перетворення у 2D просторі</vt:lpstr>
      <vt:lpstr>Презентация PowerPoint</vt:lpstr>
      <vt:lpstr>Презентация PowerPoint</vt:lpstr>
      <vt:lpstr>Рух тіла</vt:lpstr>
      <vt:lpstr>Обертання тіла</vt:lpstr>
      <vt:lpstr>Зіткнення об’єктів (a.k.a. Collisions)</vt:lpstr>
      <vt:lpstr>Презентация PowerPoint</vt:lpstr>
      <vt:lpstr>Коефіцієнт відновлювання</vt:lpstr>
      <vt:lpstr>Демонстрація</vt:lpstr>
      <vt:lpstr>P.S. Can give presentation of Eidos Interactive</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Falling Box Project</dc:title>
  <dc:creator>Vasiliy Rudas</dc:creator>
  <cp:lastModifiedBy>Vasiliy Rudas</cp:lastModifiedBy>
  <cp:revision>37</cp:revision>
  <dcterms:created xsi:type="dcterms:W3CDTF">2014-12-20T16:17:56Z</dcterms:created>
  <dcterms:modified xsi:type="dcterms:W3CDTF">2015-03-06T11:15:39Z</dcterms:modified>
</cp:coreProperties>
</file>