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6" r:id="rId4"/>
    <p:sldId id="271" r:id="rId5"/>
    <p:sldId id="270" r:id="rId6"/>
    <p:sldId id="269" r:id="rId7"/>
    <p:sldId id="273" r:id="rId8"/>
    <p:sldId id="268" r:id="rId9"/>
    <p:sldId id="272" r:id="rId10"/>
    <p:sldId id="262" r:id="rId11"/>
    <p:sldId id="267" r:id="rId12"/>
    <p:sldId id="264" r:id="rId13"/>
    <p:sldId id="26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emto.com.ua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9248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latin typeface="Cambria" pitchFamily="18" charset="0"/>
              </a:rPr>
              <a:t>ЧЕРКАСЬКИЙ НАЦІОНАЛЬНИЙ УНІВЕРСИТЕТ ІМЕНІ БОГДАНА ХМЕЛЬНИЦЬКОГО</a:t>
            </a:r>
            <a:endParaRPr lang="ru-RU" sz="2000" dirty="0" smtClean="0">
              <a:latin typeface="Cambria" pitchFamily="18" charset="0"/>
            </a:endParaRPr>
          </a:p>
          <a:p>
            <a:pPr algn="ctr"/>
            <a:r>
              <a:rPr lang="uk-UA" sz="2000" dirty="0" err="1" smtClean="0">
                <a:latin typeface="Cambria" pitchFamily="18" charset="0"/>
              </a:rPr>
              <a:t>Навчально</a:t>
            </a:r>
            <a:r>
              <a:rPr lang="uk-UA" sz="2000" dirty="0" smtClean="0">
                <a:latin typeface="Cambria" pitchFamily="18" charset="0"/>
              </a:rPr>
              <a:t> – науковий інститут фізики,математики та</a:t>
            </a:r>
            <a:endParaRPr lang="ru-RU" sz="2000" dirty="0" smtClean="0">
              <a:latin typeface="Cambria" pitchFamily="18" charset="0"/>
            </a:endParaRPr>
          </a:p>
          <a:p>
            <a:pPr algn="ctr"/>
            <a:r>
              <a:rPr lang="uk-UA" sz="2000" dirty="0" smtClean="0">
                <a:latin typeface="Cambria" pitchFamily="18" charset="0"/>
              </a:rPr>
              <a:t>комп’ютерно-інформаційних систем</a:t>
            </a:r>
            <a:endParaRPr lang="ru-RU" sz="2000" dirty="0" smtClean="0">
              <a:latin typeface="Cambria" pitchFamily="18" charset="0"/>
            </a:endParaRPr>
          </a:p>
          <a:p>
            <a:pPr algn="ctr"/>
            <a:r>
              <a:rPr lang="uk-UA" sz="2000" dirty="0" smtClean="0">
                <a:latin typeface="Cambria" pitchFamily="18" charset="0"/>
              </a:rPr>
              <a:t> </a:t>
            </a:r>
            <a:endParaRPr lang="ru-RU" sz="2000" dirty="0" smtClean="0">
              <a:latin typeface="Cambria" pitchFamily="18" charset="0"/>
            </a:endParaRPr>
          </a:p>
          <a:p>
            <a:pPr algn="ctr"/>
            <a:r>
              <a:rPr lang="uk-UA" sz="2000" dirty="0" smtClean="0">
                <a:latin typeface="Cambria" pitchFamily="18" charset="0"/>
              </a:rPr>
              <a:t>Кафедра прикладної математики та інформатики</a:t>
            </a:r>
            <a:endParaRPr lang="ru-RU" sz="2000" dirty="0" smtClean="0">
              <a:latin typeface="Cambria" pitchFamily="18" charset="0"/>
            </a:endParaRPr>
          </a:p>
          <a:p>
            <a:pPr algn="ctr"/>
            <a:endParaRPr lang="ru-RU" sz="20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4215" y="2852936"/>
            <a:ext cx="2830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ru-RU" sz="2000" dirty="0" smtClean="0">
              <a:latin typeface="Cambria" pitchFamily="18" charset="0"/>
            </a:endParaRPr>
          </a:p>
          <a:p>
            <a:pPr algn="ctr"/>
            <a:r>
              <a:rPr lang="ru-RU" sz="2000" dirty="0" err="1" smtClean="0">
                <a:latin typeface="Cambria" pitchFamily="18" charset="0"/>
              </a:rPr>
              <a:t>Ефект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сонячного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вітру</a:t>
            </a:r>
            <a:endParaRPr lang="ru-RU" sz="2000" dirty="0"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2040" y="4077072"/>
            <a:ext cx="3960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>
                <a:latin typeface="Cambria" pitchFamily="18" charset="0"/>
              </a:rPr>
              <a:t>Виконав:</a:t>
            </a:r>
            <a:endParaRPr lang="ru-RU" sz="1600" dirty="0" smtClean="0">
              <a:latin typeface="Cambria" pitchFamily="18" charset="0"/>
            </a:endParaRPr>
          </a:p>
          <a:p>
            <a:r>
              <a:rPr lang="uk-UA" sz="1600" dirty="0" smtClean="0">
                <a:latin typeface="Cambria" pitchFamily="18" charset="0"/>
              </a:rPr>
              <a:t>студент 5 курсу,групи </a:t>
            </a:r>
            <a:r>
              <a:rPr lang="uk-UA" sz="1600" dirty="0" err="1" smtClean="0">
                <a:latin typeface="Cambria" pitchFamily="18" charset="0"/>
              </a:rPr>
              <a:t>ПМ</a:t>
            </a:r>
            <a:r>
              <a:rPr lang="uk-UA" sz="1600" dirty="0" smtClean="0">
                <a:latin typeface="Cambria" pitchFamily="18" charset="0"/>
              </a:rPr>
              <a:t>-5</a:t>
            </a:r>
            <a:endParaRPr lang="ru-RU" sz="1600" dirty="0" smtClean="0">
              <a:latin typeface="Cambria" pitchFamily="18" charset="0"/>
            </a:endParaRPr>
          </a:p>
          <a:p>
            <a:r>
              <a:rPr lang="uk-UA" sz="1600" dirty="0" smtClean="0">
                <a:latin typeface="Cambria" pitchFamily="18" charset="0"/>
              </a:rPr>
              <a:t>напряму підготовки</a:t>
            </a:r>
            <a:endParaRPr lang="ru-RU" sz="1600" dirty="0" smtClean="0">
              <a:latin typeface="Cambria" pitchFamily="18" charset="0"/>
            </a:endParaRPr>
          </a:p>
          <a:p>
            <a:r>
              <a:rPr lang="uk-UA" sz="1600" dirty="0" smtClean="0">
                <a:latin typeface="Cambria" pitchFamily="18" charset="0"/>
              </a:rPr>
              <a:t>6.04030101 Прикладна</a:t>
            </a:r>
            <a:r>
              <a:rPr lang="en-US" sz="1600" dirty="0" smtClean="0">
                <a:latin typeface="Cambria" pitchFamily="18" charset="0"/>
              </a:rPr>
              <a:t> </a:t>
            </a:r>
            <a:r>
              <a:rPr lang="uk-UA" sz="1600" dirty="0" smtClean="0">
                <a:latin typeface="Cambria" pitchFamily="18" charset="0"/>
              </a:rPr>
              <a:t>математика</a:t>
            </a:r>
            <a:endParaRPr lang="ru-RU" sz="1600" dirty="0" smtClean="0">
              <a:latin typeface="Cambria" pitchFamily="18" charset="0"/>
            </a:endParaRPr>
          </a:p>
          <a:p>
            <a:r>
              <a:rPr lang="uk-UA" sz="1600" dirty="0" smtClean="0">
                <a:latin typeface="Cambria" pitchFamily="18" charset="0"/>
              </a:rPr>
              <a:t>Берлін О.Г</a:t>
            </a:r>
            <a:endParaRPr lang="ru-RU" sz="1600" dirty="0" smtClean="0">
              <a:latin typeface="Cambria" pitchFamily="18" charset="0"/>
            </a:endParaRPr>
          </a:p>
          <a:p>
            <a:r>
              <a:rPr lang="uk-UA" sz="1600" dirty="0" smtClean="0">
                <a:latin typeface="Cambria" pitchFamily="18" charset="0"/>
              </a:rPr>
              <a:t> </a:t>
            </a:r>
            <a:endParaRPr lang="en-US" sz="1600" dirty="0" smtClean="0">
              <a:latin typeface="Cambria" pitchFamily="18" charset="0"/>
            </a:endParaRPr>
          </a:p>
          <a:p>
            <a:endParaRPr lang="ru-RU" sz="1600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97405" y="6211669"/>
            <a:ext cx="1936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600" dirty="0" smtClean="0">
                <a:latin typeface="Cambria" pitchFamily="18" charset="0"/>
              </a:rPr>
              <a:t>Черкаси – 2015 рік</a:t>
            </a:r>
            <a:endParaRPr lang="ru-RU" sz="1600" dirty="0" smtClean="0">
              <a:latin typeface="Cambria" pitchFamily="18" charset="0"/>
            </a:endParaRPr>
          </a:p>
          <a:p>
            <a:endParaRPr lang="ru-RU" sz="16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87824" y="188640"/>
            <a:ext cx="1917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Cambria" pitchFamily="18" charset="0"/>
              </a:rPr>
              <a:t>2.1 Умова задачі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692696"/>
            <a:ext cx="7704856" cy="5909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uk-UA" dirty="0" smtClean="0">
                <a:latin typeface="Cambria" pitchFamily="18" charset="0"/>
              </a:rPr>
              <a:t>Припустимо, що  на супутник діють не тільки сили земного тяжіння, але також і слабкий рівномірний  </a:t>
            </a:r>
            <a:r>
              <a:rPr lang="uk-UA" dirty="0" err="1" smtClean="0">
                <a:latin typeface="Cambria" pitchFamily="18" charset="0"/>
              </a:rPr>
              <a:t>“сонячний</a:t>
            </a:r>
            <a:r>
              <a:rPr lang="uk-UA" dirty="0" smtClean="0">
                <a:latin typeface="Cambria" pitchFamily="18" charset="0"/>
              </a:rPr>
              <a:t> </a:t>
            </a:r>
            <a:r>
              <a:rPr lang="uk-UA" dirty="0" err="1" smtClean="0">
                <a:latin typeface="Cambria" pitchFamily="18" charset="0"/>
              </a:rPr>
              <a:t>вітер”</a:t>
            </a:r>
            <a:r>
              <a:rPr lang="uk-UA" dirty="0" smtClean="0">
                <a:latin typeface="Cambria" pitchFamily="18" charset="0"/>
              </a:rPr>
              <a:t>  з величиною </a:t>
            </a:r>
            <a:r>
              <a:rPr lang="en-US" dirty="0" smtClean="0">
                <a:latin typeface="Cambria" pitchFamily="18" charset="0"/>
              </a:rPr>
              <a:t>W</a:t>
            </a:r>
            <a:r>
              <a:rPr lang="uk-UA" dirty="0" smtClean="0">
                <a:latin typeface="Cambria" pitchFamily="18" charset="0"/>
              </a:rPr>
              <a:t>, що діє в горизонтальному напрямку.</a:t>
            </a:r>
            <a:br>
              <a:rPr lang="uk-UA" dirty="0" smtClean="0">
                <a:latin typeface="Cambria" pitchFamily="18" charset="0"/>
              </a:rPr>
            </a:br>
            <a:r>
              <a:rPr lang="uk-UA" dirty="0" smtClean="0">
                <a:latin typeface="Cambria" pitchFamily="18" charset="0"/>
              </a:rPr>
              <a:t/>
            </a:r>
            <a:br>
              <a:rPr lang="uk-UA" dirty="0" smtClean="0">
                <a:latin typeface="Cambria" pitchFamily="18" charset="0"/>
              </a:rPr>
            </a:br>
            <a:r>
              <a:rPr lang="uk-UA" dirty="0" smtClean="0">
                <a:latin typeface="Cambria" pitchFamily="18" charset="0"/>
              </a:rPr>
              <a:t>За таких умов рівняння руху можуть бути записані наступним чином</a:t>
            </a:r>
            <a:r>
              <a:rPr lang="ru-RU" dirty="0" smtClean="0">
                <a:latin typeface="Cambria" pitchFamily="18" charset="0"/>
              </a:rPr>
              <a:t>:</a:t>
            </a:r>
          </a:p>
          <a:p>
            <a:pPr marL="342900" indent="-342900">
              <a:buAutoNum type="alphaLcParenR"/>
            </a:pPr>
            <a:endParaRPr lang="ru-RU" dirty="0" smtClean="0">
              <a:latin typeface="Cambria" pitchFamily="18" charset="0"/>
            </a:endParaRPr>
          </a:p>
          <a:p>
            <a:endParaRPr lang="ru-RU" dirty="0" smtClean="0">
              <a:latin typeface="Cambria" pitchFamily="18" charset="0"/>
            </a:endParaRPr>
          </a:p>
          <a:p>
            <a:endParaRPr lang="ru-RU" dirty="0" smtClean="0">
              <a:latin typeface="Cambria" pitchFamily="18" charset="0"/>
            </a:endParaRPr>
          </a:p>
          <a:p>
            <a:endParaRPr lang="ru-RU" dirty="0" smtClean="0">
              <a:latin typeface="Cambria" pitchFamily="18" charset="0"/>
            </a:endParaRPr>
          </a:p>
          <a:p>
            <a:endParaRPr lang="ru-RU" dirty="0" smtClean="0">
              <a:latin typeface="Cambria" pitchFamily="18" charset="0"/>
            </a:endParaRPr>
          </a:p>
          <a:p>
            <a:endParaRPr lang="ru-RU" dirty="0" smtClean="0">
              <a:latin typeface="Cambria" pitchFamily="18" charset="0"/>
            </a:endParaRPr>
          </a:p>
          <a:p>
            <a:endParaRPr lang="ru-RU" dirty="0" smtClean="0">
              <a:latin typeface="Cambria" pitchFamily="18" charset="0"/>
            </a:endParaRPr>
          </a:p>
          <a:p>
            <a:endParaRPr lang="uk-UA" dirty="0" smtClean="0">
              <a:latin typeface="Cambria" pitchFamily="18" charset="0"/>
            </a:endParaRPr>
          </a:p>
          <a:p>
            <a:endParaRPr lang="uk-UA" dirty="0" smtClean="0">
              <a:latin typeface="Cambria" pitchFamily="18" charset="0"/>
            </a:endParaRPr>
          </a:p>
          <a:p>
            <a:endParaRPr lang="uk-UA" dirty="0" smtClean="0">
              <a:latin typeface="Cambria" pitchFamily="18" charset="0"/>
            </a:endParaRPr>
          </a:p>
          <a:p>
            <a:endParaRPr lang="uk-UA" dirty="0" smtClean="0">
              <a:latin typeface="Cambria" pitchFamily="18" charset="0"/>
            </a:endParaRPr>
          </a:p>
          <a:p>
            <a:endParaRPr lang="ru-RU" dirty="0" smtClean="0">
              <a:latin typeface="Cambria" pitchFamily="18" charset="0"/>
            </a:endParaRPr>
          </a:p>
          <a:p>
            <a:r>
              <a:rPr lang="ru-RU" dirty="0" smtClean="0">
                <a:latin typeface="Cambria" pitchFamily="18" charset="0"/>
              </a:rPr>
              <a:t/>
            </a:r>
            <a:br>
              <a:rPr lang="ru-RU" dirty="0" smtClean="0">
                <a:latin typeface="Cambria" pitchFamily="18" charset="0"/>
              </a:rPr>
            </a:br>
            <a:r>
              <a:rPr lang="ru-RU" dirty="0" smtClean="0">
                <a:latin typeface="Cambria" pitchFamily="18" charset="0"/>
              </a:rPr>
              <a:t/>
            </a:r>
            <a:br>
              <a:rPr lang="ru-RU" dirty="0" smtClean="0">
                <a:latin typeface="Cambria" pitchFamily="18" charset="0"/>
              </a:rPr>
            </a:br>
            <a:endParaRPr lang="ru-RU" dirty="0">
              <a:latin typeface="Cambria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08920"/>
            <a:ext cx="295232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27584" y="4437112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latin typeface="Cambria" pitchFamily="18" charset="0"/>
              </a:rPr>
              <a:t>Необхідно</a:t>
            </a:r>
            <a:r>
              <a:rPr lang="ru-RU" dirty="0" smtClean="0">
                <a:latin typeface="Cambria" pitchFamily="18" charset="0"/>
              </a:rPr>
              <a:t>: </a:t>
            </a:r>
            <a:r>
              <a:rPr lang="ru-RU" dirty="0" err="1" smtClean="0">
                <a:latin typeface="Cambria" pitchFamily="18" charset="0"/>
              </a:rPr>
              <a:t>підібрати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такі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початкові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умови</a:t>
            </a:r>
            <a:r>
              <a:rPr lang="ru-RU" dirty="0" smtClean="0">
                <a:latin typeface="Cambria" pitchFamily="18" charset="0"/>
              </a:rPr>
              <a:t>, </a:t>
            </a:r>
            <a:r>
              <a:rPr lang="ru-RU" dirty="0" err="1" smtClean="0">
                <a:latin typeface="Cambria" pitchFamily="18" charset="0"/>
              </a:rPr>
              <a:t>щоб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отримати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кругову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орбіту</a:t>
            </a:r>
            <a:r>
              <a:rPr lang="ru-RU" dirty="0" smtClean="0">
                <a:latin typeface="Cambria" pitchFamily="18" charset="0"/>
              </a:rPr>
              <a:t>  </a:t>
            </a:r>
            <a:r>
              <a:rPr lang="ru-RU" dirty="0" err="1" smtClean="0">
                <a:latin typeface="Cambria" pitchFamily="18" charset="0"/>
              </a:rPr>
              <a:t>з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величинию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W = 0. </a:t>
            </a:r>
            <a:r>
              <a:rPr lang="ru-RU" dirty="0" err="1" smtClean="0">
                <a:latin typeface="Cambria" pitchFamily="18" charset="0"/>
              </a:rPr>
              <a:t>Далі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необхідно</a:t>
            </a:r>
            <a:r>
              <a:rPr lang="ru-RU" dirty="0" smtClean="0">
                <a:latin typeface="Cambria" pitchFamily="18" charset="0"/>
              </a:rPr>
              <a:t> </a:t>
            </a:r>
          </a:p>
          <a:p>
            <a:r>
              <a:rPr lang="ru-RU" dirty="0" smtClean="0">
                <a:latin typeface="Cambria" pitchFamily="18" charset="0"/>
              </a:rPr>
              <a:t>обрати </a:t>
            </a:r>
            <a:r>
              <a:rPr lang="ru-RU" dirty="0" err="1" smtClean="0">
                <a:latin typeface="Cambria" pitchFamily="18" charset="0"/>
              </a:rPr>
              <a:t>таке</a:t>
            </a:r>
            <a:r>
              <a:rPr lang="ru-RU" dirty="0" smtClean="0">
                <a:latin typeface="Cambria" pitchFamily="18" charset="0"/>
              </a:rPr>
              <a:t>  </a:t>
            </a:r>
            <a:r>
              <a:rPr lang="ru-RU" dirty="0" err="1" smtClean="0">
                <a:latin typeface="Cambria" pitchFamily="18" charset="0"/>
              </a:rPr>
              <a:t>значення</a:t>
            </a:r>
            <a:r>
              <a:rPr lang="ru-RU" dirty="0" smtClean="0">
                <a:latin typeface="Cambria" pitchFamily="18" charset="0"/>
              </a:rPr>
              <a:t>  </a:t>
            </a:r>
            <a:r>
              <a:rPr lang="ru-RU" dirty="0" err="1" smtClean="0">
                <a:latin typeface="Cambria" pitchFamily="18" charset="0"/>
              </a:rPr>
              <a:t>величини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W, </a:t>
            </a:r>
            <a:r>
              <a:rPr lang="ru-RU" dirty="0" smtClean="0">
                <a:latin typeface="Cambria" pitchFamily="18" charset="0"/>
              </a:rPr>
              <a:t>величина </a:t>
            </a:r>
            <a:r>
              <a:rPr lang="ru-RU" dirty="0" err="1" smtClean="0">
                <a:latin typeface="Cambria" pitchFamily="18" charset="0"/>
              </a:rPr>
              <a:t>якої</a:t>
            </a:r>
            <a:r>
              <a:rPr lang="ru-RU" dirty="0" smtClean="0">
                <a:latin typeface="Cambria" pitchFamily="18" charset="0"/>
              </a:rPr>
              <a:t> становить </a:t>
            </a:r>
            <a:r>
              <a:rPr lang="ru-RU" dirty="0" err="1" smtClean="0">
                <a:latin typeface="Cambria" pitchFamily="18" charset="0"/>
              </a:rPr>
              <a:t>близько</a:t>
            </a:r>
            <a:r>
              <a:rPr lang="ru-RU" dirty="0" smtClean="0">
                <a:latin typeface="Cambria" pitchFamily="18" charset="0"/>
              </a:rPr>
              <a:t> 3% </a:t>
            </a:r>
            <a:r>
              <a:rPr lang="ru-RU" dirty="0" err="1" smtClean="0">
                <a:latin typeface="Cambria" pitchFamily="18" charset="0"/>
              </a:rPr>
              <a:t>від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прискорення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uk-UA" dirty="0" smtClean="0">
                <a:latin typeface="Cambria" pitchFamily="18" charset="0"/>
              </a:rPr>
              <a:t>внаслідок дії сил гравітаційного поля  і обчислити орбіту</a:t>
            </a:r>
            <a:r>
              <a:rPr lang="ru-RU" dirty="0" smtClean="0">
                <a:latin typeface="Cambria" pitchFamily="18" charset="0"/>
              </a:rPr>
              <a:t>. </a:t>
            </a:r>
            <a:endParaRPr lang="en-US" dirty="0" smtClean="0">
              <a:latin typeface="Cambria" pitchFamily="18" charset="0"/>
            </a:endParaRPr>
          </a:p>
          <a:p>
            <a:endParaRPr lang="ru-RU" dirty="0" smtClean="0">
              <a:latin typeface="Cambria" pitchFamily="18" charset="0"/>
            </a:endParaRPr>
          </a:p>
          <a:p>
            <a:r>
              <a:rPr lang="uk-UA" b="1" dirty="0" smtClean="0">
                <a:latin typeface="Cambria" pitchFamily="18" charset="0"/>
              </a:rPr>
              <a:t>Питання:</a:t>
            </a:r>
            <a:r>
              <a:rPr lang="uk-UA" dirty="0" smtClean="0">
                <a:latin typeface="Cambria" pitchFamily="18" charset="0"/>
              </a:rPr>
              <a:t> </a:t>
            </a:r>
            <a:r>
              <a:rPr lang="ru-RU" dirty="0" smtClean="0">
                <a:latin typeface="Cambria" pitchFamily="18" charset="0"/>
              </a:rPr>
              <a:t>як </a:t>
            </a:r>
            <a:r>
              <a:rPr lang="ru-RU" dirty="0" err="1" smtClean="0">
                <a:latin typeface="Cambria" pitchFamily="18" charset="0"/>
              </a:rPr>
              <a:t>змінится</a:t>
            </a:r>
            <a:r>
              <a:rPr lang="ru-RU" dirty="0" smtClean="0">
                <a:latin typeface="Cambria" pitchFamily="18" charset="0"/>
              </a:rPr>
              <a:t>  </a:t>
            </a:r>
            <a:r>
              <a:rPr lang="ru-RU" dirty="0" err="1" smtClean="0">
                <a:latin typeface="Cambria" pitchFamily="18" charset="0"/>
              </a:rPr>
              <a:t>орбіта</a:t>
            </a:r>
            <a:r>
              <a:rPr lang="ru-RU" dirty="0" smtClean="0">
                <a:latin typeface="Cambria" pitchFamily="18" charset="0"/>
              </a:rPr>
              <a:t>?</a:t>
            </a:r>
            <a:endParaRPr lang="ru-RU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87824" y="188640"/>
            <a:ext cx="1917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Cambria" pitchFamily="18" charset="0"/>
              </a:rPr>
              <a:t>2.1 Умова задачі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692696"/>
            <a:ext cx="7704856" cy="5909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latin typeface="Cambria" pitchFamily="18" charset="0"/>
              </a:rPr>
              <a:t>b)   </a:t>
            </a:r>
            <a:r>
              <a:rPr lang="uk-UA" dirty="0" smtClean="0">
                <a:latin typeface="Cambria" pitchFamily="18" charset="0"/>
              </a:rPr>
              <a:t>Припустимо, що  на супутник діють не тільки сили земного тяжіння, але також і слабкий рівномірний  </a:t>
            </a:r>
            <a:r>
              <a:rPr lang="uk-UA" dirty="0" err="1" smtClean="0">
                <a:latin typeface="Cambria" pitchFamily="18" charset="0"/>
              </a:rPr>
              <a:t>“сонячний</a:t>
            </a:r>
            <a:r>
              <a:rPr lang="uk-UA" dirty="0" smtClean="0">
                <a:latin typeface="Cambria" pitchFamily="18" charset="0"/>
              </a:rPr>
              <a:t> </a:t>
            </a:r>
            <a:r>
              <a:rPr lang="uk-UA" dirty="0" err="1" smtClean="0">
                <a:latin typeface="Cambria" pitchFamily="18" charset="0"/>
              </a:rPr>
              <a:t>вітер”</a:t>
            </a:r>
            <a:r>
              <a:rPr lang="uk-UA" dirty="0" smtClean="0">
                <a:latin typeface="Cambria" pitchFamily="18" charset="0"/>
              </a:rPr>
              <a:t>  з величиною </a:t>
            </a:r>
            <a:r>
              <a:rPr lang="en-US" dirty="0" smtClean="0">
                <a:latin typeface="Cambria" pitchFamily="18" charset="0"/>
              </a:rPr>
              <a:t>W</a:t>
            </a:r>
            <a:r>
              <a:rPr lang="uk-UA" dirty="0" smtClean="0">
                <a:latin typeface="Cambria" pitchFamily="18" charset="0"/>
              </a:rPr>
              <a:t>, що діє в горизонтальному напрямку.</a:t>
            </a:r>
            <a:br>
              <a:rPr lang="uk-UA" dirty="0" smtClean="0">
                <a:latin typeface="Cambria" pitchFamily="18" charset="0"/>
              </a:rPr>
            </a:br>
            <a:r>
              <a:rPr lang="uk-UA" dirty="0" smtClean="0">
                <a:latin typeface="Cambria" pitchFamily="18" charset="0"/>
              </a:rPr>
              <a:t/>
            </a:r>
            <a:br>
              <a:rPr lang="uk-UA" dirty="0" smtClean="0">
                <a:latin typeface="Cambria" pitchFamily="18" charset="0"/>
              </a:rPr>
            </a:br>
            <a:r>
              <a:rPr lang="uk-UA" dirty="0" smtClean="0">
                <a:latin typeface="Cambria" pitchFamily="18" charset="0"/>
              </a:rPr>
              <a:t>За таких умов рівняння руху можуть бути записані наступним чином</a:t>
            </a:r>
            <a:r>
              <a:rPr lang="ru-RU" dirty="0" smtClean="0">
                <a:latin typeface="Cambria" pitchFamily="18" charset="0"/>
              </a:rPr>
              <a:t>:</a:t>
            </a:r>
          </a:p>
          <a:p>
            <a:pPr marL="342900" indent="-342900"/>
            <a:r>
              <a:rPr lang="en-US" dirty="0" smtClean="0">
                <a:latin typeface="Cambria" pitchFamily="18" charset="0"/>
              </a:rPr>
              <a:t> </a:t>
            </a:r>
            <a:endParaRPr lang="ru-RU" dirty="0" smtClean="0">
              <a:latin typeface="Cambria" pitchFamily="18" charset="0"/>
            </a:endParaRPr>
          </a:p>
          <a:p>
            <a:endParaRPr lang="ru-RU" dirty="0" smtClean="0">
              <a:latin typeface="Cambria" pitchFamily="18" charset="0"/>
            </a:endParaRPr>
          </a:p>
          <a:p>
            <a:endParaRPr lang="ru-RU" dirty="0" smtClean="0">
              <a:latin typeface="Cambria" pitchFamily="18" charset="0"/>
            </a:endParaRPr>
          </a:p>
          <a:p>
            <a:endParaRPr lang="ru-RU" dirty="0" smtClean="0">
              <a:latin typeface="Cambria" pitchFamily="18" charset="0"/>
            </a:endParaRPr>
          </a:p>
          <a:p>
            <a:endParaRPr lang="ru-RU" dirty="0" smtClean="0">
              <a:latin typeface="Cambria" pitchFamily="18" charset="0"/>
            </a:endParaRPr>
          </a:p>
          <a:p>
            <a:endParaRPr lang="ru-RU" dirty="0" smtClean="0">
              <a:latin typeface="Cambria" pitchFamily="18" charset="0"/>
            </a:endParaRPr>
          </a:p>
          <a:p>
            <a:endParaRPr lang="ru-RU" dirty="0" smtClean="0">
              <a:latin typeface="Cambria" pitchFamily="18" charset="0"/>
            </a:endParaRPr>
          </a:p>
          <a:p>
            <a:endParaRPr lang="uk-UA" dirty="0" smtClean="0">
              <a:latin typeface="Cambria" pitchFamily="18" charset="0"/>
            </a:endParaRPr>
          </a:p>
          <a:p>
            <a:endParaRPr lang="uk-UA" dirty="0" smtClean="0">
              <a:latin typeface="Cambria" pitchFamily="18" charset="0"/>
            </a:endParaRPr>
          </a:p>
          <a:p>
            <a:endParaRPr lang="uk-UA" dirty="0" smtClean="0">
              <a:latin typeface="Cambria" pitchFamily="18" charset="0"/>
            </a:endParaRPr>
          </a:p>
          <a:p>
            <a:endParaRPr lang="uk-UA" dirty="0" smtClean="0">
              <a:latin typeface="Cambria" pitchFamily="18" charset="0"/>
            </a:endParaRPr>
          </a:p>
          <a:p>
            <a:endParaRPr lang="ru-RU" dirty="0" smtClean="0">
              <a:latin typeface="Cambria" pitchFamily="18" charset="0"/>
            </a:endParaRPr>
          </a:p>
          <a:p>
            <a:r>
              <a:rPr lang="ru-RU" dirty="0" smtClean="0">
                <a:latin typeface="Cambria" pitchFamily="18" charset="0"/>
              </a:rPr>
              <a:t/>
            </a:r>
            <a:br>
              <a:rPr lang="ru-RU" dirty="0" smtClean="0">
                <a:latin typeface="Cambria" pitchFamily="18" charset="0"/>
              </a:rPr>
            </a:br>
            <a:r>
              <a:rPr lang="ru-RU" dirty="0" smtClean="0">
                <a:latin typeface="Cambria" pitchFamily="18" charset="0"/>
              </a:rPr>
              <a:t/>
            </a:r>
            <a:br>
              <a:rPr lang="ru-RU" dirty="0" smtClean="0">
                <a:latin typeface="Cambria" pitchFamily="18" charset="0"/>
              </a:rPr>
            </a:br>
            <a:endParaRPr lang="ru-RU" dirty="0">
              <a:latin typeface="Cambria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08920"/>
            <a:ext cx="295232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27584" y="4437112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latin typeface="Cambria" pitchFamily="18" charset="0"/>
              </a:rPr>
              <a:t>Доп.питання</a:t>
            </a:r>
            <a:r>
              <a:rPr lang="ru-RU" dirty="0" smtClean="0">
                <a:latin typeface="Cambria" pitchFamily="18" charset="0"/>
              </a:rPr>
              <a:t>: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uk-UA" dirty="0" smtClean="0">
                <a:latin typeface="Cambria" pitchFamily="18" charset="0"/>
              </a:rPr>
              <a:t>визначити зміни, що відбуваються в швидкості космічної  орбіти, коли присутній сонячний вітер</a:t>
            </a:r>
            <a:r>
              <a:rPr lang="en-US" dirty="0" smtClean="0">
                <a:latin typeface="Cambria" pitchFamily="18" charset="0"/>
              </a:rPr>
              <a:t>.</a:t>
            </a:r>
          </a:p>
          <a:p>
            <a:endParaRPr lang="uk-UA" dirty="0" smtClean="0">
              <a:latin typeface="Cambria" pitchFamily="18" charset="0"/>
            </a:endParaRPr>
          </a:p>
          <a:p>
            <a:endParaRPr lang="ru-RU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uk-UA" dirty="0" smtClean="0"/>
              <a:t>Список використаних джерел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1988840"/>
            <a:ext cx="7308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uk-UA" dirty="0" smtClean="0"/>
              <a:t>Енциклопедія фізики та техніки: </a:t>
            </a:r>
            <a:r>
              <a:rPr lang="en-US" dirty="0" smtClean="0">
                <a:hlinkClick r:id="rId2"/>
              </a:rPr>
              <a:t>http://www.femto.com.ua</a:t>
            </a:r>
            <a:endParaRPr lang="en-US" dirty="0" smtClean="0"/>
          </a:p>
          <a:p>
            <a:pPr marL="342900" indent="-342900"/>
            <a:r>
              <a:rPr lang="en-US" dirty="0" smtClean="0"/>
              <a:t>2. </a:t>
            </a:r>
            <a:r>
              <a:rPr lang="uk-UA" dirty="0" smtClean="0"/>
              <a:t>  </a:t>
            </a:r>
            <a:r>
              <a:rPr lang="ru-RU" dirty="0" smtClean="0"/>
              <a:t>Что такое солнечный ветер</a:t>
            </a:r>
            <a:r>
              <a:rPr lang="en-US" dirty="0" smtClean="0"/>
              <a:t> - http://www.astronet.ru/db/msg/1171268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/>
          <a:lstStyle/>
          <a:p>
            <a:r>
              <a:rPr lang="uk-UA" dirty="0" smtClean="0"/>
              <a:t>Дякую за увагу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cap="all" dirty="0" smtClean="0">
                <a:latin typeface="Cambria" pitchFamily="18" charset="0"/>
              </a:rPr>
              <a:t>Зміст</a:t>
            </a:r>
            <a:endParaRPr lang="ru-RU" sz="3600" dirty="0">
              <a:latin typeface="Cambria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556792"/>
            <a:ext cx="77768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cap="all" dirty="0" smtClean="0">
                <a:latin typeface="Cambria" pitchFamily="18" charset="0"/>
              </a:rPr>
              <a:t>1.  Ефект Сонячного вітру</a:t>
            </a:r>
          </a:p>
          <a:p>
            <a:endParaRPr lang="uk-UA" sz="2000" cap="all" dirty="0" smtClean="0">
              <a:latin typeface="Cambria" pitchFamily="18" charset="0"/>
            </a:endParaRPr>
          </a:p>
          <a:p>
            <a:r>
              <a:rPr lang="uk-UA" sz="2000" dirty="0" smtClean="0">
                <a:latin typeface="Cambria" pitchFamily="18" charset="0"/>
              </a:rPr>
              <a:t>1.1 Рух планет </a:t>
            </a:r>
          </a:p>
          <a:p>
            <a:r>
              <a:rPr lang="uk-UA" sz="2000" dirty="0" smtClean="0">
                <a:latin typeface="Cambria" pitchFamily="18" charset="0"/>
              </a:rPr>
              <a:t>1.2 Сонячний вітер – як природний та фізичний  ефект</a:t>
            </a:r>
          </a:p>
          <a:p>
            <a:endParaRPr lang="uk-UA" sz="2000" dirty="0" smtClean="0">
              <a:latin typeface="Cambria" pitchFamily="18" charset="0"/>
            </a:endParaRPr>
          </a:p>
          <a:p>
            <a:r>
              <a:rPr lang="uk-UA" sz="2000" b="1" cap="all" dirty="0" smtClean="0">
                <a:latin typeface="Cambria" pitchFamily="18" charset="0"/>
              </a:rPr>
              <a:t>2. Постановка задачі</a:t>
            </a:r>
          </a:p>
          <a:p>
            <a:endParaRPr lang="uk-UA" sz="2000" cap="all" dirty="0" smtClean="0">
              <a:latin typeface="Cambria" pitchFamily="18" charset="0"/>
            </a:endParaRPr>
          </a:p>
          <a:p>
            <a:r>
              <a:rPr lang="uk-UA" sz="2000" dirty="0" smtClean="0">
                <a:latin typeface="Cambria" pitchFamily="18" charset="0"/>
              </a:rPr>
              <a:t>2.1 Умова задачі </a:t>
            </a:r>
            <a:endParaRPr lang="en-US" sz="2000" dirty="0" smtClean="0">
              <a:latin typeface="Cambria" pitchFamily="18" charset="0"/>
            </a:endParaRPr>
          </a:p>
          <a:p>
            <a:r>
              <a:rPr lang="uk-UA" sz="2000" dirty="0" smtClean="0">
                <a:latin typeface="Cambria" pitchFamily="18" charset="0"/>
              </a:rPr>
              <a:t>       </a:t>
            </a:r>
            <a:r>
              <a:rPr lang="en-US" sz="2000" dirty="0" smtClean="0">
                <a:latin typeface="Cambria" pitchFamily="18" charset="0"/>
              </a:rPr>
              <a:t>a)</a:t>
            </a:r>
            <a:r>
              <a:rPr lang="uk-UA" sz="2000" dirty="0" smtClean="0">
                <a:latin typeface="Cambria" pitchFamily="18" charset="0"/>
              </a:rPr>
              <a:t> </a:t>
            </a:r>
            <a:r>
              <a:rPr lang="uk-UA" sz="2000" dirty="0" err="1" smtClean="0">
                <a:latin typeface="Cambria" pitchFamily="18" charset="0"/>
              </a:rPr>
              <a:t>Підзадача</a:t>
            </a:r>
            <a:r>
              <a:rPr lang="uk-UA" sz="2000" dirty="0" smtClean="0">
                <a:latin typeface="Cambria" pitchFamily="18" charset="0"/>
              </a:rPr>
              <a:t> №1</a:t>
            </a:r>
          </a:p>
          <a:p>
            <a:r>
              <a:rPr lang="uk-UA" sz="2000" dirty="0" smtClean="0">
                <a:latin typeface="Cambria" pitchFamily="18" charset="0"/>
              </a:rPr>
              <a:t>       </a:t>
            </a:r>
            <a:r>
              <a:rPr lang="en-US" sz="2000" dirty="0" smtClean="0">
                <a:latin typeface="Cambria" pitchFamily="18" charset="0"/>
              </a:rPr>
              <a:t>b)</a:t>
            </a:r>
            <a:r>
              <a:rPr lang="uk-UA" sz="2000" dirty="0" smtClean="0">
                <a:latin typeface="Cambria" pitchFamily="18" charset="0"/>
              </a:rPr>
              <a:t> </a:t>
            </a:r>
            <a:r>
              <a:rPr lang="uk-UA" sz="2000" dirty="0" err="1" smtClean="0">
                <a:latin typeface="Cambria" pitchFamily="18" charset="0"/>
              </a:rPr>
              <a:t>Підзадача</a:t>
            </a:r>
            <a:r>
              <a:rPr lang="uk-UA" sz="2000" dirty="0" smtClean="0">
                <a:latin typeface="Cambria" pitchFamily="18" charset="0"/>
              </a:rPr>
              <a:t> №2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059832" y="260648"/>
            <a:ext cx="174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Cambria" pitchFamily="18" charset="0"/>
              </a:rPr>
              <a:t>1.1 Рух планет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980728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mbria" pitchFamily="18" charset="0"/>
              </a:rPr>
              <a:t>Ми </a:t>
            </a:r>
            <a:r>
              <a:rPr lang="ru-RU" sz="2000" dirty="0" err="1" smtClean="0">
                <a:latin typeface="Cambria" pitchFamily="18" charset="0"/>
              </a:rPr>
              <a:t>застосовуємо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Закони</a:t>
            </a:r>
            <a:r>
              <a:rPr lang="ru-RU" sz="2000" dirty="0" smtClean="0">
                <a:latin typeface="Cambria" pitchFamily="18" charset="0"/>
              </a:rPr>
              <a:t> Ньютона 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uk-UA" sz="2000" dirty="0" smtClean="0">
                <a:latin typeface="Cambria" pitchFamily="18" charset="0"/>
              </a:rPr>
              <a:t>руху </a:t>
            </a:r>
            <a:r>
              <a:rPr lang="ru-RU" sz="2000" dirty="0" smtClean="0">
                <a:latin typeface="Cambria" pitchFamily="18" charset="0"/>
              </a:rPr>
              <a:t> планет та </a:t>
            </a:r>
            <a:r>
              <a:rPr lang="ru-RU" sz="2000" dirty="0" err="1" smtClean="0">
                <a:latin typeface="Cambria" pitchFamily="18" charset="0"/>
              </a:rPr>
              <a:t>інших</a:t>
            </a:r>
            <a:r>
              <a:rPr lang="ru-RU" sz="2000" dirty="0" smtClean="0">
                <a:latin typeface="Cambria" pitchFamily="18" charset="0"/>
              </a:rPr>
              <a:t> систем </a:t>
            </a:r>
            <a:r>
              <a:rPr lang="ru-RU" sz="2000" dirty="0" err="1" smtClean="0">
                <a:latin typeface="Cambria" pitchFamily="18" charset="0"/>
              </a:rPr>
              <a:t>декількох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частинок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і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дослідемо</a:t>
            </a:r>
            <a:r>
              <a:rPr lang="ru-RU" sz="2000" dirty="0" smtClean="0">
                <a:latin typeface="Cambria" pitchFamily="18" charset="0"/>
              </a:rPr>
              <a:t>  </a:t>
            </a:r>
            <a:r>
              <a:rPr lang="ru-RU" sz="2000" dirty="0" err="1" smtClean="0">
                <a:latin typeface="Cambria" pitchFamily="18" charset="0"/>
              </a:rPr>
              <a:t>деякі</a:t>
            </a:r>
            <a:r>
              <a:rPr lang="ru-RU" sz="2000" dirty="0" smtClean="0">
                <a:latin typeface="Cambria" pitchFamily="18" charset="0"/>
              </a:rPr>
              <a:t>  </a:t>
            </a:r>
            <a:r>
              <a:rPr lang="ru-RU" sz="2000" dirty="0" err="1" smtClean="0">
                <a:latin typeface="Cambria" pitchFamily="18" charset="0"/>
              </a:rPr>
              <a:t>нелогічні</a:t>
            </a:r>
            <a:r>
              <a:rPr lang="ru-RU" sz="2000" dirty="0" smtClean="0">
                <a:latin typeface="Cambria" pitchFamily="18" charset="0"/>
              </a:rPr>
              <a:t>  </a:t>
            </a:r>
            <a:r>
              <a:rPr lang="ru-RU" sz="2000" dirty="0" err="1" smtClean="0">
                <a:latin typeface="Cambria" pitchFamily="18" charset="0"/>
              </a:rPr>
              <a:t>наслідки</a:t>
            </a:r>
            <a:r>
              <a:rPr lang="ru-RU" sz="2000" dirty="0" smtClean="0">
                <a:latin typeface="Cambria" pitchFamily="18" charset="0"/>
              </a:rPr>
              <a:t>  </a:t>
            </a:r>
            <a:r>
              <a:rPr lang="ru-RU" sz="2000" dirty="0" err="1" smtClean="0">
                <a:latin typeface="Cambria" pitchFamily="18" charset="0"/>
              </a:rPr>
              <a:t>законів</a:t>
            </a:r>
            <a:r>
              <a:rPr lang="ru-RU" sz="2000" dirty="0" smtClean="0">
                <a:latin typeface="Cambria" pitchFamily="18" charset="0"/>
              </a:rPr>
              <a:t> Ньютона.</a:t>
            </a:r>
            <a:endParaRPr lang="ru-RU" sz="2000" dirty="0">
              <a:latin typeface="Cambria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2348880"/>
            <a:ext cx="82809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latin typeface="Cambria" pitchFamily="18" charset="0"/>
              </a:rPr>
              <a:t>Рух планет</a:t>
            </a:r>
          </a:p>
          <a:p>
            <a:endParaRPr lang="uk-UA" sz="2000" dirty="0" smtClean="0">
              <a:latin typeface="Cambria" pitchFamily="18" charset="0"/>
            </a:endParaRPr>
          </a:p>
          <a:p>
            <a:r>
              <a:rPr lang="uk-UA" sz="2000" dirty="0" smtClean="0">
                <a:latin typeface="Cambria" pitchFamily="18" charset="0"/>
              </a:rPr>
              <a:t>Має велике значення , оскільки воно зіграло важливу роль в історії механіки Всесвіту.  </a:t>
            </a:r>
          </a:p>
          <a:p>
            <a:r>
              <a:rPr lang="uk-UA" sz="2000" dirty="0" smtClean="0">
                <a:latin typeface="Cambria" pitchFamily="18" charset="0"/>
              </a:rPr>
              <a:t>Кілька теорій вплинуло на західні цивілізації так само  як і закони Ньютона та закони гравітації, які разом пов’язують рух небес та рух небесних  тіл.</a:t>
            </a:r>
          </a:p>
          <a:p>
            <a:r>
              <a:rPr lang="ru-RU" sz="2000" dirty="0" smtClean="0">
                <a:latin typeface="Cambria" pitchFamily="18" charset="0"/>
              </a:rPr>
              <a:t>Велика </a:t>
            </a:r>
            <a:r>
              <a:rPr lang="ru-RU" sz="2000" dirty="0" err="1" smtClean="0">
                <a:latin typeface="Cambria" pitchFamily="18" charset="0"/>
              </a:rPr>
              <a:t>частина</a:t>
            </a:r>
            <a:r>
              <a:rPr lang="ru-RU" sz="2000" dirty="0" smtClean="0">
                <a:latin typeface="Cambria" pitchFamily="18" charset="0"/>
              </a:rPr>
              <a:t> наших </a:t>
            </a:r>
            <a:r>
              <a:rPr lang="ru-RU" sz="2000" dirty="0" err="1" smtClean="0">
                <a:latin typeface="Cambria" pitchFamily="18" charset="0"/>
              </a:rPr>
              <a:t>знань</a:t>
            </a:r>
            <a:r>
              <a:rPr lang="ru-RU" sz="2000" dirty="0" smtClean="0">
                <a:latin typeface="Cambria" pitchFamily="18" charset="0"/>
              </a:rPr>
              <a:t> про </a:t>
            </a:r>
            <a:r>
              <a:rPr lang="ru-RU" sz="2000" dirty="0" err="1" smtClean="0">
                <a:latin typeface="Cambria" pitchFamily="18" charset="0"/>
              </a:rPr>
              <a:t>рух</a:t>
            </a:r>
            <a:r>
              <a:rPr lang="ru-RU" sz="2000" dirty="0" smtClean="0">
                <a:latin typeface="Cambria" pitchFamily="18" charset="0"/>
              </a:rPr>
              <a:t> планет </a:t>
            </a:r>
            <a:r>
              <a:rPr lang="ru-RU" sz="2000" dirty="0" err="1" smtClean="0">
                <a:latin typeface="Cambria" pitchFamily="18" charset="0"/>
              </a:rPr>
              <a:t>узагальнюється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трьома</a:t>
            </a:r>
            <a:r>
              <a:rPr lang="ru-RU" sz="2000" dirty="0" smtClean="0">
                <a:latin typeface="Cambria" pitchFamily="18" charset="0"/>
              </a:rPr>
              <a:t> закон</a:t>
            </a:r>
            <a:r>
              <a:rPr lang="uk-UA" sz="2000" dirty="0" err="1" smtClean="0">
                <a:latin typeface="Cambria" pitchFamily="18" charset="0"/>
              </a:rPr>
              <a:t>ами</a:t>
            </a:r>
            <a:r>
              <a:rPr lang="uk-UA" sz="2000" dirty="0" smtClean="0">
                <a:latin typeface="Cambria" pitchFamily="18" charset="0"/>
              </a:rPr>
              <a:t> </a:t>
            </a:r>
            <a:r>
              <a:rPr lang="ru-RU" sz="2000" dirty="0" smtClean="0">
                <a:latin typeface="Cambria" pitchFamily="18" charset="0"/>
              </a:rPr>
              <a:t> Кеплера.</a:t>
            </a:r>
            <a:endParaRPr lang="uk-UA" sz="2000" dirty="0" smtClean="0">
              <a:latin typeface="Cambria" pitchFamily="18" charset="0"/>
            </a:endParaRPr>
          </a:p>
          <a:p>
            <a:endParaRPr lang="ru-RU" sz="20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692696"/>
            <a:ext cx="83164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latin typeface="Cambria" pitchFamily="18" charset="0"/>
              </a:rPr>
              <a:t>Рівняння руху</a:t>
            </a:r>
          </a:p>
          <a:p>
            <a:endParaRPr lang="uk-UA" sz="2000" dirty="0" smtClean="0">
              <a:latin typeface="Cambria" pitchFamily="18" charset="0"/>
            </a:endParaRPr>
          </a:p>
          <a:p>
            <a:r>
              <a:rPr lang="ru-RU" sz="2000" dirty="0" smtClean="0">
                <a:latin typeface="Cambria" pitchFamily="18" charset="0"/>
              </a:rPr>
              <a:t>Рух </a:t>
            </a:r>
            <a:r>
              <a:rPr lang="ru-RU" sz="2000" dirty="0" err="1" smtClean="0">
                <a:latin typeface="Cambria" pitchFamily="18" charset="0"/>
              </a:rPr>
              <a:t>Сонця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і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Землі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є</a:t>
            </a:r>
            <a:r>
              <a:rPr lang="ru-RU" sz="2000" dirty="0" smtClean="0">
                <a:latin typeface="Cambria" pitchFamily="18" charset="0"/>
              </a:rPr>
              <a:t>  прикладом </a:t>
            </a:r>
            <a:r>
              <a:rPr lang="ru-RU" sz="2000" dirty="0" err="1" smtClean="0">
                <a:latin typeface="Cambria" pitchFamily="18" charset="0"/>
              </a:rPr>
              <a:t>задачі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двох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тіл</a:t>
            </a:r>
            <a:r>
              <a:rPr lang="ru-RU" sz="2000" dirty="0" smtClean="0">
                <a:latin typeface="Cambria" pitchFamily="18" charset="0"/>
              </a:rPr>
              <a:t>. </a:t>
            </a:r>
          </a:p>
          <a:p>
            <a:endParaRPr lang="ru-RU" sz="2000" dirty="0" smtClean="0">
              <a:latin typeface="Cambria" pitchFamily="18" charset="0"/>
            </a:endParaRPr>
          </a:p>
          <a:p>
            <a:r>
              <a:rPr lang="ru-RU" sz="2000" dirty="0" smtClean="0">
                <a:latin typeface="Cambria" pitchFamily="18" charset="0"/>
              </a:rPr>
              <a:t>Ми </a:t>
            </a:r>
            <a:r>
              <a:rPr lang="ru-RU" sz="2000" dirty="0" err="1" smtClean="0">
                <a:latin typeface="Cambria" pitchFamily="18" charset="0"/>
              </a:rPr>
              <a:t>можемо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звести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цю</a:t>
            </a:r>
            <a:r>
              <a:rPr lang="ru-RU" sz="2000" dirty="0" smtClean="0">
                <a:latin typeface="Cambria" pitchFamily="18" charset="0"/>
              </a:rPr>
              <a:t> проблему одним </a:t>
            </a:r>
            <a:r>
              <a:rPr lang="ru-RU" sz="2000" dirty="0" err="1" smtClean="0">
                <a:latin typeface="Cambria" pitchFamily="18" charset="0"/>
              </a:rPr>
              <a:t>з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подібних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шляхів</a:t>
            </a:r>
            <a:r>
              <a:rPr lang="ru-RU" sz="2000" dirty="0" smtClean="0">
                <a:latin typeface="Cambria" pitchFamily="18" charset="0"/>
              </a:rPr>
              <a:t>.</a:t>
            </a:r>
          </a:p>
          <a:p>
            <a:endParaRPr lang="ru-RU" sz="2000" dirty="0" smtClean="0">
              <a:latin typeface="Cambria" pitchFamily="18" charset="0"/>
            </a:endParaRPr>
          </a:p>
          <a:p>
            <a:r>
              <a:rPr lang="ru-RU" sz="2000" dirty="0" err="1" smtClean="0">
                <a:latin typeface="Cambria" pitchFamily="18" charset="0"/>
              </a:rPr>
              <a:t>Найпростіший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спосіб</a:t>
            </a:r>
            <a:r>
              <a:rPr lang="ru-RU" sz="2000" dirty="0" smtClean="0">
                <a:latin typeface="Cambria" pitchFamily="18" charset="0"/>
              </a:rPr>
              <a:t>  - </a:t>
            </a:r>
            <a:r>
              <a:rPr lang="ru-RU" sz="2000" dirty="0" err="1" smtClean="0">
                <a:latin typeface="Cambria" pitchFamily="18" charset="0"/>
              </a:rPr>
              <a:t>використати</a:t>
            </a:r>
            <a:r>
              <a:rPr lang="ru-RU" sz="2000" dirty="0" smtClean="0">
                <a:latin typeface="Cambria" pitchFamily="18" charset="0"/>
              </a:rPr>
              <a:t> той факт, </a:t>
            </a:r>
            <a:r>
              <a:rPr lang="ru-RU" sz="2000" dirty="0" err="1" smtClean="0">
                <a:latin typeface="Cambria" pitchFamily="18" charset="0"/>
              </a:rPr>
              <a:t>що</a:t>
            </a:r>
            <a:endParaRPr lang="ru-RU" sz="2000" dirty="0" smtClean="0">
              <a:latin typeface="Cambria" pitchFamily="18" charset="0"/>
            </a:endParaRPr>
          </a:p>
          <a:p>
            <a:r>
              <a:rPr lang="ru-RU" sz="2000" dirty="0" err="1" smtClean="0">
                <a:latin typeface="Cambria" pitchFamily="18" charset="0"/>
              </a:rPr>
              <a:t>маса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Сонця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значно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більше</a:t>
            </a:r>
            <a:r>
              <a:rPr lang="ru-RU" sz="2000" dirty="0" smtClean="0">
                <a:latin typeface="Cambria" pitchFamily="18" charset="0"/>
              </a:rPr>
              <a:t>, </a:t>
            </a:r>
            <a:r>
              <a:rPr lang="ru-RU" sz="2000" dirty="0" err="1" smtClean="0">
                <a:latin typeface="Cambria" pitchFamily="18" charset="0"/>
              </a:rPr>
              <a:t>ніж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маса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Землі</a:t>
            </a:r>
            <a:r>
              <a:rPr lang="ru-RU" sz="2000" dirty="0" smtClean="0">
                <a:latin typeface="Cambria" pitchFamily="18" charset="0"/>
              </a:rPr>
              <a:t>. </a:t>
            </a:r>
          </a:p>
          <a:p>
            <a:endParaRPr lang="ru-RU" sz="2000" dirty="0" smtClean="0">
              <a:latin typeface="Cambria" pitchFamily="18" charset="0"/>
            </a:endParaRPr>
          </a:p>
          <a:p>
            <a:r>
              <a:rPr lang="ru-RU" sz="2000" dirty="0" smtClean="0">
                <a:latin typeface="Cambria" pitchFamily="18" charset="0"/>
              </a:rPr>
              <a:t>Таким чином, ми </a:t>
            </a:r>
            <a:r>
              <a:rPr lang="ru-RU" sz="2000" dirty="0" err="1" smtClean="0">
                <a:latin typeface="Cambria" pitchFamily="18" charset="0"/>
              </a:rPr>
              <a:t>можемо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припустити</a:t>
            </a:r>
            <a:r>
              <a:rPr lang="ru-RU" sz="2000" dirty="0" smtClean="0">
                <a:latin typeface="Cambria" pitchFamily="18" charset="0"/>
              </a:rPr>
              <a:t>, </a:t>
            </a:r>
            <a:r>
              <a:rPr lang="ru-RU" sz="2000" dirty="0" err="1" smtClean="0">
                <a:latin typeface="Cambria" pitchFamily="18" charset="0"/>
              </a:rPr>
              <a:t>що</a:t>
            </a:r>
            <a:r>
              <a:rPr lang="ru-RU" sz="2000" dirty="0" smtClean="0">
                <a:latin typeface="Cambria" pitchFamily="18" charset="0"/>
              </a:rPr>
              <a:t>, при  </a:t>
            </a:r>
            <a:r>
              <a:rPr lang="ru-RU" sz="2000" dirty="0" err="1" smtClean="0">
                <a:latin typeface="Cambria" pitchFamily="18" charset="0"/>
              </a:rPr>
              <a:t>необхідній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апроксимації</a:t>
            </a:r>
            <a:r>
              <a:rPr lang="ru-RU" sz="2000" dirty="0" smtClean="0">
                <a:latin typeface="Cambria" pitchFamily="18" charset="0"/>
              </a:rPr>
              <a:t>  </a:t>
            </a:r>
            <a:r>
              <a:rPr lang="ru-RU" sz="2000" dirty="0" err="1" smtClean="0">
                <a:latin typeface="Cambria" pitchFamily="18" charset="0"/>
              </a:rPr>
              <a:t>Сонце</a:t>
            </a:r>
            <a:r>
              <a:rPr lang="ru-RU" sz="2000" dirty="0" smtClean="0">
                <a:latin typeface="Cambria" pitchFamily="18" charset="0"/>
              </a:rPr>
              <a:t>  буде  </a:t>
            </a:r>
            <a:r>
              <a:rPr lang="ru-RU" sz="2000" dirty="0" err="1" smtClean="0">
                <a:latin typeface="Cambria" pitchFamily="18" charset="0"/>
              </a:rPr>
              <a:t>нерухомим</a:t>
            </a:r>
            <a:r>
              <a:rPr lang="ru-RU" sz="2000" dirty="0" smtClean="0">
                <a:latin typeface="Cambria" pitchFamily="18" charset="0"/>
              </a:rPr>
              <a:t>, </a:t>
            </a:r>
            <a:r>
              <a:rPr lang="ru-RU" sz="2000" dirty="0" err="1" smtClean="0">
                <a:latin typeface="Cambria" pitchFamily="18" charset="0"/>
              </a:rPr>
              <a:t>що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є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правильним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вибором</a:t>
            </a:r>
            <a:r>
              <a:rPr lang="ru-RU" sz="2000" dirty="0" smtClean="0">
                <a:latin typeface="Cambria" pitchFamily="18" charset="0"/>
              </a:rPr>
              <a:t> для </a:t>
            </a:r>
            <a:r>
              <a:rPr lang="ru-RU" sz="2000" dirty="0" err="1" smtClean="0">
                <a:latin typeface="Cambria" pitchFamily="18" charset="0"/>
              </a:rPr>
              <a:t>системи</a:t>
            </a:r>
            <a:r>
              <a:rPr lang="ru-RU" sz="2000" dirty="0" smtClean="0">
                <a:latin typeface="Cambria" pitchFamily="18" charset="0"/>
              </a:rPr>
              <a:t> координат.</a:t>
            </a:r>
            <a:endParaRPr lang="ru-RU" sz="2000" dirty="0">
              <a:latin typeface="Cambria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03848" y="188640"/>
            <a:ext cx="174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Cambria" pitchFamily="18" charset="0"/>
              </a:rPr>
              <a:t>1.1 Рух планет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620688"/>
            <a:ext cx="46805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Cambria" pitchFamily="18" charset="0"/>
              </a:rPr>
              <a:t>Універсальний</a:t>
            </a:r>
            <a:r>
              <a:rPr lang="ru-RU" sz="2000" dirty="0" smtClean="0">
                <a:latin typeface="Cambria" pitchFamily="18" charset="0"/>
              </a:rPr>
              <a:t> закон </a:t>
            </a:r>
            <a:r>
              <a:rPr lang="ru-RU" sz="2000" dirty="0" err="1" smtClean="0">
                <a:latin typeface="Cambria" pitchFamily="18" charset="0"/>
              </a:rPr>
              <a:t>всесвітнього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тяжіння</a:t>
            </a:r>
            <a:r>
              <a:rPr lang="ru-RU" sz="2000" dirty="0" smtClean="0">
                <a:latin typeface="Cambria" pitchFamily="18" charset="0"/>
              </a:rPr>
              <a:t> Ньютона говорить, </a:t>
            </a:r>
            <a:r>
              <a:rPr lang="ru-RU" sz="2000" dirty="0" err="1" smtClean="0">
                <a:latin typeface="Cambria" pitchFamily="18" charset="0"/>
              </a:rPr>
              <a:t>що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частинка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з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масою</a:t>
            </a:r>
            <a:r>
              <a:rPr lang="ru-RU" sz="2000" dirty="0" smtClean="0">
                <a:latin typeface="Cambria" pitchFamily="18" charset="0"/>
              </a:rPr>
              <a:t> M </a:t>
            </a:r>
            <a:r>
              <a:rPr lang="ru-RU" sz="2000" dirty="0" err="1" smtClean="0">
                <a:latin typeface="Cambria" pitchFamily="18" charset="0"/>
              </a:rPr>
              <a:t>привертає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інш</a:t>
            </a:r>
            <a:r>
              <a:rPr lang="uk-UA" sz="2000" dirty="0" smtClean="0">
                <a:latin typeface="Cambria" pitchFamily="18" charset="0"/>
              </a:rPr>
              <a:t>у</a:t>
            </a:r>
            <a:endParaRPr lang="ru-RU" sz="2000" dirty="0" smtClean="0">
              <a:latin typeface="Cambria" pitchFamily="18" charset="0"/>
            </a:endParaRPr>
          </a:p>
          <a:p>
            <a:r>
              <a:rPr lang="ru-RU" sz="2000" dirty="0" err="1" smtClean="0">
                <a:latin typeface="Cambria" pitchFamily="18" charset="0"/>
              </a:rPr>
              <a:t>частинку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маси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m 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з</a:t>
            </a:r>
            <a:r>
              <a:rPr lang="ru-RU" sz="2000" dirty="0" smtClean="0">
                <a:latin typeface="Cambria" pitchFamily="18" charset="0"/>
              </a:rPr>
              <a:t> силою, яка </a:t>
            </a:r>
            <a:r>
              <a:rPr lang="ru-RU" sz="2000" dirty="0" err="1" smtClean="0">
                <a:latin typeface="Cambria" pitchFamily="18" charset="0"/>
              </a:rPr>
              <a:t>визначається</a:t>
            </a:r>
            <a:r>
              <a:rPr lang="uk-UA" sz="2000" dirty="0" smtClean="0">
                <a:latin typeface="Cambria" pitchFamily="18" charset="0"/>
              </a:rPr>
              <a:t>: 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56992"/>
            <a:ext cx="3312368" cy="88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23928" y="3068960"/>
            <a:ext cx="4896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uk-UA" sz="2000" dirty="0" smtClean="0">
                <a:latin typeface="Cambria" pitchFamily="18" charset="0"/>
              </a:rPr>
              <a:t>Вектор </a:t>
            </a:r>
            <a:r>
              <a:rPr lang="en-US" sz="2000" dirty="0" smtClean="0">
                <a:latin typeface="Cambria" pitchFamily="18" charset="0"/>
              </a:rPr>
              <a:t>r </a:t>
            </a:r>
            <a:r>
              <a:rPr lang="uk-UA" sz="2000" dirty="0" smtClean="0">
                <a:latin typeface="Cambria" pitchFamily="18" charset="0"/>
              </a:rPr>
              <a:t>напрямлений від </a:t>
            </a:r>
            <a:r>
              <a:rPr lang="en-US" sz="2000" dirty="0" smtClean="0">
                <a:latin typeface="Cambria" pitchFamily="18" charset="0"/>
              </a:rPr>
              <a:t>M </a:t>
            </a:r>
            <a:r>
              <a:rPr lang="uk-UA" sz="2000" dirty="0" smtClean="0">
                <a:latin typeface="Cambria" pitchFamily="18" charset="0"/>
              </a:rPr>
              <a:t>до </a:t>
            </a:r>
            <a:r>
              <a:rPr lang="en-US" sz="2000" dirty="0" smtClean="0">
                <a:latin typeface="Cambria" pitchFamily="18" charset="0"/>
              </a:rPr>
              <a:t>m.</a:t>
            </a:r>
            <a:endParaRPr lang="uk-UA" sz="2000" dirty="0" smtClean="0">
              <a:latin typeface="Cambria" pitchFamily="18" charset="0"/>
            </a:endParaRPr>
          </a:p>
          <a:p>
            <a:pPr marL="342900" indent="-342900">
              <a:buAutoNum type="arabicPeriod"/>
            </a:pPr>
            <a:endParaRPr lang="uk-UA" sz="2000" dirty="0" smtClean="0">
              <a:latin typeface="Cambria" pitchFamily="18" charset="0"/>
            </a:endParaRPr>
          </a:p>
          <a:p>
            <a:pPr marL="342900" indent="-342900">
              <a:buAutoNum type="arabicPeriod"/>
            </a:pPr>
            <a:r>
              <a:rPr lang="uk-UA" sz="2000" dirty="0" smtClean="0">
                <a:latin typeface="Cambria" pitchFamily="18" charset="0"/>
              </a:rPr>
              <a:t>Знак  “– “ ,  значить, що гравітаційна сила є  </a:t>
            </a:r>
            <a:r>
              <a:rPr lang="uk-UA" sz="2000" dirty="0" err="1" smtClean="0">
                <a:latin typeface="Cambria" pitchFamily="18" charset="0"/>
              </a:rPr>
              <a:t>притягуючою</a:t>
            </a:r>
            <a:endParaRPr lang="uk-UA" sz="2000" dirty="0" smtClean="0">
              <a:latin typeface="Cambria" pitchFamily="18" charset="0"/>
            </a:endParaRPr>
          </a:p>
          <a:p>
            <a:pPr marL="342900" indent="-342900">
              <a:buAutoNum type="arabicPeriod"/>
            </a:pPr>
            <a:r>
              <a:rPr lang="uk-UA" sz="2000" dirty="0" smtClean="0">
                <a:latin typeface="Cambria" pitchFamily="18" charset="0"/>
              </a:rPr>
              <a:t>Гравітаційна константа </a:t>
            </a:r>
            <a:r>
              <a:rPr lang="en-US" sz="2000" dirty="0" smtClean="0">
                <a:latin typeface="Cambria" pitchFamily="18" charset="0"/>
              </a:rPr>
              <a:t>G  </a:t>
            </a:r>
            <a:r>
              <a:rPr lang="uk-UA" sz="2000" dirty="0" smtClean="0">
                <a:latin typeface="Cambria" pitchFamily="18" charset="0"/>
              </a:rPr>
              <a:t>визначається </a:t>
            </a:r>
            <a:r>
              <a:rPr lang="uk-UA" sz="2000" dirty="0" err="1" smtClean="0">
                <a:latin typeface="Cambria" pitchFamily="18" charset="0"/>
              </a:rPr>
              <a:t>експерементально</a:t>
            </a:r>
            <a:endParaRPr lang="ru-RU" sz="20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8864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Cambria" pitchFamily="18" charset="0"/>
              </a:rPr>
              <a:t>Сонячний вітер – як природний та фізичний  ефект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052736"/>
            <a:ext cx="633670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mbria" pitchFamily="18" charset="0"/>
              </a:rPr>
              <a:t>СОНЯЧНИЙ ВІТЕР - </a:t>
            </a:r>
            <a:r>
              <a:rPr lang="ru-RU" dirty="0" err="1" smtClean="0">
                <a:latin typeface="Cambria" pitchFamily="18" charset="0"/>
              </a:rPr>
              <a:t>безперервний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потік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плазми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сонячного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походження</a:t>
            </a:r>
            <a:r>
              <a:rPr lang="ru-RU" dirty="0" smtClean="0">
                <a:latin typeface="Cambria" pitchFamily="18" charset="0"/>
              </a:rPr>
              <a:t>, </a:t>
            </a:r>
            <a:r>
              <a:rPr lang="ru-RU" dirty="0" err="1" smtClean="0">
                <a:latin typeface="Cambria" pitchFamily="18" charset="0"/>
              </a:rPr>
              <a:t>що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поширюється</a:t>
            </a:r>
            <a:r>
              <a:rPr lang="ru-RU" dirty="0" smtClean="0">
                <a:latin typeface="Cambria" pitchFamily="18" charset="0"/>
              </a:rPr>
              <a:t>   </a:t>
            </a:r>
            <a:r>
              <a:rPr lang="ru-RU" dirty="0" err="1" smtClean="0">
                <a:latin typeface="Cambria" pitchFamily="18" charset="0"/>
              </a:rPr>
              <a:t>радіально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від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Сонця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і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заповнює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Сонячну</a:t>
            </a:r>
            <a:r>
              <a:rPr lang="ru-RU" dirty="0" smtClean="0">
                <a:latin typeface="Cambria" pitchFamily="18" charset="0"/>
              </a:rPr>
              <a:t> систему.</a:t>
            </a:r>
          </a:p>
          <a:p>
            <a:endParaRPr lang="ru-RU" dirty="0" smtClean="0">
              <a:latin typeface="Cambria" pitchFamily="18" charset="0"/>
            </a:endParaRPr>
          </a:p>
          <a:p>
            <a:r>
              <a:rPr lang="ru-RU" dirty="0" err="1" smtClean="0">
                <a:latin typeface="Cambria" pitchFamily="18" charset="0"/>
              </a:rPr>
              <a:t>Перші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свідчення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існування</a:t>
            </a:r>
            <a:r>
              <a:rPr lang="ru-RU" dirty="0" smtClean="0">
                <a:latin typeface="Cambria" pitchFamily="18" charset="0"/>
              </a:rPr>
              <a:t> пост</a:t>
            </a:r>
            <a:r>
              <a:rPr lang="uk-UA" dirty="0" err="1" smtClean="0">
                <a:latin typeface="Cambria" pitchFamily="18" charset="0"/>
              </a:rPr>
              <a:t>ійного</a:t>
            </a:r>
            <a:r>
              <a:rPr lang="uk-UA" dirty="0" smtClean="0">
                <a:latin typeface="Cambria" pitchFamily="18" charset="0"/>
              </a:rPr>
              <a:t> </a:t>
            </a:r>
            <a:r>
              <a:rPr lang="ru-RU" dirty="0" smtClean="0">
                <a:latin typeface="Cambria" pitchFamily="18" charset="0"/>
              </a:rPr>
              <a:t> потоку </a:t>
            </a:r>
            <a:r>
              <a:rPr lang="ru-RU" dirty="0" err="1" smtClean="0">
                <a:latin typeface="Cambria" pitchFamily="18" charset="0"/>
              </a:rPr>
              <a:t>плазми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від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Сонця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отримані</a:t>
            </a:r>
            <a:r>
              <a:rPr lang="ru-RU" dirty="0" smtClean="0">
                <a:latin typeface="Cambria" pitchFamily="18" charset="0"/>
              </a:rPr>
              <a:t> Л. </a:t>
            </a:r>
            <a:r>
              <a:rPr lang="ru-RU" dirty="0" err="1" smtClean="0">
                <a:latin typeface="Cambria" pitchFamily="18" charset="0"/>
              </a:rPr>
              <a:t>Бірманном</a:t>
            </a:r>
            <a:r>
              <a:rPr lang="ru-RU" dirty="0" smtClean="0">
                <a:latin typeface="Cambria" pitchFamily="18" charset="0"/>
              </a:rPr>
              <a:t>  в 1950-х </a:t>
            </a:r>
            <a:r>
              <a:rPr lang="ru-RU" dirty="0" err="1" smtClean="0">
                <a:latin typeface="Cambria" pitchFamily="18" charset="0"/>
              </a:rPr>
              <a:t>рр</a:t>
            </a:r>
            <a:r>
              <a:rPr lang="ru-RU" dirty="0" smtClean="0">
                <a:latin typeface="Cambria" pitchFamily="18" charset="0"/>
              </a:rPr>
              <a:t>. </a:t>
            </a:r>
            <a:r>
              <a:rPr lang="ru-RU" dirty="0" err="1" smtClean="0">
                <a:latin typeface="Cambria" pitchFamily="18" charset="0"/>
              </a:rPr>
              <a:t>з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аналізу</a:t>
            </a:r>
            <a:r>
              <a:rPr lang="ru-RU" dirty="0" smtClean="0">
                <a:latin typeface="Cambria" pitchFamily="18" charset="0"/>
              </a:rPr>
              <a:t> сил, </a:t>
            </a:r>
            <a:r>
              <a:rPr lang="ru-RU" dirty="0" err="1" smtClean="0">
                <a:latin typeface="Cambria" pitchFamily="18" charset="0"/>
              </a:rPr>
              <a:t>що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діють</a:t>
            </a:r>
            <a:r>
              <a:rPr lang="ru-RU" dirty="0" smtClean="0">
                <a:latin typeface="Cambria" pitchFamily="18" charset="0"/>
              </a:rPr>
              <a:t> на </a:t>
            </a:r>
            <a:r>
              <a:rPr lang="ru-RU" dirty="0" err="1" smtClean="0">
                <a:latin typeface="Cambria" pitchFamily="18" charset="0"/>
              </a:rPr>
              <a:t>плазмові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хвости</a:t>
            </a:r>
            <a:r>
              <a:rPr lang="ru-RU" dirty="0" smtClean="0">
                <a:latin typeface="Cambria" pitchFamily="18" charset="0"/>
              </a:rPr>
              <a:t> комет.</a:t>
            </a:r>
          </a:p>
          <a:p>
            <a:endParaRPr lang="uk-UA" dirty="0" smtClean="0">
              <a:latin typeface="Cambria" pitchFamily="18" charset="0"/>
            </a:endParaRPr>
          </a:p>
          <a:p>
            <a:r>
              <a:rPr lang="uk-UA" dirty="0" smtClean="0">
                <a:latin typeface="Cambria" pitchFamily="18" charset="0"/>
              </a:rPr>
              <a:t>Потік частинок, що летять від Сонця.</a:t>
            </a:r>
          </a:p>
          <a:p>
            <a:endParaRPr lang="uk-UA" dirty="0" smtClean="0">
              <a:latin typeface="Cambria" pitchFamily="18" charset="0"/>
            </a:endParaRPr>
          </a:p>
          <a:p>
            <a:r>
              <a:rPr lang="uk-UA" dirty="0" smtClean="0">
                <a:latin typeface="Cambria" pitchFamily="18" charset="0"/>
              </a:rPr>
              <a:t>Безліч природних явищ пов'язано з сонячним вітром, у тому числі такі явища космічної погоди, як магнітні бурі і полярні сяйва.</a:t>
            </a:r>
            <a:endParaRPr lang="en-US" dirty="0" smtClean="0">
              <a:latin typeface="Cambria" pitchFamily="18" charset="0"/>
            </a:endParaRPr>
          </a:p>
          <a:p>
            <a:endParaRPr lang="en-US" dirty="0" smtClean="0">
              <a:latin typeface="Cambria" pitchFamily="18" charset="0"/>
            </a:endParaRPr>
          </a:p>
          <a:p>
            <a:r>
              <a:rPr lang="ru-RU" dirty="0" smtClean="0">
                <a:latin typeface="Cambria" pitchFamily="18" charset="0"/>
              </a:rPr>
              <a:t>На </a:t>
            </a:r>
            <a:r>
              <a:rPr lang="ru-RU" dirty="0" err="1" smtClean="0">
                <a:latin typeface="Cambria" pitchFamily="18" charset="0"/>
              </a:rPr>
              <a:t>орбіті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Землі</a:t>
            </a:r>
            <a:r>
              <a:rPr lang="ru-RU" dirty="0" smtClean="0">
                <a:latin typeface="Cambria" pitchFamily="18" charset="0"/>
              </a:rPr>
              <a:t> (</a:t>
            </a:r>
            <a:r>
              <a:rPr lang="ru-RU" dirty="0" err="1" smtClean="0">
                <a:latin typeface="Cambria" pitchFamily="18" charset="0"/>
              </a:rPr>
              <a:t>на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одній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астрономічній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одиниці</a:t>
            </a:r>
            <a:r>
              <a:rPr lang="ru-RU" dirty="0" smtClean="0">
                <a:latin typeface="Cambria" pitchFamily="18" charset="0"/>
              </a:rPr>
              <a:t> (</a:t>
            </a:r>
            <a:r>
              <a:rPr lang="ru-RU" dirty="0" err="1" smtClean="0">
                <a:latin typeface="Cambria" pitchFamily="18" charset="0"/>
              </a:rPr>
              <a:t>а.о</a:t>
            </a:r>
            <a:r>
              <a:rPr lang="ru-RU" dirty="0" smtClean="0">
                <a:latin typeface="Cambria" pitchFamily="18" charset="0"/>
              </a:rPr>
              <a:t>.) </a:t>
            </a:r>
            <a:r>
              <a:rPr lang="ru-RU" dirty="0" err="1" smtClean="0">
                <a:latin typeface="Cambria" pitchFamily="18" charset="0"/>
              </a:rPr>
              <a:t>від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Сонця</a:t>
            </a:r>
            <a:r>
              <a:rPr lang="ru-RU" dirty="0" smtClean="0">
                <a:latin typeface="Cambria" pitchFamily="18" charset="0"/>
              </a:rPr>
              <a:t>) </a:t>
            </a:r>
            <a:r>
              <a:rPr lang="ru-RU" dirty="0" err="1" smtClean="0">
                <a:latin typeface="Cambria" pitchFamily="18" charset="0"/>
              </a:rPr>
              <a:t>швидкість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  </a:t>
            </a:r>
            <a:r>
              <a:rPr lang="ru-RU" dirty="0" err="1" smtClean="0">
                <a:latin typeface="Cambria" pitchFamily="18" charset="0"/>
              </a:rPr>
              <a:t>цього</a:t>
            </a:r>
            <a:r>
              <a:rPr lang="ru-RU" dirty="0" smtClean="0">
                <a:latin typeface="Cambria" pitchFamily="18" charset="0"/>
              </a:rPr>
              <a:t> потоку </a:t>
            </a:r>
            <a:r>
              <a:rPr lang="ru-RU" dirty="0" err="1" smtClean="0">
                <a:latin typeface="Cambria" pitchFamily="18" charset="0"/>
              </a:rPr>
              <a:t>дорівнює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приблизно</a:t>
            </a:r>
            <a:r>
              <a:rPr lang="ru-RU" dirty="0" smtClean="0">
                <a:latin typeface="Cambria" pitchFamily="18" charset="0"/>
              </a:rPr>
              <a:t> 400-500 км / с, </a:t>
            </a:r>
            <a:r>
              <a:rPr lang="ru-RU" dirty="0" err="1" smtClean="0">
                <a:latin typeface="Cambria" pitchFamily="18" charset="0"/>
              </a:rPr>
              <a:t>концентрація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протонів</a:t>
            </a:r>
            <a:r>
              <a:rPr lang="ru-RU" dirty="0" smtClean="0">
                <a:latin typeface="Cambria" pitchFamily="18" charset="0"/>
              </a:rPr>
              <a:t> (</a:t>
            </a:r>
            <a:r>
              <a:rPr lang="ru-RU" dirty="0" err="1" smtClean="0">
                <a:latin typeface="Cambria" pitchFamily="18" charset="0"/>
              </a:rPr>
              <a:t>або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електронів</a:t>
            </a:r>
            <a:r>
              <a:rPr lang="ru-RU" dirty="0" smtClean="0">
                <a:latin typeface="Cambria" pitchFamily="18" charset="0"/>
              </a:rPr>
              <a:t>) </a:t>
            </a:r>
            <a:r>
              <a:rPr lang="en-US" dirty="0" smtClean="0">
                <a:latin typeface="Cambria" pitchFamily="18" charset="0"/>
              </a:rPr>
              <a:t>n</a:t>
            </a:r>
            <a:r>
              <a:rPr lang="ru-RU" dirty="0" smtClean="0">
                <a:latin typeface="Cambria" pitchFamily="18" charset="0"/>
              </a:rPr>
              <a:t>е = 10-20 </a:t>
            </a:r>
            <a:r>
              <a:rPr lang="ru-RU" dirty="0" err="1" smtClean="0">
                <a:latin typeface="Cambria" pitchFamily="18" charset="0"/>
              </a:rPr>
              <a:t>часток</a:t>
            </a:r>
            <a:r>
              <a:rPr lang="ru-RU" dirty="0" smtClean="0">
                <a:latin typeface="Cambria" pitchFamily="18" charset="0"/>
              </a:rPr>
              <a:t> в </a:t>
            </a:r>
            <a:r>
              <a:rPr lang="ru-RU" dirty="0" err="1" smtClean="0">
                <a:latin typeface="Cambria" pitchFamily="18" charset="0"/>
              </a:rPr>
              <a:t>кубічному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сантиметрі</a:t>
            </a:r>
            <a:r>
              <a:rPr lang="ru-RU" dirty="0" smtClean="0">
                <a:latin typeface="Cambria" pitchFamily="18" charset="0"/>
              </a:rPr>
              <a:t>, а </a:t>
            </a:r>
            <a:r>
              <a:rPr lang="ru-RU" dirty="0" err="1" smtClean="0">
                <a:latin typeface="Cambria" pitchFamily="18" charset="0"/>
              </a:rPr>
              <a:t>їх</a:t>
            </a:r>
            <a:r>
              <a:rPr lang="ru-RU" dirty="0" smtClean="0">
                <a:latin typeface="Cambria" pitchFamily="18" charset="0"/>
              </a:rPr>
              <a:t> температура </a:t>
            </a:r>
            <a:r>
              <a:rPr lang="en-US" dirty="0" smtClean="0">
                <a:latin typeface="Cambria" pitchFamily="18" charset="0"/>
              </a:rPr>
              <a:t>T </a:t>
            </a:r>
            <a:r>
              <a:rPr lang="ru-RU" dirty="0" err="1" smtClean="0">
                <a:latin typeface="Cambria" pitchFamily="18" charset="0"/>
              </a:rPr>
              <a:t>дорівнює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приблизно</a:t>
            </a:r>
            <a:r>
              <a:rPr lang="ru-RU" dirty="0" smtClean="0">
                <a:latin typeface="Cambria" pitchFamily="18" charset="0"/>
              </a:rPr>
              <a:t> 100 000 К </a:t>
            </a:r>
          </a:p>
          <a:p>
            <a:endParaRPr lang="uk-UA" dirty="0" smtClean="0">
              <a:latin typeface="Cambria" pitchFamily="18" charset="0"/>
            </a:endParaRPr>
          </a:p>
          <a:p>
            <a:endParaRPr lang="uk-UA" dirty="0" smtClean="0">
              <a:latin typeface="Cambria" pitchFamily="18" charset="0"/>
            </a:endParaRPr>
          </a:p>
          <a:p>
            <a:endParaRPr lang="ru-RU" dirty="0" smtClean="0">
              <a:latin typeface="Cambria" pitchFamily="18" charset="0"/>
            </a:endParaRPr>
          </a:p>
          <a:p>
            <a:endParaRPr lang="ru-RU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56792"/>
            <a:ext cx="4543107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62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476672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Cambria" pitchFamily="18" charset="0"/>
              </a:rPr>
              <a:t>Припущення</a:t>
            </a:r>
            <a:r>
              <a:rPr lang="ru-RU" dirty="0" smtClean="0">
                <a:latin typeface="Cambria" pitchFamily="18" charset="0"/>
              </a:rPr>
              <a:t> про </a:t>
            </a:r>
            <a:r>
              <a:rPr lang="ru-RU" dirty="0" err="1" smtClean="0">
                <a:latin typeface="Cambria" pitchFamily="18" charset="0"/>
              </a:rPr>
              <a:t>існування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постійного</a:t>
            </a:r>
            <a:r>
              <a:rPr lang="ru-RU" dirty="0" smtClean="0">
                <a:latin typeface="Cambria" pitchFamily="18" charset="0"/>
              </a:rPr>
              <a:t> потоку </a:t>
            </a:r>
            <a:r>
              <a:rPr lang="ru-RU" dirty="0" err="1" smtClean="0">
                <a:latin typeface="Cambria" pitchFamily="18" charset="0"/>
              </a:rPr>
              <a:t>частинок</a:t>
            </a:r>
            <a:r>
              <a:rPr lang="ru-RU" dirty="0" smtClean="0">
                <a:latin typeface="Cambria" pitchFamily="18" charset="0"/>
              </a:rPr>
              <a:t>, </a:t>
            </a:r>
            <a:r>
              <a:rPr lang="ru-RU" dirty="0" err="1" smtClean="0">
                <a:latin typeface="Cambria" pitchFamily="18" charset="0"/>
              </a:rPr>
              <a:t>що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летять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від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Сонця</a:t>
            </a:r>
            <a:r>
              <a:rPr lang="ru-RU" dirty="0" smtClean="0">
                <a:latin typeface="Cambria" pitchFamily="18" charset="0"/>
              </a:rPr>
              <a:t>, </a:t>
            </a:r>
            <a:r>
              <a:rPr lang="ru-RU" dirty="0" err="1" smtClean="0">
                <a:latin typeface="Cambria" pitchFamily="18" charset="0"/>
              </a:rPr>
              <a:t>вперше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було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висловлено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британським</a:t>
            </a:r>
            <a:r>
              <a:rPr lang="ru-RU" dirty="0" smtClean="0">
                <a:latin typeface="Cambria" pitchFamily="18" charset="0"/>
              </a:rPr>
              <a:t> астрономом </a:t>
            </a:r>
            <a:r>
              <a:rPr lang="ru-RU" dirty="0" err="1" smtClean="0">
                <a:latin typeface="Cambria" pitchFamily="18" charset="0"/>
              </a:rPr>
              <a:t>Річардом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Керрінгтоном</a:t>
            </a:r>
            <a:r>
              <a:rPr lang="ru-RU" dirty="0" smtClean="0">
                <a:latin typeface="Cambria" pitchFamily="18" charset="0"/>
              </a:rPr>
              <a:t> У 1859 </a:t>
            </a:r>
            <a:r>
              <a:rPr lang="ru-RU" dirty="0" err="1" smtClean="0">
                <a:latin typeface="Cambria" pitchFamily="18" charset="0"/>
              </a:rPr>
              <a:t>році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Керрінгтон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і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Річард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Ходжсон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незалежно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спостерігали</a:t>
            </a:r>
            <a:r>
              <a:rPr lang="ru-RU" dirty="0" smtClean="0">
                <a:latin typeface="Cambria" pitchFamily="18" charset="0"/>
              </a:rPr>
              <a:t> те, </a:t>
            </a:r>
            <a:r>
              <a:rPr lang="ru-RU" dirty="0" err="1" smtClean="0">
                <a:latin typeface="Cambria" pitchFamily="18" charset="0"/>
              </a:rPr>
              <a:t>що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згодом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було</a:t>
            </a:r>
            <a:r>
              <a:rPr lang="ru-RU" dirty="0" smtClean="0">
                <a:latin typeface="Cambria" pitchFamily="18" charset="0"/>
              </a:rPr>
              <a:t> названо </a:t>
            </a:r>
            <a:r>
              <a:rPr lang="ru-RU" dirty="0" err="1" smtClean="0">
                <a:latin typeface="Cambria" pitchFamily="18" charset="0"/>
              </a:rPr>
              <a:t>сонячним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спалахом</a:t>
            </a:r>
            <a:r>
              <a:rPr lang="ru-RU" dirty="0" smtClean="0">
                <a:latin typeface="Cambria" pitchFamily="18" charset="0"/>
              </a:rPr>
              <a:t>. </a:t>
            </a:r>
          </a:p>
          <a:p>
            <a:endParaRPr lang="ru-RU" dirty="0" smtClean="0">
              <a:latin typeface="Cambria" pitchFamily="18" charset="0"/>
            </a:endParaRPr>
          </a:p>
          <a:p>
            <a:r>
              <a:rPr lang="ru-RU" dirty="0" smtClean="0">
                <a:latin typeface="Cambria" pitchFamily="18" charset="0"/>
              </a:rPr>
              <a:t>На </a:t>
            </a:r>
            <a:r>
              <a:rPr lang="ru-RU" dirty="0" err="1" smtClean="0">
                <a:latin typeface="Cambria" pitchFamily="18" charset="0"/>
              </a:rPr>
              <a:t>наступний</a:t>
            </a:r>
            <a:r>
              <a:rPr lang="ru-RU" dirty="0" smtClean="0">
                <a:latin typeface="Cambria" pitchFamily="18" charset="0"/>
              </a:rPr>
              <a:t> день </a:t>
            </a:r>
            <a:r>
              <a:rPr lang="ru-RU" dirty="0" err="1" smtClean="0">
                <a:latin typeface="Cambria" pitchFamily="18" charset="0"/>
              </a:rPr>
              <a:t>відбулася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геомагнітна</a:t>
            </a:r>
            <a:r>
              <a:rPr lang="ru-RU" dirty="0" smtClean="0">
                <a:latin typeface="Cambria" pitchFamily="18" charset="0"/>
              </a:rPr>
              <a:t> буря, </a:t>
            </a:r>
            <a:r>
              <a:rPr lang="ru-RU" dirty="0" err="1" smtClean="0">
                <a:latin typeface="Cambria" pitchFamily="18" charset="0"/>
              </a:rPr>
              <a:t>і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Керрінгтон</a:t>
            </a:r>
            <a:r>
              <a:rPr lang="ru-RU" dirty="0" smtClean="0">
                <a:latin typeface="Cambria" pitchFamily="18" charset="0"/>
              </a:rPr>
              <a:t> припустив </a:t>
            </a:r>
            <a:r>
              <a:rPr lang="ru-RU" dirty="0" err="1" smtClean="0">
                <a:latin typeface="Cambria" pitchFamily="18" charset="0"/>
              </a:rPr>
              <a:t>зв'язок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між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цими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явищами</a:t>
            </a:r>
            <a:r>
              <a:rPr lang="ru-RU" dirty="0" smtClean="0">
                <a:latin typeface="Cambria" pitchFamily="18" charset="0"/>
              </a:rPr>
              <a:t>. </a:t>
            </a:r>
            <a:r>
              <a:rPr lang="ru-RU" dirty="0" err="1" smtClean="0">
                <a:latin typeface="Cambria" pitchFamily="18" charset="0"/>
              </a:rPr>
              <a:t>Пізніше</a:t>
            </a:r>
            <a:r>
              <a:rPr lang="ru-RU" dirty="0" smtClean="0">
                <a:latin typeface="Cambria" pitchFamily="18" charset="0"/>
              </a:rPr>
              <a:t> Джордж </a:t>
            </a:r>
            <a:r>
              <a:rPr lang="ru-RU" dirty="0" err="1" smtClean="0">
                <a:latin typeface="Cambria" pitchFamily="18" charset="0"/>
              </a:rPr>
              <a:t>Фітцджеральд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висловив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припущення</a:t>
            </a:r>
            <a:r>
              <a:rPr lang="ru-RU" dirty="0" smtClean="0">
                <a:latin typeface="Cambria" pitchFamily="18" charset="0"/>
              </a:rPr>
              <a:t>, </a:t>
            </a:r>
            <a:r>
              <a:rPr lang="ru-RU" dirty="0" err="1" smtClean="0">
                <a:latin typeface="Cambria" pitchFamily="18" charset="0"/>
              </a:rPr>
              <a:t>що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матерія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періодично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прискорюється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Сонцем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і</a:t>
            </a:r>
            <a:r>
              <a:rPr lang="ru-RU" dirty="0" smtClean="0">
                <a:latin typeface="Cambria" pitchFamily="18" charset="0"/>
              </a:rPr>
              <a:t> за </a:t>
            </a:r>
            <a:r>
              <a:rPr lang="ru-RU" dirty="0" err="1" smtClean="0">
                <a:latin typeface="Cambria" pitchFamily="18" charset="0"/>
              </a:rPr>
              <a:t>кілька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днів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досягає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Землі</a:t>
            </a:r>
            <a:endParaRPr lang="ru-RU" dirty="0" smtClean="0">
              <a:latin typeface="Cambria" pitchFamily="18" charset="0"/>
            </a:endParaRPr>
          </a:p>
          <a:p>
            <a:endParaRPr lang="uk-UA" dirty="0" smtClean="0">
              <a:latin typeface="Cambria" pitchFamily="18" charset="0"/>
            </a:endParaRPr>
          </a:p>
          <a:p>
            <a:r>
              <a:rPr lang="ru-RU" dirty="0" smtClean="0">
                <a:latin typeface="Cambria" pitchFamily="18" charset="0"/>
              </a:rPr>
              <a:t>У 1916 </a:t>
            </a:r>
            <a:r>
              <a:rPr lang="ru-RU" dirty="0" err="1" smtClean="0">
                <a:latin typeface="Cambria" pitchFamily="18" charset="0"/>
              </a:rPr>
              <a:t>році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норвезький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дослідник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Крістіан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Біркеланд</a:t>
            </a:r>
            <a:r>
              <a:rPr lang="ru-RU" dirty="0" smtClean="0">
                <a:latin typeface="Cambria" pitchFamily="18" charset="0"/>
              </a:rPr>
              <a:t> (</a:t>
            </a:r>
            <a:r>
              <a:rPr lang="ru-RU" dirty="0" err="1" smtClean="0">
                <a:latin typeface="Cambria" pitchFamily="18" charset="0"/>
              </a:rPr>
              <a:t>норв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Крістіан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Birkeland</a:t>
            </a:r>
            <a:r>
              <a:rPr lang="en-US" dirty="0" smtClean="0">
                <a:latin typeface="Cambria" pitchFamily="18" charset="0"/>
              </a:rPr>
              <a:t>.) </a:t>
            </a:r>
            <a:r>
              <a:rPr lang="ru-RU" dirty="0" smtClean="0">
                <a:latin typeface="Cambria" pitchFamily="18" charset="0"/>
              </a:rPr>
              <a:t>Написав: «З </a:t>
            </a:r>
            <a:r>
              <a:rPr lang="ru-RU" dirty="0" err="1" smtClean="0">
                <a:latin typeface="Cambria" pitchFamily="18" charset="0"/>
              </a:rPr>
              <a:t>фізичної</a:t>
            </a:r>
            <a:r>
              <a:rPr lang="ru-RU" dirty="0" smtClean="0">
                <a:latin typeface="Cambria" pitchFamily="18" charset="0"/>
              </a:rPr>
              <a:t> точки </a:t>
            </a:r>
            <a:r>
              <a:rPr lang="ru-RU" dirty="0" err="1" smtClean="0">
                <a:latin typeface="Cambria" pitchFamily="18" charset="0"/>
              </a:rPr>
              <a:t>зору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найбільш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імовірно</a:t>
            </a:r>
            <a:r>
              <a:rPr lang="ru-RU" dirty="0" smtClean="0">
                <a:latin typeface="Cambria" pitchFamily="18" charset="0"/>
              </a:rPr>
              <a:t>, </a:t>
            </a:r>
            <a:r>
              <a:rPr lang="ru-RU" dirty="0" err="1" smtClean="0">
                <a:latin typeface="Cambria" pitchFamily="18" charset="0"/>
              </a:rPr>
              <a:t>що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сонячні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промені</a:t>
            </a:r>
            <a:r>
              <a:rPr lang="ru-RU" dirty="0" smtClean="0">
                <a:latin typeface="Cambria" pitchFamily="18" charset="0"/>
              </a:rPr>
              <a:t> не </a:t>
            </a:r>
            <a:r>
              <a:rPr lang="ru-RU" dirty="0" err="1" smtClean="0">
                <a:latin typeface="Cambria" pitchFamily="18" charset="0"/>
              </a:rPr>
              <a:t>є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ні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позитивними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ні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негативними</a:t>
            </a:r>
            <a:r>
              <a:rPr lang="ru-RU" dirty="0" smtClean="0">
                <a:latin typeface="Cambria" pitchFamily="18" charset="0"/>
              </a:rPr>
              <a:t>, </a:t>
            </a:r>
            <a:r>
              <a:rPr lang="ru-RU" dirty="0" err="1" smtClean="0">
                <a:latin typeface="Cambria" pitchFamily="18" charset="0"/>
              </a:rPr>
              <a:t>але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і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тими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і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іншими</a:t>
            </a:r>
            <a:r>
              <a:rPr lang="ru-RU" dirty="0" smtClean="0">
                <a:latin typeface="Cambria" pitchFamily="18" charset="0"/>
              </a:rPr>
              <a:t> разом». </a:t>
            </a:r>
            <a:r>
              <a:rPr lang="ru-RU" dirty="0" err="1" smtClean="0">
                <a:latin typeface="Cambria" pitchFamily="18" charset="0"/>
              </a:rPr>
              <a:t>Іншими</a:t>
            </a:r>
            <a:r>
              <a:rPr lang="ru-RU" dirty="0" smtClean="0">
                <a:latin typeface="Cambria" pitchFamily="18" charset="0"/>
              </a:rPr>
              <a:t> словами, </a:t>
            </a:r>
            <a:r>
              <a:rPr lang="ru-RU" dirty="0" err="1" smtClean="0">
                <a:latin typeface="Cambria" pitchFamily="18" charset="0"/>
              </a:rPr>
              <a:t>сонячний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вітер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складається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з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негативних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електронів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і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позитивних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іонів</a:t>
            </a:r>
            <a:r>
              <a:rPr lang="ru-RU" dirty="0" smtClean="0">
                <a:latin typeface="Cambria" pitchFamily="18" charset="0"/>
              </a:rPr>
              <a:t>.</a:t>
            </a:r>
          </a:p>
          <a:p>
            <a:endParaRPr lang="uk-UA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260649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 smtClean="0">
              <a:latin typeface="Cambria" pitchFamily="18" charset="0"/>
            </a:endParaRPr>
          </a:p>
          <a:p>
            <a:r>
              <a:rPr lang="ru-RU" sz="2000" dirty="0" smtClean="0">
                <a:latin typeface="Cambria" pitchFamily="18" charset="0"/>
              </a:rPr>
              <a:t>Три роки потому, в 1919 </a:t>
            </a:r>
            <a:r>
              <a:rPr lang="ru-RU" sz="2000" dirty="0" err="1" smtClean="0">
                <a:latin typeface="Cambria" pitchFamily="18" charset="0"/>
              </a:rPr>
              <a:t>Фридерик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Ліндеманн</a:t>
            </a:r>
            <a:r>
              <a:rPr lang="ru-RU" sz="2000" dirty="0" smtClean="0">
                <a:latin typeface="Cambria" pitchFamily="18" charset="0"/>
              </a:rPr>
              <a:t> (англ. </a:t>
            </a:r>
            <a:r>
              <a:rPr lang="en-US" sz="2000" dirty="0" smtClean="0">
                <a:latin typeface="Cambria" pitchFamily="18" charset="0"/>
              </a:rPr>
              <a:t>Frederick Alexander </a:t>
            </a:r>
            <a:r>
              <a:rPr lang="en-US" sz="2000" dirty="0" err="1" smtClean="0">
                <a:latin typeface="Cambria" pitchFamily="18" charset="0"/>
              </a:rPr>
              <a:t>Lindemann</a:t>
            </a:r>
            <a:r>
              <a:rPr lang="en-US" sz="2000" dirty="0" smtClean="0">
                <a:latin typeface="Cambria" pitchFamily="18" charset="0"/>
              </a:rPr>
              <a:t>) </a:t>
            </a:r>
            <a:r>
              <a:rPr lang="ru-RU" sz="2000" dirty="0" err="1" smtClean="0">
                <a:latin typeface="Cambria" pitchFamily="18" charset="0"/>
              </a:rPr>
              <a:t>також</a:t>
            </a:r>
            <a:r>
              <a:rPr lang="ru-RU" sz="2000" dirty="0" smtClean="0">
                <a:latin typeface="Cambria" pitchFamily="18" charset="0"/>
              </a:rPr>
              <a:t> припустив, </a:t>
            </a:r>
            <a:r>
              <a:rPr lang="ru-RU" sz="2000" dirty="0" err="1" smtClean="0">
                <a:latin typeface="Cambria" pitchFamily="18" charset="0"/>
              </a:rPr>
              <a:t>що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частинки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обох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зарядів</a:t>
            </a:r>
            <a:r>
              <a:rPr lang="ru-RU" sz="2000" dirty="0" smtClean="0">
                <a:latin typeface="Cambria" pitchFamily="18" charset="0"/>
              </a:rPr>
              <a:t>, </a:t>
            </a:r>
            <a:r>
              <a:rPr lang="ru-RU" sz="2000" dirty="0" err="1" smtClean="0">
                <a:latin typeface="Cambria" pitchFamily="18" charset="0"/>
              </a:rPr>
              <a:t>протони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й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електрони</a:t>
            </a:r>
            <a:r>
              <a:rPr lang="ru-RU" sz="2000" dirty="0" smtClean="0">
                <a:latin typeface="Cambria" pitchFamily="18" charset="0"/>
              </a:rPr>
              <a:t>, </a:t>
            </a:r>
            <a:r>
              <a:rPr lang="ru-RU" sz="2000" dirty="0" err="1" smtClean="0">
                <a:latin typeface="Cambria" pitchFamily="18" charset="0"/>
              </a:rPr>
              <a:t>приходять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від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Сонця</a:t>
            </a:r>
            <a:r>
              <a:rPr lang="ru-RU" sz="2000" dirty="0" smtClean="0">
                <a:latin typeface="Cambria" pitchFamily="18" charset="0"/>
              </a:rPr>
              <a:t> </a:t>
            </a:r>
          </a:p>
          <a:p>
            <a:endParaRPr lang="ru-RU" sz="2000" dirty="0" smtClean="0">
              <a:latin typeface="Cambria" pitchFamily="18" charset="0"/>
            </a:endParaRPr>
          </a:p>
          <a:p>
            <a:endParaRPr lang="ru-RU" sz="2000" dirty="0" smtClean="0">
              <a:latin typeface="Cambria" pitchFamily="18" charset="0"/>
            </a:endParaRPr>
          </a:p>
          <a:p>
            <a:r>
              <a:rPr lang="ru-RU" sz="2000" dirty="0" err="1" smtClean="0">
                <a:latin typeface="Cambria" pitchFamily="18" charset="0"/>
              </a:rPr>
              <a:t>Спостереження</a:t>
            </a:r>
            <a:r>
              <a:rPr lang="ru-RU" sz="2000" dirty="0" smtClean="0">
                <a:latin typeface="Cambria" pitchFamily="18" charset="0"/>
              </a:rPr>
              <a:t> довели, </a:t>
            </a:r>
            <a:r>
              <a:rPr lang="ru-RU" sz="2000" dirty="0" err="1" smtClean="0">
                <a:latin typeface="Cambria" pitchFamily="18" charset="0"/>
              </a:rPr>
              <a:t>що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існує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додатковий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механізм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прискорення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сонячного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вітру</a:t>
            </a:r>
            <a:r>
              <a:rPr lang="ru-RU" sz="2000" dirty="0" smtClean="0">
                <a:latin typeface="Cambria" pitchFamily="18" charset="0"/>
              </a:rPr>
              <a:t>.</a:t>
            </a:r>
          </a:p>
          <a:p>
            <a:endParaRPr lang="uk-UA" sz="2000" dirty="0" smtClean="0">
              <a:latin typeface="Cambria" pitchFamily="18" charset="0"/>
            </a:endParaRPr>
          </a:p>
          <a:p>
            <a:r>
              <a:rPr lang="ru-RU" sz="2000" dirty="0" smtClean="0">
                <a:latin typeface="Cambria" pitchFamily="18" charset="0"/>
              </a:rPr>
              <a:t>Через </a:t>
            </a:r>
            <a:r>
              <a:rPr lang="ru-RU" sz="2000" dirty="0" err="1" smtClean="0">
                <a:latin typeface="Cambria" pitchFamily="18" charset="0"/>
              </a:rPr>
              <a:t>сонячний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вітер</a:t>
            </a:r>
            <a:r>
              <a:rPr lang="ru-RU" sz="2000" dirty="0" smtClean="0">
                <a:latin typeface="Cambria" pitchFamily="18" charset="0"/>
              </a:rPr>
              <a:t>  </a:t>
            </a:r>
            <a:r>
              <a:rPr lang="ru-RU" sz="2000" dirty="0" err="1" smtClean="0">
                <a:latin typeface="Cambria" pitchFamily="18" charset="0"/>
              </a:rPr>
              <a:t>Сонце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втрачає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щосекунди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близько</a:t>
            </a:r>
            <a:r>
              <a:rPr lang="ru-RU" sz="2000" dirty="0" smtClean="0">
                <a:latin typeface="Cambria" pitchFamily="18" charset="0"/>
              </a:rPr>
              <a:t> одного </a:t>
            </a:r>
            <a:r>
              <a:rPr lang="ru-RU" sz="2000" dirty="0" err="1" smtClean="0">
                <a:latin typeface="Cambria" pitchFamily="18" charset="0"/>
              </a:rPr>
              <a:t>мільйона</a:t>
            </a:r>
            <a:r>
              <a:rPr lang="ru-RU" sz="2000" dirty="0" smtClean="0">
                <a:latin typeface="Cambria" pitchFamily="18" charset="0"/>
              </a:rPr>
              <a:t> тонн </a:t>
            </a:r>
            <a:r>
              <a:rPr lang="ru-RU" sz="2000" dirty="0" err="1" smtClean="0">
                <a:latin typeface="Cambria" pitchFamily="18" charset="0"/>
              </a:rPr>
              <a:t>речовини</a:t>
            </a:r>
            <a:r>
              <a:rPr lang="ru-RU" sz="2000" dirty="0" smtClean="0">
                <a:latin typeface="Cambria" pitchFamily="18" charset="0"/>
              </a:rPr>
              <a:t>. </a:t>
            </a:r>
            <a:r>
              <a:rPr lang="ru-RU" sz="2000" dirty="0" err="1" smtClean="0">
                <a:latin typeface="Cambria" pitchFamily="18" charset="0"/>
              </a:rPr>
              <a:t>Сонячний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вітер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складається</a:t>
            </a:r>
            <a:r>
              <a:rPr lang="ru-RU" sz="2000" dirty="0" smtClean="0">
                <a:latin typeface="Cambria" pitchFamily="18" charset="0"/>
              </a:rPr>
              <a:t> в основному </a:t>
            </a:r>
            <a:r>
              <a:rPr lang="ru-RU" sz="2000" dirty="0" err="1" smtClean="0">
                <a:latin typeface="Cambria" pitchFamily="18" charset="0"/>
              </a:rPr>
              <a:t>з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електронів</a:t>
            </a:r>
            <a:r>
              <a:rPr lang="ru-RU" sz="2000" dirty="0" smtClean="0">
                <a:latin typeface="Cambria" pitchFamily="18" charset="0"/>
              </a:rPr>
              <a:t>, </a:t>
            </a:r>
            <a:r>
              <a:rPr lang="ru-RU" sz="2000" dirty="0" err="1" smtClean="0">
                <a:latin typeface="Cambria" pitchFamily="18" charset="0"/>
              </a:rPr>
              <a:t>протонів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і</a:t>
            </a:r>
            <a:r>
              <a:rPr lang="ru-RU" sz="2000" dirty="0" smtClean="0">
                <a:latin typeface="Cambria" pitchFamily="18" charset="0"/>
              </a:rPr>
              <a:t> ядер </a:t>
            </a:r>
            <a:r>
              <a:rPr lang="ru-RU" sz="2000" dirty="0" err="1" smtClean="0">
                <a:latin typeface="Cambria" pitchFamily="18" charset="0"/>
              </a:rPr>
              <a:t>гелію</a:t>
            </a:r>
            <a:r>
              <a:rPr lang="ru-RU" sz="2000" dirty="0" smtClean="0">
                <a:latin typeface="Cambria" pitchFamily="18" charset="0"/>
              </a:rPr>
              <a:t> (</a:t>
            </a:r>
            <a:r>
              <a:rPr lang="ru-RU" sz="2000" dirty="0" err="1" smtClean="0">
                <a:latin typeface="Cambria" pitchFamily="18" charset="0"/>
              </a:rPr>
              <a:t>альфа-частинок</a:t>
            </a:r>
            <a:r>
              <a:rPr lang="ru-RU" sz="2000" dirty="0" smtClean="0">
                <a:latin typeface="Cambria" pitchFamily="18" charset="0"/>
              </a:rPr>
              <a:t>),  ядра </a:t>
            </a:r>
            <a:r>
              <a:rPr lang="ru-RU" sz="2000" dirty="0" err="1" smtClean="0">
                <a:latin typeface="Cambria" pitchFamily="18" charset="0"/>
              </a:rPr>
              <a:t>інших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елементів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і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неіонізованих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частинок</a:t>
            </a:r>
            <a:r>
              <a:rPr lang="ru-RU" sz="2000" dirty="0" smtClean="0">
                <a:latin typeface="Cambria" pitchFamily="18" charset="0"/>
              </a:rPr>
              <a:t> (</a:t>
            </a:r>
            <a:r>
              <a:rPr lang="ru-RU" sz="2000" dirty="0" err="1" smtClean="0">
                <a:latin typeface="Cambria" pitchFamily="18" charset="0"/>
              </a:rPr>
              <a:t>електрично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нейтральних</a:t>
            </a:r>
            <a:r>
              <a:rPr lang="ru-RU" sz="2000" dirty="0" smtClean="0">
                <a:latin typeface="Cambria" pitchFamily="18" charset="0"/>
              </a:rPr>
              <a:t>) </a:t>
            </a:r>
            <a:r>
              <a:rPr lang="ru-RU" sz="2000" dirty="0" err="1" smtClean="0">
                <a:latin typeface="Cambria" pitchFamily="18" charset="0"/>
              </a:rPr>
              <a:t>містяться</a:t>
            </a:r>
            <a:r>
              <a:rPr lang="ru-RU" sz="2000" dirty="0" smtClean="0">
                <a:latin typeface="Cambria" pitchFamily="18" charset="0"/>
              </a:rPr>
              <a:t> в </a:t>
            </a:r>
            <a:r>
              <a:rPr lang="ru-RU" sz="2000" dirty="0" err="1" smtClean="0">
                <a:latin typeface="Cambria" pitchFamily="18" charset="0"/>
              </a:rPr>
              <a:t>дуже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незначній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кількості</a:t>
            </a:r>
            <a:r>
              <a:rPr lang="ru-RU" sz="2000" dirty="0" smtClean="0">
                <a:latin typeface="Cambria" pitchFamily="18" charset="0"/>
              </a:rPr>
              <a:t>.</a:t>
            </a:r>
          </a:p>
          <a:p>
            <a:endParaRPr lang="uk-UA" sz="2000" dirty="0" smtClean="0">
              <a:latin typeface="Cambria" pitchFamily="18" charset="0"/>
            </a:endParaRPr>
          </a:p>
          <a:p>
            <a:r>
              <a:rPr lang="ru-RU" sz="2000" dirty="0" err="1" smtClean="0">
                <a:latin typeface="Cambria" pitchFamily="18" charset="0"/>
              </a:rPr>
              <a:t>Сонячний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вітер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породжує</a:t>
            </a:r>
            <a:r>
              <a:rPr lang="ru-RU" sz="2000" dirty="0" smtClean="0">
                <a:latin typeface="Cambria" pitchFamily="18" charset="0"/>
              </a:rPr>
              <a:t> на планетах </a:t>
            </a:r>
            <a:r>
              <a:rPr lang="ru-RU" sz="2000" dirty="0" err="1" smtClean="0">
                <a:latin typeface="Cambria" pitchFamily="18" charset="0"/>
              </a:rPr>
              <a:t>Сонячної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системи</a:t>
            </a:r>
            <a:r>
              <a:rPr lang="ru-RU" sz="2000" dirty="0" smtClean="0">
                <a:latin typeface="Cambria" pitchFamily="18" charset="0"/>
              </a:rPr>
              <a:t>, </a:t>
            </a:r>
            <a:r>
              <a:rPr lang="ru-RU" sz="2000" dirty="0" err="1" smtClean="0">
                <a:latin typeface="Cambria" pitchFamily="18" charset="0"/>
              </a:rPr>
              <a:t>що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володіють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магнітним</a:t>
            </a:r>
            <a:r>
              <a:rPr lang="ru-RU" sz="2000" dirty="0" smtClean="0">
                <a:latin typeface="Cambria" pitchFamily="18" charset="0"/>
              </a:rPr>
              <a:t> полем, </a:t>
            </a:r>
            <a:r>
              <a:rPr lang="ru-RU" sz="2000" dirty="0" err="1" smtClean="0">
                <a:latin typeface="Cambria" pitchFamily="18" charset="0"/>
              </a:rPr>
              <a:t>такі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явища</a:t>
            </a:r>
            <a:r>
              <a:rPr lang="ru-RU" sz="2000" dirty="0" smtClean="0">
                <a:latin typeface="Cambria" pitchFamily="18" charset="0"/>
              </a:rPr>
              <a:t>, як </a:t>
            </a:r>
            <a:r>
              <a:rPr lang="ru-RU" sz="2000" dirty="0" err="1" smtClean="0">
                <a:latin typeface="Cambria" pitchFamily="18" charset="0"/>
              </a:rPr>
              <a:t>магнітосфера</a:t>
            </a:r>
            <a:r>
              <a:rPr lang="ru-RU" sz="2000" dirty="0" smtClean="0">
                <a:latin typeface="Cambria" pitchFamily="18" charset="0"/>
              </a:rPr>
              <a:t>, </a:t>
            </a:r>
            <a:r>
              <a:rPr lang="ru-RU" sz="2000" dirty="0" err="1" smtClean="0">
                <a:latin typeface="Cambria" pitchFamily="18" charset="0"/>
              </a:rPr>
              <a:t>полярні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сяйва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і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радіаційні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пояси</a:t>
            </a:r>
            <a:r>
              <a:rPr lang="ru-RU" sz="2000" dirty="0" smtClean="0">
                <a:latin typeface="Cambria" pitchFamily="18" charset="0"/>
              </a:rPr>
              <a:t> планет.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786</Words>
  <Application>Microsoft Office PowerPoint</Application>
  <PresentationFormat>Экран (4:3)</PresentationFormat>
  <Paragraphs>114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Слайд 1</vt:lpstr>
      <vt:lpstr>Зміст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Список використаних джерел</vt:lpstr>
      <vt:lpstr>Дякую за увагу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Алексей Берлин</dc:creator>
  <cp:lastModifiedBy>User-1</cp:lastModifiedBy>
  <cp:revision>166</cp:revision>
  <dcterms:created xsi:type="dcterms:W3CDTF">2014-12-21T16:45:26Z</dcterms:created>
  <dcterms:modified xsi:type="dcterms:W3CDTF">2015-04-01T05:22:27Z</dcterms:modified>
</cp:coreProperties>
</file>