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68" r:id="rId10"/>
    <p:sldId id="262" r:id="rId11"/>
    <p:sldId id="263" r:id="rId12"/>
    <p:sldId id="264" r:id="rId13"/>
    <p:sldId id="269" r:id="rId14"/>
    <p:sldId id="270" r:id="rId15"/>
    <p:sldId id="267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8114D-04A5-4D1A-828F-4F03EBCFFA47}" type="datetimeFigureOut">
              <a:rPr lang="ru-RU" smtClean="0"/>
              <a:pPr/>
              <a:t>07.04.2015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071FF-2B4C-4253-9814-C6142AEB041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E071FF-2B4C-4253-9814-C6142AEB0413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3218-1952-4226-8995-5E04C9BABECD}" type="datetimeFigureOut">
              <a:rPr lang="ru-RU" smtClean="0"/>
              <a:pPr/>
              <a:t>07.04.2015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437C-D925-49E5-A7BD-787AF1548FE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3218-1952-4226-8995-5E04C9BABECD}" type="datetimeFigureOut">
              <a:rPr lang="ru-RU" smtClean="0"/>
              <a:pPr/>
              <a:t>07.04.2015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437C-D925-49E5-A7BD-787AF1548FE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3218-1952-4226-8995-5E04C9BABECD}" type="datetimeFigureOut">
              <a:rPr lang="ru-RU" smtClean="0"/>
              <a:pPr/>
              <a:t>07.04.2015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437C-D925-49E5-A7BD-787AF1548FE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3218-1952-4226-8995-5E04C9BABECD}" type="datetimeFigureOut">
              <a:rPr lang="ru-RU" smtClean="0"/>
              <a:pPr/>
              <a:t>07.04.2015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437C-D925-49E5-A7BD-787AF1548FE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3218-1952-4226-8995-5E04C9BABECD}" type="datetimeFigureOut">
              <a:rPr lang="ru-RU" smtClean="0"/>
              <a:pPr/>
              <a:t>07.04.2015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437C-D925-49E5-A7BD-787AF1548FE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3218-1952-4226-8995-5E04C9BABECD}" type="datetimeFigureOut">
              <a:rPr lang="ru-RU" smtClean="0"/>
              <a:pPr/>
              <a:t>07.04.2015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437C-D925-49E5-A7BD-787AF1548FE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3218-1952-4226-8995-5E04C9BABECD}" type="datetimeFigureOut">
              <a:rPr lang="ru-RU" smtClean="0"/>
              <a:pPr/>
              <a:t>07.04.2015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437C-D925-49E5-A7BD-787AF1548FE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3218-1952-4226-8995-5E04C9BABECD}" type="datetimeFigureOut">
              <a:rPr lang="ru-RU" smtClean="0"/>
              <a:pPr/>
              <a:t>07.04.2015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437C-D925-49E5-A7BD-787AF1548FE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3218-1952-4226-8995-5E04C9BABECD}" type="datetimeFigureOut">
              <a:rPr lang="ru-RU" smtClean="0"/>
              <a:pPr/>
              <a:t>07.04.2015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437C-D925-49E5-A7BD-787AF1548FE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3218-1952-4226-8995-5E04C9BABECD}" type="datetimeFigureOut">
              <a:rPr lang="ru-RU" smtClean="0"/>
              <a:pPr/>
              <a:t>07.04.2015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437C-D925-49E5-A7BD-787AF1548FE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3218-1952-4226-8995-5E04C9BABECD}" type="datetimeFigureOut">
              <a:rPr lang="ru-RU" smtClean="0"/>
              <a:pPr/>
              <a:t>07.04.2015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437C-D925-49E5-A7BD-787AF1548FE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43218-1952-4226-8995-5E04C9BABECD}" type="datetimeFigureOut">
              <a:rPr lang="ru-RU" smtClean="0"/>
              <a:pPr/>
              <a:t>07.04.2015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F437C-D925-49E5-A7BD-787AF1548FE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Резонанс та пояс </a:t>
            </a:r>
            <a:r>
              <a:rPr lang="ru-RU" dirty="0" err="1" smtClean="0"/>
              <a:t>астеро</a:t>
            </a:r>
            <a:r>
              <a:rPr lang="uk-UA" dirty="0" err="1" smtClean="0"/>
              <a:t>їдів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57818" y="3886200"/>
            <a:ext cx="3500462" cy="2971800"/>
          </a:xfrm>
        </p:spPr>
        <p:txBody>
          <a:bodyPr/>
          <a:lstStyle/>
          <a:p>
            <a:r>
              <a:rPr lang="uk-UA" dirty="0" smtClean="0"/>
              <a:t>Виконала:</a:t>
            </a:r>
          </a:p>
          <a:p>
            <a:r>
              <a:rPr lang="uk-UA" dirty="0" smtClean="0"/>
              <a:t>Студентка групи ПМ5</a:t>
            </a:r>
          </a:p>
          <a:p>
            <a:r>
              <a:rPr lang="uk-UA" dirty="0" smtClean="0"/>
              <a:t>Кучер Аліна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Закони </a:t>
            </a:r>
            <a:r>
              <a:rPr lang="uk-UA" dirty="0" err="1" smtClean="0"/>
              <a:t>Кеплера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планети</a:t>
            </a:r>
            <a:r>
              <a:rPr lang="ru-RU" dirty="0"/>
              <a:t> </a:t>
            </a:r>
            <a:r>
              <a:rPr lang="ru-RU" dirty="0" err="1"/>
              <a:t>обертаються</a:t>
            </a:r>
            <a:r>
              <a:rPr lang="ru-RU" dirty="0"/>
              <a:t> </a:t>
            </a:r>
            <a:r>
              <a:rPr lang="ru-RU" dirty="0" err="1"/>
              <a:t>навколо</a:t>
            </a:r>
            <a:r>
              <a:rPr lang="ru-RU" dirty="0"/>
              <a:t> </a:t>
            </a:r>
            <a:r>
              <a:rPr lang="ru-RU" dirty="0" err="1"/>
              <a:t>Сонця</a:t>
            </a:r>
            <a:r>
              <a:rPr lang="ru-RU" dirty="0"/>
              <a:t> </a:t>
            </a:r>
            <a:r>
              <a:rPr lang="ru-RU" dirty="0" err="1"/>
              <a:t>еліптичними</a:t>
            </a:r>
            <a:r>
              <a:rPr lang="ru-RU" dirty="0"/>
              <a:t> </a:t>
            </a:r>
            <a:r>
              <a:rPr lang="ru-RU" dirty="0" err="1"/>
              <a:t>орбітами</a:t>
            </a:r>
            <a:r>
              <a:rPr lang="ru-RU" dirty="0"/>
              <a:t>, в одному </a:t>
            </a:r>
            <a:r>
              <a:rPr lang="ru-RU" dirty="0" err="1"/>
              <a:t>з</a:t>
            </a:r>
            <a:r>
              <a:rPr lang="ru-RU" dirty="0"/>
              <a:t> </a:t>
            </a:r>
            <a:r>
              <a:rPr lang="ru-RU" dirty="0" err="1"/>
              <a:t>фокусів</a:t>
            </a:r>
            <a:r>
              <a:rPr lang="ru-RU" dirty="0"/>
              <a:t> </a:t>
            </a:r>
            <a:r>
              <a:rPr lang="ru-RU" dirty="0" err="1"/>
              <a:t>яких</a:t>
            </a:r>
            <a:r>
              <a:rPr lang="ru-RU" dirty="0"/>
              <a:t> </a:t>
            </a:r>
            <a:r>
              <a:rPr lang="ru-RU" dirty="0" err="1"/>
              <a:t>перебуває</a:t>
            </a:r>
            <a:r>
              <a:rPr lang="ru-RU" dirty="0"/>
              <a:t> </a:t>
            </a:r>
            <a:r>
              <a:rPr lang="ru-RU" dirty="0" err="1"/>
              <a:t>Сонце</a:t>
            </a:r>
            <a:r>
              <a:rPr lang="uk-UA" dirty="0"/>
              <a:t>.</a:t>
            </a:r>
            <a:endParaRPr lang="ru-RU" dirty="0"/>
          </a:p>
          <a:p>
            <a:pPr lvl="0"/>
            <a:r>
              <a:rPr lang="ru-RU" dirty="0" err="1"/>
              <a:t>Радіус-вектор</a:t>
            </a:r>
            <a:r>
              <a:rPr lang="ru-RU" dirty="0"/>
              <a:t> </a:t>
            </a:r>
            <a:r>
              <a:rPr lang="ru-RU" dirty="0" err="1"/>
              <a:t>планети</a:t>
            </a:r>
            <a:r>
              <a:rPr lang="ru-RU" dirty="0"/>
              <a:t> (</a:t>
            </a:r>
            <a:r>
              <a:rPr lang="ru-RU" dirty="0" err="1"/>
              <a:t>тіла</a:t>
            </a:r>
            <a:r>
              <a:rPr lang="ru-RU" dirty="0"/>
              <a:t> </a:t>
            </a:r>
            <a:r>
              <a:rPr lang="ru-RU" dirty="0" err="1"/>
              <a:t>Сонячної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) за </a:t>
            </a:r>
            <a:r>
              <a:rPr lang="ru-RU" dirty="0" err="1"/>
              <a:t>рівні</a:t>
            </a:r>
            <a:r>
              <a:rPr lang="ru-RU" dirty="0"/>
              <a:t> </a:t>
            </a:r>
            <a:r>
              <a:rPr lang="ru-RU" dirty="0" err="1"/>
              <a:t>проміжки</a:t>
            </a:r>
            <a:r>
              <a:rPr lang="ru-RU" dirty="0"/>
              <a:t> часу </a:t>
            </a:r>
            <a:r>
              <a:rPr lang="ru-RU" dirty="0" err="1"/>
              <a:t>описує</a:t>
            </a:r>
            <a:r>
              <a:rPr lang="ru-RU" dirty="0"/>
              <a:t> </a:t>
            </a:r>
            <a:r>
              <a:rPr lang="ru-RU" dirty="0" err="1"/>
              <a:t>рівновеликі</a:t>
            </a:r>
            <a:r>
              <a:rPr lang="ru-RU" dirty="0"/>
              <a:t> </a:t>
            </a:r>
            <a:r>
              <a:rPr lang="ru-RU" dirty="0" err="1"/>
              <a:t>площі</a:t>
            </a:r>
            <a:r>
              <a:rPr lang="ru-RU" dirty="0"/>
              <a:t>.</a:t>
            </a:r>
          </a:p>
          <a:p>
            <a:pPr lvl="0"/>
            <a:r>
              <a:rPr lang="uk-UA" dirty="0" err="1"/>
              <a:t>Співідношення</a:t>
            </a:r>
            <a:r>
              <a:rPr lang="uk-UA" dirty="0"/>
              <a:t> </a:t>
            </a:r>
            <a:r>
              <a:rPr lang="uk-UA" dirty="0" smtClean="0"/>
              <a:t>     </a:t>
            </a:r>
            <a:r>
              <a:rPr lang="uk-UA" dirty="0"/>
              <a:t>є однаковим для всіх планет, які обертаються навколо сонця, де </a:t>
            </a:r>
            <a:r>
              <a:rPr lang="en-US" i="1" dirty="0" smtClean="0"/>
              <a:t>T</a:t>
            </a:r>
            <a:r>
              <a:rPr lang="uk-UA" dirty="0" smtClean="0"/>
              <a:t>- </a:t>
            </a:r>
            <a:r>
              <a:rPr lang="uk-UA" dirty="0"/>
              <a:t>це період </a:t>
            </a:r>
            <a:r>
              <a:rPr lang="uk-UA" dirty="0" smtClean="0"/>
              <a:t>планети,</a:t>
            </a:r>
            <a:r>
              <a:rPr lang="en-US" i="1" dirty="0" smtClean="0"/>
              <a:t>a</a:t>
            </a:r>
            <a:r>
              <a:rPr lang="uk-UA" dirty="0" smtClean="0"/>
              <a:t> </a:t>
            </a:r>
            <a:r>
              <a:rPr lang="uk-UA" dirty="0"/>
              <a:t>- велика піввісь еліпса</a:t>
            </a:r>
            <a:r>
              <a:rPr lang="uk-UA" dirty="0" smtClean="0"/>
              <a:t>.</a:t>
            </a:r>
            <a:endParaRPr lang="en-US" dirty="0" smtClean="0"/>
          </a:p>
          <a:p>
            <a:pPr lvl="0">
              <a:buNone/>
            </a:pPr>
            <a:r>
              <a:rPr lang="uk-UA" dirty="0" smtClean="0"/>
              <a:t>Відповідно до третього закону </a:t>
            </a:r>
            <a:r>
              <a:rPr lang="uk-UA" dirty="0" err="1" smtClean="0"/>
              <a:t>Кеплера</a:t>
            </a:r>
            <a:r>
              <a:rPr lang="uk-UA" dirty="0" smtClean="0"/>
              <a:t>, можна розрахувати резонанс між деякими орбітами астероїдів та Юпітера.</a:t>
            </a:r>
            <a:endParaRPr lang="ru-RU" dirty="0"/>
          </a:p>
          <a:p>
            <a:pPr>
              <a:buNone/>
            </a:pP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3143240" y="3500438"/>
          <a:ext cx="485098" cy="586426"/>
        </p:xfrm>
        <a:graphic>
          <a:graphicData uri="http://schemas.openxmlformats.org/presentationml/2006/ole">
            <p:oleObj spid="_x0000_s18434" name="Формула" r:id="rId3" imgW="27936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Рух планет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Рівняння руху двох планет буде мати вигляд:</a:t>
            </a:r>
          </a:p>
          <a:p>
            <a:pPr>
              <a:buNone/>
            </a:pPr>
            <a:endParaRPr lang="uk-UA" dirty="0" smtClean="0"/>
          </a:p>
          <a:p>
            <a:pPr>
              <a:buNone/>
            </a:pPr>
            <a:endParaRPr lang="uk-UA" dirty="0"/>
          </a:p>
          <a:p>
            <a:pPr>
              <a:buNone/>
            </a:pPr>
            <a:r>
              <a:rPr lang="uk-UA" dirty="0" smtClean="0"/>
              <a:t> </a:t>
            </a:r>
          </a:p>
          <a:p>
            <a:pPr>
              <a:buNone/>
            </a:pPr>
            <a:endParaRPr lang="uk-UA" dirty="0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57422" y="2714620"/>
            <a:ext cx="2214578" cy="500066"/>
          </a:xfrm>
          <a:prstGeom prst="rect">
            <a:avLst/>
          </a:prstGeom>
          <a:noFill/>
        </p:spPr>
      </p:pic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28860" y="3500438"/>
            <a:ext cx="2143140" cy="500066"/>
          </a:xfrm>
          <a:prstGeom prst="rect">
            <a:avLst/>
          </a:prstGeom>
          <a:noFill/>
        </p:spPr>
      </p:pic>
      <p:pic>
        <p:nvPicPr>
          <p:cNvPr id="19465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8" y="3143248"/>
            <a:ext cx="300990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uk-UA" dirty="0" smtClean="0"/>
              <a:t>Чисельне рішення цих рівнянь може бути шляхом розширення класу </a:t>
            </a:r>
            <a:r>
              <a:rPr lang="en-US" i="1" dirty="0" smtClean="0"/>
              <a:t>planet</a:t>
            </a:r>
            <a:r>
              <a:rPr lang="uk-UA" i="1" dirty="0" smtClean="0"/>
              <a:t> 2.</a:t>
            </a:r>
          </a:p>
          <a:p>
            <a:pPr>
              <a:buNone/>
            </a:pPr>
            <a:r>
              <a:rPr lang="uk-UA" dirty="0" smtClean="0"/>
              <a:t>Клас </a:t>
            </a:r>
            <a:r>
              <a:rPr lang="en-US" i="1" dirty="0" smtClean="0"/>
              <a:t>planet</a:t>
            </a:r>
            <a:r>
              <a:rPr lang="uk-UA" i="1" dirty="0" smtClean="0"/>
              <a:t> 2</a:t>
            </a:r>
            <a:r>
              <a:rPr lang="uk-UA" dirty="0" smtClean="0"/>
              <a:t> реалізує рівняння швидкості для двох взаємодіючих планет, на яких діє сила за законом зворотних квадратів. </a:t>
            </a:r>
          </a:p>
          <a:p>
            <a:pPr>
              <a:buNone/>
            </a:pPr>
            <a:r>
              <a:rPr lang="uk-UA" dirty="0" smtClean="0"/>
              <a:t>Метод </a:t>
            </a:r>
            <a:r>
              <a:rPr lang="en-US" dirty="0" err="1" smtClean="0"/>
              <a:t>i</a:t>
            </a:r>
            <a:r>
              <a:rPr lang="en-US" dirty="0" smtClean="0"/>
              <a:t> n </a:t>
            </a:r>
            <a:r>
              <a:rPr lang="en-US" dirty="0" err="1" smtClean="0"/>
              <a:t>i</a:t>
            </a:r>
            <a:r>
              <a:rPr lang="en-US" dirty="0" smtClean="0"/>
              <a:t> t </a:t>
            </a:r>
            <a:r>
              <a:rPr lang="en-US" dirty="0" err="1" smtClean="0"/>
              <a:t>i</a:t>
            </a:r>
            <a:r>
              <a:rPr lang="en-US" dirty="0" smtClean="0"/>
              <a:t> a l </a:t>
            </a:r>
            <a:r>
              <a:rPr lang="en-US" dirty="0" err="1" smtClean="0"/>
              <a:t>i</a:t>
            </a:r>
            <a:r>
              <a:rPr lang="en-US" dirty="0" smtClean="0"/>
              <a:t> z e ( ) </a:t>
            </a:r>
            <a:r>
              <a:rPr lang="uk-UA" dirty="0" smtClean="0"/>
              <a:t> використовується для </a:t>
            </a:r>
            <a:r>
              <a:rPr lang="uk-UA" dirty="0" err="1" smtClean="0"/>
              <a:t>задання</a:t>
            </a:r>
            <a:r>
              <a:rPr lang="uk-UA" dirty="0" smtClean="0"/>
              <a:t> початкових умов </a:t>
            </a:r>
            <a:r>
              <a:rPr lang="en-US" dirty="0" smtClean="0"/>
              <a:t>x</a:t>
            </a:r>
            <a:r>
              <a:rPr lang="uk-UA" dirty="0" smtClean="0"/>
              <a:t>(1)  та  </a:t>
            </a:r>
            <a:r>
              <a:rPr lang="en-US" dirty="0" err="1" smtClean="0"/>
              <a:t>vy</a:t>
            </a:r>
            <a:r>
              <a:rPr lang="uk-UA" dirty="0" smtClean="0"/>
              <a:t>(1).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dirty="0" smtClean="0"/>
              <a:t>public c l a s </a:t>
            </a:r>
            <a:r>
              <a:rPr lang="en-US" dirty="0" err="1" smtClean="0"/>
              <a:t>s</a:t>
            </a:r>
            <a:r>
              <a:rPr lang="en-US" dirty="0" smtClean="0"/>
              <a:t> Pl </a:t>
            </a:r>
            <a:r>
              <a:rPr lang="en-US" dirty="0" err="1" smtClean="0"/>
              <a:t>ane</a:t>
            </a:r>
            <a:r>
              <a:rPr lang="en-US" dirty="0" smtClean="0"/>
              <a:t> t 2 implements </a:t>
            </a:r>
            <a:r>
              <a:rPr lang="en-US" dirty="0" err="1" smtClean="0"/>
              <a:t>Drawable</a:t>
            </a:r>
            <a:r>
              <a:rPr lang="en-US" dirty="0" smtClean="0"/>
              <a:t> , ODE {</a:t>
            </a:r>
          </a:p>
          <a:p>
            <a:pPr>
              <a:buNone/>
            </a:pPr>
            <a:r>
              <a:rPr lang="en-US" dirty="0" smtClean="0"/>
              <a:t>f </a:t>
            </a:r>
            <a:r>
              <a:rPr lang="en-US" dirty="0" err="1" smtClean="0"/>
              <a:t>i</a:t>
            </a:r>
            <a:r>
              <a:rPr lang="en-US" dirty="0" smtClean="0"/>
              <a:t> n a l s t a t </a:t>
            </a:r>
            <a:r>
              <a:rPr lang="en-US" dirty="0" err="1" smtClean="0"/>
              <a:t>i</a:t>
            </a:r>
            <a:r>
              <a:rPr lang="en-US" dirty="0" smtClean="0"/>
              <a:t> c double GM = 4*Math . PI*Math . PI ;</a:t>
            </a:r>
          </a:p>
          <a:p>
            <a:pPr>
              <a:buNone/>
            </a:pPr>
            <a:r>
              <a:rPr lang="en-US" dirty="0" smtClean="0"/>
              <a:t>f </a:t>
            </a:r>
            <a:r>
              <a:rPr lang="en-US" dirty="0" err="1" smtClean="0"/>
              <a:t>i</a:t>
            </a:r>
            <a:r>
              <a:rPr lang="en-US" dirty="0" smtClean="0"/>
              <a:t> n a l s t a t </a:t>
            </a:r>
            <a:r>
              <a:rPr lang="en-US" dirty="0" err="1" smtClean="0"/>
              <a:t>i</a:t>
            </a:r>
            <a:r>
              <a:rPr lang="en-US" dirty="0" smtClean="0"/>
              <a:t> c double GM1 = 0. 0 4*GM;</a:t>
            </a:r>
          </a:p>
          <a:p>
            <a:pPr>
              <a:buNone/>
            </a:pPr>
            <a:r>
              <a:rPr lang="en-US" dirty="0" smtClean="0"/>
              <a:t>f </a:t>
            </a:r>
            <a:r>
              <a:rPr lang="en-US" dirty="0" err="1" smtClean="0"/>
              <a:t>i</a:t>
            </a:r>
            <a:r>
              <a:rPr lang="en-US" dirty="0" smtClean="0"/>
              <a:t> n a l s t a t </a:t>
            </a:r>
            <a:r>
              <a:rPr lang="en-US" dirty="0" err="1" smtClean="0"/>
              <a:t>i</a:t>
            </a:r>
            <a:r>
              <a:rPr lang="en-US" dirty="0" smtClean="0"/>
              <a:t> c double GM2 = 0. 0 0 1*GM;</a:t>
            </a:r>
          </a:p>
          <a:p>
            <a:pPr>
              <a:buNone/>
            </a:pPr>
            <a:r>
              <a:rPr lang="en-US" dirty="0" smtClean="0"/>
              <a:t>double [ ] s t a t e = new double [ 9 ] ;</a:t>
            </a:r>
          </a:p>
          <a:p>
            <a:pPr>
              <a:buNone/>
            </a:pPr>
            <a:r>
              <a:rPr lang="en-US" dirty="0" err="1" smtClean="0"/>
              <a:t>ODESolver</a:t>
            </a:r>
            <a:r>
              <a:rPr lang="en-US" dirty="0" smtClean="0"/>
              <a:t> o d e S </a:t>
            </a:r>
            <a:r>
              <a:rPr lang="en-US" dirty="0" err="1" smtClean="0"/>
              <a:t>ol</a:t>
            </a:r>
            <a:r>
              <a:rPr lang="en-US" dirty="0" smtClean="0"/>
              <a:t> v e r = new RK45MultiStep ( </a:t>
            </a:r>
            <a:r>
              <a:rPr lang="en-US" dirty="0" err="1" smtClean="0"/>
              <a:t>th</a:t>
            </a:r>
            <a:r>
              <a:rPr lang="en-US" dirty="0" smtClean="0"/>
              <a:t> is );</a:t>
            </a:r>
          </a:p>
          <a:p>
            <a:pPr>
              <a:buNone/>
            </a:pPr>
            <a:r>
              <a:rPr lang="en-US" dirty="0" smtClean="0"/>
              <a:t>Mass mass1 = new Mass ( ) , mass2 = new Mass ( ) ;</a:t>
            </a:r>
            <a:endParaRPr lang="uk-UA" dirty="0" smtClean="0"/>
          </a:p>
          <a:p>
            <a:pPr>
              <a:buNone/>
            </a:pPr>
            <a:r>
              <a:rPr lang="uk-UA" dirty="0" smtClean="0"/>
              <a:t>***</a:t>
            </a:r>
          </a:p>
          <a:p>
            <a:pPr>
              <a:buNone/>
            </a:pPr>
            <a:r>
              <a:rPr lang="pt-BR" dirty="0" smtClean="0"/>
              <a:t>public void i n i t i a l i z e ( ) {</a:t>
            </a:r>
          </a:p>
          <a:p>
            <a:pPr>
              <a:buNone/>
            </a:pPr>
            <a:r>
              <a:rPr lang="pt-BR" dirty="0" smtClean="0"/>
              <a:t>pl a n e t . o d e S ol v e r . s e t S t e p S i z e ( c o n t r o l . getDouble ( " dt " ) ) ;</a:t>
            </a:r>
          </a:p>
          <a:p>
            <a:pPr>
              <a:buNone/>
            </a:pPr>
            <a:r>
              <a:rPr lang="pt-BR" dirty="0" smtClean="0"/>
              <a:t>double x = c o n t r o l . getDouble ( "x" ) ;</a:t>
            </a:r>
          </a:p>
          <a:p>
            <a:pPr>
              <a:buNone/>
            </a:pPr>
            <a:r>
              <a:rPr lang="pt-BR" dirty="0" smtClean="0"/>
              <a:t>double vx = c o n t r o l . getDouble ( " vx " ) ;</a:t>
            </a:r>
          </a:p>
          <a:p>
            <a:pPr>
              <a:buNone/>
            </a:pPr>
            <a:r>
              <a:rPr lang="pt-BR" dirty="0" smtClean="0"/>
              <a:t>double y = c o n t r o l . getDouble ( "y" ) ;</a:t>
            </a:r>
          </a:p>
          <a:p>
            <a:pPr>
              <a:buNone/>
            </a:pPr>
            <a:r>
              <a:rPr lang="pt-BR" dirty="0" smtClean="0"/>
              <a:t>double vy = c o n t r o l . getDouble ( " vy " ) ;</a:t>
            </a:r>
          </a:p>
          <a:p>
            <a:pPr>
              <a:buNone/>
            </a:pPr>
            <a:r>
              <a:rPr lang="pt-BR" dirty="0" smtClean="0"/>
              <a:t>// c r e a t e an a r r ay on t h e f l y as t h e argument t o an o t he r method</a:t>
            </a:r>
          </a:p>
          <a:p>
            <a:pPr>
              <a:buNone/>
            </a:pPr>
            <a:r>
              <a:rPr lang="pt-BR" dirty="0" smtClean="0"/>
              <a:t>pl a n e t . i n i t i a l i z e (new double [ ] {x , vx , y , vy , 0 } ) ;</a:t>
            </a:r>
          </a:p>
          <a:p>
            <a:pPr>
              <a:buNone/>
            </a:pPr>
            <a:r>
              <a:rPr lang="pt-BR" dirty="0" smtClean="0"/>
              <a:t>frame . se tMe s s a ge ( "t = 0" ) ;</a:t>
            </a:r>
          </a:p>
          <a:p>
            <a:pPr>
              <a:buNone/>
            </a:pPr>
            <a:r>
              <a:rPr lang="pt-BR" dirty="0" smtClean="0"/>
              <a:t>}</a:t>
            </a:r>
          </a:p>
          <a:p>
            <a:pPr>
              <a:buNone/>
            </a:pPr>
            <a:r>
              <a:rPr lang="pt-BR" dirty="0" smtClean="0"/>
              <a:t>public void r e s e t ( ) {</a:t>
            </a:r>
          </a:p>
          <a:p>
            <a:pPr>
              <a:buNone/>
            </a:pPr>
            <a:r>
              <a:rPr lang="pt-BR" dirty="0" smtClean="0"/>
              <a:t>c o n t r o l . s e tV al u e ( "x" , 1 ) ;</a:t>
            </a:r>
          </a:p>
          <a:p>
            <a:pPr>
              <a:buNone/>
            </a:pPr>
            <a:r>
              <a:rPr lang="pt-BR" dirty="0" smtClean="0"/>
              <a:t>c o n t r o l . s e tV al u e ( " vx " , 0 ) ;</a:t>
            </a:r>
          </a:p>
          <a:p>
            <a:pPr>
              <a:buNone/>
            </a:pPr>
            <a:r>
              <a:rPr lang="pt-BR" dirty="0" smtClean="0"/>
              <a:t>c o n t r o l . s e tV al u e ( "y" , 0 ) ;</a:t>
            </a:r>
          </a:p>
          <a:p>
            <a:pPr>
              <a:buNone/>
            </a:pPr>
            <a:r>
              <a:rPr lang="pt-BR" dirty="0" smtClean="0"/>
              <a:t>c o n t r o l . s e tV al u e ( " vy " , 6 . 2 8 ) ;</a:t>
            </a:r>
          </a:p>
          <a:p>
            <a:pPr>
              <a:buNone/>
            </a:pPr>
            <a:r>
              <a:rPr lang="pt-BR" dirty="0" smtClean="0"/>
              <a:t>c o n t r o l . s e tV al u e ( " dt " , 0 . 0 1 ) ;</a:t>
            </a:r>
          </a:p>
          <a:p>
            <a:pPr>
              <a:buNone/>
            </a:pPr>
            <a:r>
              <a:rPr lang="pt-BR" dirty="0" smtClean="0"/>
              <a:t>i n i t i a l i z e ( ) ;</a:t>
            </a:r>
          </a:p>
          <a:p>
            <a:pPr>
              <a:buNone/>
            </a:pPr>
            <a:r>
              <a:rPr lang="pt-BR" dirty="0" smtClean="0"/>
              <a:t>}</a:t>
            </a:r>
          </a:p>
          <a:p>
            <a:pPr>
              <a:buNone/>
            </a:pPr>
            <a:endParaRPr lang="uk-U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pt-BR" dirty="0" smtClean="0"/>
              <a:t>public void ge tRa te (double [ ] s t a t e , double [ ] r a t e ) {</a:t>
            </a:r>
          </a:p>
          <a:p>
            <a:pPr>
              <a:buNone/>
            </a:pPr>
            <a:r>
              <a:rPr lang="pt-BR" dirty="0" smtClean="0"/>
              <a:t>// s t a t e [ ] : x1 , vx1 , y1 , vy1 , x2 , vx2 , y2 , vy2 , t</a:t>
            </a:r>
          </a:p>
          <a:p>
            <a:pPr>
              <a:buNone/>
            </a:pPr>
            <a:r>
              <a:rPr lang="pt-BR" dirty="0" smtClean="0"/>
              <a:t>double r1Squa red = ( s t a t e [ 0 ] * s t a t e [ 0 ] ) + ( s t a t e [ 2 ] * s t a t e [ 2 ] ) ; // r1 sq u a re d</a:t>
            </a:r>
          </a:p>
          <a:p>
            <a:pPr>
              <a:buNone/>
            </a:pPr>
            <a:r>
              <a:rPr lang="pt-BR" dirty="0" smtClean="0"/>
              <a:t>double r1Cubed = r1Squa red *Math . s q r t ( r1Squared ) ; // r1 cubed</a:t>
            </a:r>
          </a:p>
          <a:p>
            <a:pPr>
              <a:buNone/>
            </a:pPr>
            <a:r>
              <a:rPr lang="pt-BR" dirty="0" smtClean="0"/>
              <a:t>double r2Squa red = ( s t a t e [ 4 ] * s t a t e [ 4 ] ) + ( s t a t e [ 6 ] * s t a t e [ 6 ] ) ; // r2 sq u a re d</a:t>
            </a:r>
          </a:p>
          <a:p>
            <a:pPr>
              <a:buNone/>
            </a:pPr>
            <a:r>
              <a:rPr lang="pt-BR" dirty="0" smtClean="0"/>
              <a:t>double r2Cubed = r2Squa red *Math . s q r t ( r2Squared ) ; // r2 cubed</a:t>
            </a:r>
          </a:p>
          <a:p>
            <a:pPr>
              <a:buNone/>
            </a:pPr>
            <a:r>
              <a:rPr lang="pt-BR" dirty="0" smtClean="0"/>
              <a:t>double dx = s t a t e [4] − s t a t e [ 0 ] ; // x12 s e p a r a t i o n</a:t>
            </a:r>
          </a:p>
          <a:p>
            <a:pPr>
              <a:buNone/>
            </a:pPr>
            <a:r>
              <a:rPr lang="pt-BR" dirty="0" smtClean="0"/>
              <a:t>double dy = s t a t e [6] − s t a t e [ 2 ] ; // y12 s e p a r a t i o n</a:t>
            </a:r>
          </a:p>
          <a:p>
            <a:pPr>
              <a:buNone/>
            </a:pPr>
            <a:r>
              <a:rPr lang="pt-BR" dirty="0" smtClean="0"/>
              <a:t>double dr2 = ( dx*dx )+(dy*dy ) ; // r12 sq u a re d</a:t>
            </a:r>
          </a:p>
          <a:p>
            <a:pPr>
              <a:buNone/>
            </a:pPr>
            <a:r>
              <a:rPr lang="pt-BR" dirty="0" smtClean="0"/>
              <a:t>double dr3 = Math . s q r t ( dr2 )* dr2 ; // r12 cubed</a:t>
            </a:r>
          </a:p>
          <a:p>
            <a:pPr>
              <a:buNone/>
            </a:pPr>
            <a:r>
              <a:rPr lang="pt-BR" dirty="0" smtClean="0"/>
              <a:t>r a t e [ 0 ] = s t a t e [ 1 ] ; // x1 r a t e</a:t>
            </a:r>
          </a:p>
          <a:p>
            <a:pPr>
              <a:buNone/>
            </a:pPr>
            <a:r>
              <a:rPr lang="pt-BR" dirty="0" smtClean="0"/>
              <a:t>r a t e [ 2 ] = s t a t e [ 3 ] ; // y1 r a t e</a:t>
            </a:r>
          </a:p>
          <a:p>
            <a:pPr>
              <a:buNone/>
            </a:pPr>
            <a:r>
              <a:rPr lang="pt-BR" dirty="0" smtClean="0"/>
              <a:t>r a t e [ 4 ime r a t e</a:t>
            </a:r>
          </a:p>
          <a:p>
            <a:pPr>
              <a:buNone/>
            </a:pPr>
            <a:r>
              <a:rPr lang="pt-BR" dirty="0" smtClean="0"/>
              <a:t>}</a:t>
            </a:r>
          </a:p>
          <a:p>
            <a:pPr>
              <a:buNone/>
            </a:pPr>
            <a:r>
              <a:rPr lang="pt-BR" dirty="0" smtClean="0"/>
              <a:t>] = s t a t e [ 5 ] ; // x2 r a t e</a:t>
            </a:r>
          </a:p>
          <a:p>
            <a:pPr>
              <a:buNone/>
            </a:pPr>
            <a:r>
              <a:rPr lang="pt-BR" dirty="0" smtClean="0"/>
              <a:t>r a t e [ 6 ] = s t a t e [ 7 ] ; // y2 r a t e</a:t>
            </a:r>
            <a:endParaRPr lang="uk-UA" dirty="0" smtClean="0"/>
          </a:p>
          <a:p>
            <a:pPr>
              <a:buNone/>
            </a:pPr>
            <a:r>
              <a:rPr lang="pt-BR" dirty="0" smtClean="0"/>
              <a:t>r a t e [ 1 ] = ((−GM* s t a t e [ 0 ] ) / r1Cubed )+((GM1*dx ) / dr3 ) ; // vx1 r a t e</a:t>
            </a:r>
          </a:p>
          <a:p>
            <a:pPr>
              <a:buNone/>
            </a:pPr>
            <a:r>
              <a:rPr lang="pt-BR" dirty="0" smtClean="0"/>
              <a:t>r a t e [ 3 ] = ((−GM* s t a t e [ 2 ] ) / r1Cubed )+((GM1*dy ) / dr3 ) ; // vy1 r a t e</a:t>
            </a:r>
          </a:p>
          <a:p>
            <a:pPr>
              <a:buNone/>
            </a:pPr>
            <a:r>
              <a:rPr lang="pt-BR" dirty="0" smtClean="0"/>
              <a:t>r a t e [ 5 ] = ((−GM* s t a t e [ 4 ] ) / r2Cubed )−((GM2*dx ) / dr3 ) ; // vx2 r a t e</a:t>
            </a:r>
          </a:p>
          <a:p>
            <a:pPr>
              <a:buNone/>
            </a:pPr>
            <a:r>
              <a:rPr lang="pt-BR" dirty="0" smtClean="0"/>
              <a:t>r a t e [ 7 ] = ((−GM* s t a t e [ 6 ] ) / r2Cubed )−((GM2*dy ) / dr3 ) ; // vy2 r a t e</a:t>
            </a:r>
          </a:p>
          <a:p>
            <a:pPr>
              <a:buNone/>
            </a:pPr>
            <a:r>
              <a:rPr lang="pt-BR" dirty="0" smtClean="0"/>
              <a:t>r a t e [ 8 ] = 1 ; // t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4800" dirty="0"/>
              <a:t> </a:t>
            </a:r>
            <a:r>
              <a:rPr lang="en-US" sz="4800" dirty="0" smtClean="0"/>
              <a:t> </a:t>
            </a:r>
            <a:r>
              <a:rPr lang="uk-UA" sz="4800" dirty="0" smtClean="0"/>
              <a:t>Дякую за увагу!!!</a:t>
            </a:r>
            <a:endParaRPr lang="ru-RU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Завдання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>
              <a:buNone/>
            </a:pPr>
            <a:r>
              <a:rPr lang="uk-UA" dirty="0" smtClean="0"/>
              <a:t>А)Гістограма </a:t>
            </a:r>
            <a:r>
              <a:rPr lang="uk-UA" dirty="0"/>
              <a:t>числа астероїдів в порівнянні з їхньою відстанню </a:t>
            </a:r>
            <a:r>
              <a:rPr lang="uk-UA" dirty="0" smtClean="0"/>
              <a:t>від сонця </a:t>
            </a:r>
            <a:r>
              <a:rPr lang="uk-UA" dirty="0"/>
              <a:t>показує деякі явні прогалини. Ці прогалини називаються </a:t>
            </a:r>
            <a:r>
              <a:rPr lang="en-US" dirty="0"/>
              <a:t>Kirkwood</a:t>
            </a:r>
            <a:r>
              <a:rPr lang="uk-UA" dirty="0"/>
              <a:t> прогалини, </a:t>
            </a:r>
            <a:r>
              <a:rPr lang="uk-UA" dirty="0" smtClean="0"/>
              <a:t>обумовлені резонансним ефектом. </a:t>
            </a:r>
            <a:r>
              <a:rPr lang="uk-UA" dirty="0"/>
              <a:t>Тобто, якщо астероїди були </a:t>
            </a:r>
            <a:r>
              <a:rPr lang="uk-UA" dirty="0" smtClean="0"/>
              <a:t>б цими  </a:t>
            </a:r>
            <a:r>
              <a:rPr lang="uk-UA" dirty="0"/>
              <a:t>прогалинами, то їх періоди були б простими частками періоду Юпітера. </a:t>
            </a:r>
            <a:r>
              <a:rPr lang="uk-UA" dirty="0" smtClean="0"/>
              <a:t>Змінити  клас</a:t>
            </a:r>
            <a:r>
              <a:rPr lang="uk-UA" i="1" dirty="0" smtClean="0"/>
              <a:t> </a:t>
            </a:r>
            <a:r>
              <a:rPr lang="en-US" i="1" dirty="0"/>
              <a:t>planet</a:t>
            </a:r>
            <a:r>
              <a:rPr lang="uk-UA" i="1" dirty="0"/>
              <a:t> 2 </a:t>
            </a:r>
            <a:r>
              <a:rPr lang="uk-UA" dirty="0"/>
              <a:t>, так що друга планета </a:t>
            </a:r>
            <a:r>
              <a:rPr lang="uk-UA" dirty="0" smtClean="0"/>
              <a:t>мала </a:t>
            </a:r>
            <a:r>
              <a:rPr lang="uk-UA" dirty="0"/>
              <a:t>масу юпітера, що становить </a:t>
            </a:r>
            <a:r>
              <a:rPr lang="en-US" dirty="0"/>
              <a:t>GM</a:t>
            </a:r>
            <a:r>
              <a:rPr lang="uk-UA" dirty="0"/>
              <a:t>1=0.001*</a:t>
            </a:r>
            <a:r>
              <a:rPr lang="en-US" dirty="0"/>
              <a:t>GM</a:t>
            </a:r>
            <a:r>
              <a:rPr lang="uk-UA" dirty="0"/>
              <a:t>. </a:t>
            </a:r>
            <a:r>
              <a:rPr lang="uk-UA" dirty="0" smtClean="0"/>
              <a:t>Оскільки  </a:t>
            </a:r>
            <a:r>
              <a:rPr lang="uk-UA" dirty="0"/>
              <a:t>маса астероїдів дуже мала, порівняно з Юпітером, </a:t>
            </a:r>
            <a:r>
              <a:rPr lang="uk-UA" dirty="0" smtClean="0"/>
              <a:t>то силою тяжіння Юпітера</a:t>
            </a:r>
            <a:r>
              <a:rPr lang="uk-UA" dirty="0"/>
              <a:t>, через астероїди можна з нехтувати. Початкові  умови перераховані в  </a:t>
            </a:r>
            <a:r>
              <a:rPr lang="en-US" i="1" dirty="0"/>
              <a:t>planet</a:t>
            </a:r>
            <a:r>
              <a:rPr lang="uk-UA" i="1" dirty="0"/>
              <a:t> 2, </a:t>
            </a:r>
            <a:r>
              <a:rPr lang="uk-UA" i="1" dirty="0" smtClean="0"/>
              <a:t>виправити </a:t>
            </a:r>
            <a:r>
              <a:rPr lang="uk-UA" dirty="0" smtClean="0"/>
              <a:t> </a:t>
            </a:r>
            <a:r>
              <a:rPr lang="uk-UA" dirty="0"/>
              <a:t>для Юпітера. Початкові умови для астероїда (планета один у </a:t>
            </a:r>
            <a:r>
              <a:rPr lang="en-US" i="1" dirty="0"/>
              <a:t>planet</a:t>
            </a:r>
            <a:r>
              <a:rPr lang="uk-UA" i="1" dirty="0"/>
              <a:t> 2) </a:t>
            </a:r>
            <a:r>
              <a:rPr lang="uk-UA" dirty="0" smtClean="0"/>
              <a:t>відповідає         резонансу</a:t>
            </a:r>
            <a:r>
              <a:rPr lang="uk-UA" dirty="0"/>
              <a:t>( період  астероїда становить одну третину Юпітера). Запустіть  програму з цими змінами  і опишіть орбіти астероїда.</a:t>
            </a:r>
            <a:endParaRPr lang="ru-RU" dirty="0"/>
          </a:p>
          <a:p>
            <a:pPr>
              <a:buNone/>
            </a:pPr>
            <a:endParaRPr lang="ru-RU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6429388" y="4286256"/>
          <a:ext cx="714380" cy="357190"/>
        </p:xfrm>
        <a:graphic>
          <a:graphicData uri="http://schemas.openxmlformats.org/presentationml/2006/ole">
            <p:oleObj spid="_x0000_s1027" name="Формула" r:id="rId4" imgW="25380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Завдання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buNone/>
            </a:pPr>
            <a:r>
              <a:rPr lang="uk-UA" dirty="0" smtClean="0"/>
              <a:t>Б) </a:t>
            </a:r>
            <a:r>
              <a:rPr lang="uk-UA" dirty="0"/>
              <a:t>Використавши третій закон </a:t>
            </a:r>
            <a:r>
              <a:rPr lang="uk-UA" dirty="0" err="1"/>
              <a:t>Кеплера</a:t>
            </a:r>
            <a:r>
              <a:rPr lang="uk-UA" dirty="0"/>
              <a:t> </a:t>
            </a:r>
            <a:r>
              <a:rPr lang="uk-UA" dirty="0" smtClean="0"/>
              <a:t>                 </a:t>
            </a:r>
            <a:r>
              <a:rPr lang="uk-UA" dirty="0"/>
              <a:t>визначити </a:t>
            </a:r>
            <a:r>
              <a:rPr lang="uk-UA" dirty="0" smtClean="0"/>
              <a:t>величину </a:t>
            </a:r>
            <a:r>
              <a:rPr lang="en-US" i="1" dirty="0"/>
              <a:t>a</a:t>
            </a:r>
            <a:r>
              <a:rPr lang="uk-UA" dirty="0" smtClean="0"/>
              <a:t> </a:t>
            </a:r>
            <a:r>
              <a:rPr lang="uk-UA" dirty="0"/>
              <a:t>, </a:t>
            </a:r>
            <a:r>
              <a:rPr lang="uk-UA" dirty="0" err="1"/>
              <a:t>піввісі</a:t>
            </a:r>
            <a:r>
              <a:rPr lang="uk-UA" dirty="0"/>
              <a:t> астероїдів, відношення обертання навколо сонця до маси Юпітера становить   </a:t>
            </a:r>
            <a:r>
              <a:rPr lang="uk-UA" dirty="0" smtClean="0"/>
              <a:t>                      . </a:t>
            </a:r>
            <a:r>
              <a:rPr lang="uk-UA" dirty="0"/>
              <a:t>Встановіть початкову величину </a:t>
            </a:r>
            <a:r>
              <a:rPr lang="en-US" dirty="0"/>
              <a:t>x</a:t>
            </a:r>
            <a:r>
              <a:rPr lang="uk-UA" dirty="0"/>
              <a:t>(1) яка дорівнює  для кожного з цих співвідношень і вибрати початкову величину </a:t>
            </a:r>
            <a:r>
              <a:rPr lang="en-US" dirty="0" err="1"/>
              <a:t>vy</a:t>
            </a:r>
            <a:r>
              <a:rPr lang="uk-UA" dirty="0"/>
              <a:t>(1) , таку що </a:t>
            </a:r>
            <a:r>
              <a:rPr lang="uk-UA" dirty="0" err="1"/>
              <a:t>астироїд</a:t>
            </a:r>
            <a:r>
              <a:rPr lang="uk-UA" dirty="0"/>
              <a:t> матиме кругову орбіту, якщо Юпітер відсутній. Опишіть орбіти, які отримали</a:t>
            </a:r>
            <a:r>
              <a:rPr lang="uk-UA" dirty="0" smtClean="0"/>
              <a:t>.</a:t>
            </a:r>
          </a:p>
          <a:p>
            <a:pPr lvl="0">
              <a:buNone/>
            </a:pPr>
            <a:endParaRPr lang="ru-RU" dirty="0"/>
          </a:p>
          <a:p>
            <a:pPr>
              <a:buNone/>
            </a:pPr>
            <a:endParaRPr lang="ru-RU" dirty="0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29520" y="1571612"/>
            <a:ext cx="1036222" cy="504826"/>
          </a:xfrm>
          <a:prstGeom prst="rect">
            <a:avLst/>
          </a:prstGeom>
          <a:noFill/>
        </p:spPr>
      </p:pic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5214942" y="3000372"/>
          <a:ext cx="2071702" cy="428628"/>
        </p:xfrm>
        <a:graphic>
          <a:graphicData uri="http://schemas.openxmlformats.org/presentationml/2006/ole">
            <p:oleObj spid="_x0000_s13315" name="Формула" r:id="rId4" imgW="110484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Завдання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>
              <a:buNone/>
            </a:pPr>
            <a:r>
              <a:rPr lang="ru-RU" dirty="0" smtClean="0"/>
              <a:t>В) </a:t>
            </a:r>
            <a:r>
              <a:rPr lang="uk-UA" dirty="0"/>
              <a:t>Корисно </a:t>
            </a:r>
            <a:r>
              <a:rPr lang="uk-UA" dirty="0" smtClean="0"/>
              <a:t>щоб ділянка </a:t>
            </a:r>
            <a:r>
              <a:rPr lang="en-US" i="1" dirty="0" smtClean="0"/>
              <a:t>a</a:t>
            </a:r>
            <a:r>
              <a:rPr lang="uk-UA" dirty="0" smtClean="0"/>
              <a:t> </a:t>
            </a:r>
            <a:r>
              <a:rPr lang="uk-UA" dirty="0"/>
              <a:t>, </a:t>
            </a:r>
            <a:r>
              <a:rPr lang="uk-UA" dirty="0" smtClean="0"/>
              <a:t>була функцією </a:t>
            </a:r>
            <a:r>
              <a:rPr lang="uk-UA" dirty="0"/>
              <a:t>від </a:t>
            </a:r>
            <a:r>
              <a:rPr lang="uk-UA" dirty="0" smtClean="0"/>
              <a:t>часу.</a:t>
            </a:r>
            <a:r>
              <a:rPr lang="uk-UA" dirty="0"/>
              <a:t> Тим не менш це не просто для </a:t>
            </a:r>
            <a:r>
              <a:rPr lang="uk-UA" dirty="0" smtClean="0"/>
              <a:t>визначення </a:t>
            </a:r>
            <a:r>
              <a:rPr lang="en-US" i="1" dirty="0" smtClean="0"/>
              <a:t>a</a:t>
            </a:r>
            <a:r>
              <a:rPr lang="uk-UA" i="1" dirty="0" smtClean="0"/>
              <a:t> , </a:t>
            </a:r>
            <a:r>
              <a:rPr lang="uk-UA" dirty="0" smtClean="0"/>
              <a:t>безпосередньо </a:t>
            </a:r>
            <a:r>
              <a:rPr lang="uk-UA" dirty="0"/>
              <a:t>в моделюванні, зручніше </a:t>
            </a:r>
            <a:r>
              <a:rPr lang="uk-UA" dirty="0" smtClean="0"/>
              <a:t>зобразити  </a:t>
            </a:r>
            <a:r>
              <a:rPr lang="uk-UA" dirty="0"/>
              <a:t>кількість </a:t>
            </a:r>
            <a:r>
              <a:rPr lang="uk-UA" i="1" dirty="0" smtClean="0"/>
              <a:t>-2</a:t>
            </a:r>
            <a:r>
              <a:rPr lang="en-US" i="1" dirty="0" err="1" smtClean="0"/>
              <a:t>GMm</a:t>
            </a:r>
            <a:r>
              <a:rPr lang="uk-UA" i="1" dirty="0" smtClean="0"/>
              <a:t>/</a:t>
            </a:r>
            <a:r>
              <a:rPr lang="en-US" i="1" dirty="0" smtClean="0"/>
              <a:t>E</a:t>
            </a:r>
            <a:r>
              <a:rPr lang="uk-UA" i="1" dirty="0" smtClean="0"/>
              <a:t>, </a:t>
            </a:r>
            <a:r>
              <a:rPr lang="uk-UA" dirty="0" smtClean="0"/>
              <a:t>де </a:t>
            </a:r>
            <a:r>
              <a:rPr lang="en-US" dirty="0" smtClean="0"/>
              <a:t>E</a:t>
            </a:r>
            <a:r>
              <a:rPr lang="uk-UA" dirty="0" smtClean="0"/>
              <a:t> – загальна енергія астероїда,  </a:t>
            </a:r>
            <a:r>
              <a:rPr lang="en-US" dirty="0" smtClean="0"/>
              <a:t>m</a:t>
            </a:r>
            <a:r>
              <a:rPr lang="uk-UA" dirty="0" smtClean="0"/>
              <a:t>- маса астероїда. Тому  </a:t>
            </a:r>
            <a:r>
              <a:rPr lang="en-US" dirty="0" smtClean="0"/>
              <a:t>E</a:t>
            </a:r>
            <a:r>
              <a:rPr lang="uk-UA" dirty="0" smtClean="0"/>
              <a:t> пропорційна </a:t>
            </a:r>
            <a:r>
              <a:rPr lang="en-US" dirty="0" smtClean="0"/>
              <a:t>m</a:t>
            </a:r>
            <a:r>
              <a:rPr lang="uk-UA" dirty="0" smtClean="0"/>
              <a:t>, кількість </a:t>
            </a:r>
            <a:r>
              <a:rPr lang="uk-UA" i="1" dirty="0" smtClean="0"/>
              <a:t>-2</a:t>
            </a:r>
            <a:r>
              <a:rPr lang="en-US" i="1" dirty="0" err="1" smtClean="0"/>
              <a:t>GMm</a:t>
            </a:r>
            <a:r>
              <a:rPr lang="uk-UA" i="1" dirty="0" smtClean="0"/>
              <a:t>/</a:t>
            </a:r>
            <a:r>
              <a:rPr lang="en-US" i="1" dirty="0" smtClean="0"/>
              <a:t>E</a:t>
            </a:r>
            <a:r>
              <a:rPr lang="uk-UA" i="1" dirty="0" smtClean="0"/>
              <a:t> </a:t>
            </a:r>
            <a:r>
              <a:rPr lang="uk-UA" dirty="0" smtClean="0"/>
              <a:t>не залежить від  </a:t>
            </a:r>
            <a:r>
              <a:rPr lang="en-US" dirty="0" smtClean="0"/>
              <a:t>m</a:t>
            </a:r>
            <a:r>
              <a:rPr lang="uk-UA" dirty="0" smtClean="0"/>
              <a:t>.</a:t>
            </a:r>
            <a:r>
              <a:rPr lang="uk-UA" dirty="0"/>
              <a:t> </a:t>
            </a:r>
            <a:r>
              <a:rPr lang="uk-UA" dirty="0" smtClean="0"/>
              <a:t>Якщо взаємодію </a:t>
            </a:r>
            <a:r>
              <a:rPr lang="uk-UA" dirty="0"/>
              <a:t>астероїда з Юпітером </a:t>
            </a:r>
            <a:r>
              <a:rPr lang="uk-UA" dirty="0" smtClean="0"/>
              <a:t>не брати до уваги ,то можна показати, що</a:t>
            </a:r>
            <a:r>
              <a:rPr lang="en-US" dirty="0" smtClean="0"/>
              <a:t> </a:t>
            </a:r>
          </a:p>
          <a:p>
            <a:pPr lvl="0"/>
            <a:r>
              <a:rPr lang="en-US" i="1" dirty="0" smtClean="0"/>
              <a:t>a=</a:t>
            </a:r>
            <a:r>
              <a:rPr lang="uk-UA" i="1" dirty="0" smtClean="0"/>
              <a:t> -2</a:t>
            </a:r>
            <a:r>
              <a:rPr lang="en-US" i="1" dirty="0" err="1" smtClean="0"/>
              <a:t>GMm</a:t>
            </a:r>
            <a:r>
              <a:rPr lang="uk-UA" i="1" dirty="0" smtClean="0"/>
              <a:t>/</a:t>
            </a:r>
            <a:r>
              <a:rPr lang="en-US" i="1" dirty="0" smtClean="0"/>
              <a:t>E</a:t>
            </a:r>
            <a:r>
              <a:rPr lang="uk-UA" i="1" dirty="0" smtClean="0"/>
              <a:t> </a:t>
            </a:r>
            <a:r>
              <a:rPr lang="en-US" i="1" dirty="0"/>
              <a:t>,</a:t>
            </a:r>
          </a:p>
          <a:p>
            <a:pPr lvl="0"/>
            <a:r>
              <a:rPr lang="uk-UA" dirty="0" smtClean="0"/>
              <a:t>де </a:t>
            </a:r>
            <a:r>
              <a:rPr lang="en-US" dirty="0"/>
              <a:t>E</a:t>
            </a:r>
            <a:r>
              <a:rPr lang="uk-UA" dirty="0"/>
              <a:t>- це кінетична енергія астероїда  плюс потенціальна енергія астероїда-сонця</a:t>
            </a:r>
            <a:r>
              <a:rPr lang="uk-UA" dirty="0" smtClean="0"/>
              <a:t>.</a:t>
            </a:r>
            <a:r>
              <a:rPr lang="en-US" dirty="0" smtClean="0"/>
              <a:t> </a:t>
            </a:r>
            <a:r>
              <a:rPr lang="ru-RU" dirty="0" err="1" smtClean="0"/>
              <a:t>Вивести</a:t>
            </a:r>
            <a:r>
              <a:rPr lang="ru-RU" dirty="0" smtClean="0"/>
              <a:t> </a:t>
            </a:r>
            <a:r>
              <a:rPr lang="ru-RU" dirty="0"/>
              <a:t>р</a:t>
            </a:r>
            <a:r>
              <a:rPr lang="ru-RU" dirty="0" smtClean="0"/>
              <a:t>езультат для </a:t>
            </a:r>
            <a:r>
              <a:rPr lang="ru-RU" dirty="0" err="1" smtClean="0"/>
              <a:t>кругових</a:t>
            </a:r>
            <a:r>
              <a:rPr lang="ru-RU" dirty="0" smtClean="0"/>
              <a:t> </a:t>
            </a:r>
            <a:r>
              <a:rPr lang="ru-RU" dirty="0" err="1" smtClean="0"/>
              <a:t>орб</a:t>
            </a:r>
            <a:r>
              <a:rPr lang="uk-UA" dirty="0" err="1" smtClean="0"/>
              <a:t>іт</a:t>
            </a:r>
            <a:r>
              <a:rPr lang="uk-UA" dirty="0" smtClean="0"/>
              <a:t> . Знайти кількість </a:t>
            </a:r>
            <a:r>
              <a:rPr lang="uk-UA" i="1" dirty="0" smtClean="0"/>
              <a:t>-2</a:t>
            </a:r>
            <a:r>
              <a:rPr lang="en-US" i="1" dirty="0" err="1" smtClean="0"/>
              <a:t>GMm</a:t>
            </a:r>
            <a:r>
              <a:rPr lang="uk-UA" i="1" dirty="0" smtClean="0"/>
              <a:t>/</a:t>
            </a:r>
            <a:r>
              <a:rPr lang="en-US" i="1" dirty="0" smtClean="0"/>
              <a:t>E</a:t>
            </a:r>
            <a:r>
              <a:rPr lang="uk-UA" i="1" dirty="0" smtClean="0"/>
              <a:t> </a:t>
            </a:r>
            <a:r>
              <a:rPr lang="uk-UA" dirty="0" smtClean="0"/>
              <a:t>залежно від часу з початковими умовами близько 30 обертів </a:t>
            </a:r>
            <a:r>
              <a:rPr lang="uk-UA" dirty="0" smtClean="0"/>
              <a:t>.</a:t>
            </a:r>
            <a:endParaRPr lang="uk-U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Завдання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uk-UA" dirty="0" smtClean="0"/>
              <a:t>Г</a:t>
            </a:r>
            <a:r>
              <a:rPr lang="uk-UA" smtClean="0"/>
              <a:t>) </a:t>
            </a:r>
            <a:r>
              <a:rPr lang="uk-UA" dirty="0"/>
              <a:t>Зробити гістограму для порівняння </a:t>
            </a:r>
            <a:r>
              <a:rPr lang="uk-UA" dirty="0" smtClean="0"/>
              <a:t>числа </a:t>
            </a:r>
            <a:r>
              <a:rPr lang="uk-UA" dirty="0"/>
              <a:t>астероїдів </a:t>
            </a:r>
            <a:r>
              <a:rPr lang="uk-UA" dirty="0" smtClean="0"/>
              <a:t> з кількістю </a:t>
            </a:r>
            <a:r>
              <a:rPr lang="uk-UA" i="1" dirty="0" smtClean="0"/>
              <a:t>-2</a:t>
            </a:r>
            <a:r>
              <a:rPr lang="en-US" i="1" dirty="0" err="1" smtClean="0"/>
              <a:t>GMm</a:t>
            </a:r>
            <a:r>
              <a:rPr lang="uk-UA" i="1" dirty="0" smtClean="0"/>
              <a:t>/</a:t>
            </a:r>
            <a:r>
              <a:rPr lang="en-US" i="1" dirty="0" smtClean="0"/>
              <a:t>E</a:t>
            </a:r>
            <a:r>
              <a:rPr lang="uk-UA" i="1" dirty="0" smtClean="0"/>
              <a:t> , </a:t>
            </a:r>
            <a:r>
              <a:rPr lang="en-US" i="1" dirty="0" smtClean="0"/>
              <a:t>t=2000.</a:t>
            </a:r>
            <a:r>
              <a:rPr lang="uk-UA" dirty="0"/>
              <a:t> </a:t>
            </a:r>
            <a:r>
              <a:rPr lang="uk-UA" dirty="0" smtClean="0"/>
              <a:t>Припустимо, що початкове </a:t>
            </a:r>
            <a:r>
              <a:rPr lang="uk-UA" dirty="0"/>
              <a:t>значення </a:t>
            </a:r>
            <a:r>
              <a:rPr lang="en-US" dirty="0"/>
              <a:t>x</a:t>
            </a:r>
            <a:r>
              <a:rPr lang="uk-UA" dirty="0"/>
              <a:t>(1</a:t>
            </a:r>
            <a:r>
              <a:rPr lang="uk-UA" dirty="0" smtClean="0"/>
              <a:t>) знаходиться  </a:t>
            </a:r>
            <a:r>
              <a:rPr lang="uk-UA" dirty="0"/>
              <a:t>в межах 2.0 до 5.0 з кроком 0.2, задаємо початкове значення </a:t>
            </a:r>
            <a:r>
              <a:rPr lang="en-US" dirty="0" err="1"/>
              <a:t>vy</a:t>
            </a:r>
            <a:r>
              <a:rPr lang="uk-UA" dirty="0"/>
              <a:t>(1</a:t>
            </a:r>
            <a:r>
              <a:rPr lang="uk-UA" dirty="0" smtClean="0"/>
              <a:t>).</a:t>
            </a:r>
            <a:r>
              <a:rPr lang="uk-UA" dirty="0"/>
              <a:t> При можливості повторити  для </a:t>
            </a:r>
            <a:r>
              <a:rPr lang="en-US" dirty="0"/>
              <a:t>t</a:t>
            </a:r>
            <a:r>
              <a:rPr lang="uk-UA" dirty="0"/>
              <a:t>= 5000, і </a:t>
            </a:r>
            <a:r>
              <a:rPr lang="uk-UA" dirty="0" smtClean="0"/>
              <a:t>порівняти гістограму </a:t>
            </a:r>
            <a:r>
              <a:rPr lang="uk-UA" dirty="0"/>
              <a:t>з попередніми </a:t>
            </a:r>
            <a:r>
              <a:rPr lang="uk-UA" dirty="0" smtClean="0"/>
              <a:t>результатами.</a:t>
            </a:r>
            <a:r>
              <a:rPr lang="uk-UA" dirty="0"/>
              <a:t> Резонанс виникає тоді, якщо період астероїда і Юпітера пов’язанні як прості дроби. Ми очікуємо, що кількість астероїдів з значеннями  </a:t>
            </a:r>
            <a:r>
              <a:rPr lang="en-US" i="1" dirty="0"/>
              <a:t>a</a:t>
            </a:r>
            <a:r>
              <a:rPr lang="uk-UA" i="1" dirty="0" smtClean="0"/>
              <a:t>,</a:t>
            </a:r>
            <a:r>
              <a:rPr lang="uk-UA" dirty="0" smtClean="0"/>
              <a:t> </a:t>
            </a:r>
            <a:r>
              <a:rPr lang="uk-UA" dirty="0"/>
              <a:t>відповідних резонансів є малими</a:t>
            </a:r>
            <a:r>
              <a:rPr lang="uk-UA" dirty="0" smtClean="0"/>
              <a:t>.</a:t>
            </a:r>
            <a:endParaRPr lang="en-US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Задача двох тіл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ru-RU" dirty="0" err="1"/>
              <a:t>Універсальний</a:t>
            </a:r>
            <a:r>
              <a:rPr lang="ru-RU" dirty="0"/>
              <a:t> закон </a:t>
            </a:r>
            <a:r>
              <a:rPr lang="ru-RU" dirty="0" err="1"/>
              <a:t>всесвітнього</a:t>
            </a:r>
            <a:r>
              <a:rPr lang="ru-RU" dirty="0"/>
              <a:t> </a:t>
            </a:r>
            <a:r>
              <a:rPr lang="ru-RU" dirty="0" err="1" smtClean="0"/>
              <a:t>тяжіння</a:t>
            </a:r>
            <a:r>
              <a:rPr lang="ru-RU" dirty="0" smtClean="0"/>
              <a:t> Ньютона </a:t>
            </a:r>
            <a:r>
              <a:rPr lang="ru-RU" dirty="0"/>
              <a:t>говорить,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частинка</a:t>
            </a:r>
            <a:r>
              <a:rPr lang="ru-RU" dirty="0"/>
              <a:t> </a:t>
            </a:r>
            <a:r>
              <a:rPr lang="ru-RU" dirty="0" err="1"/>
              <a:t>з</a:t>
            </a:r>
            <a:r>
              <a:rPr lang="ru-RU" dirty="0"/>
              <a:t> </a:t>
            </a:r>
            <a:r>
              <a:rPr lang="ru-RU" dirty="0" err="1"/>
              <a:t>масою</a:t>
            </a:r>
            <a:r>
              <a:rPr lang="ru-RU" dirty="0"/>
              <a:t> </a:t>
            </a:r>
            <a:r>
              <a:rPr lang="ru-RU" i="1" dirty="0"/>
              <a:t>M</a:t>
            </a:r>
            <a:r>
              <a:rPr lang="ru-RU" dirty="0"/>
              <a:t> </a:t>
            </a:r>
            <a:r>
              <a:rPr lang="ru-RU" dirty="0" err="1"/>
              <a:t>привертає</a:t>
            </a:r>
            <a:r>
              <a:rPr lang="ru-RU" dirty="0"/>
              <a:t> </a:t>
            </a:r>
            <a:r>
              <a:rPr lang="ru-RU" dirty="0" err="1"/>
              <a:t>іншу</a:t>
            </a:r>
            <a:r>
              <a:rPr lang="ru-RU" dirty="0"/>
              <a:t> </a:t>
            </a:r>
            <a:r>
              <a:rPr lang="ru-RU" dirty="0" err="1" smtClean="0"/>
              <a:t>частку</a:t>
            </a:r>
            <a:r>
              <a:rPr lang="ru-RU" dirty="0" smtClean="0"/>
              <a:t> </a:t>
            </a:r>
            <a:r>
              <a:rPr lang="ru-RU" dirty="0" err="1" smtClean="0"/>
              <a:t>маси</a:t>
            </a:r>
            <a:r>
              <a:rPr lang="ru-RU" dirty="0"/>
              <a:t> </a:t>
            </a:r>
            <a:r>
              <a:rPr lang="ru-RU" i="1" dirty="0"/>
              <a:t>т</a:t>
            </a:r>
            <a:r>
              <a:rPr lang="ru-RU" dirty="0"/>
              <a:t> </a:t>
            </a:r>
            <a:r>
              <a:rPr lang="ru-RU" dirty="0" err="1"/>
              <a:t>з</a:t>
            </a:r>
            <a:r>
              <a:rPr lang="ru-RU" dirty="0"/>
              <a:t> силою, яка </a:t>
            </a:r>
            <a:r>
              <a:rPr lang="ru-RU" dirty="0" err="1"/>
              <a:t>визначається</a:t>
            </a:r>
            <a:endParaRPr lang="ru-RU" dirty="0"/>
          </a:p>
          <a:p>
            <a:pPr>
              <a:buNone/>
            </a:pPr>
            <a:endParaRPr lang="uk-UA" dirty="0" smtClean="0"/>
          </a:p>
          <a:p>
            <a:pPr>
              <a:buNone/>
            </a:pPr>
            <a:r>
              <a:rPr lang="ru-RU" dirty="0" smtClean="0"/>
              <a:t>де вектор</a:t>
            </a:r>
            <a:r>
              <a:rPr lang="ru-RU" dirty="0"/>
              <a:t> </a:t>
            </a:r>
            <a:r>
              <a:rPr lang="en-US" b="1" dirty="0"/>
              <a:t>r</a:t>
            </a:r>
            <a:r>
              <a:rPr lang="ru-RU" dirty="0"/>
              <a:t> </a:t>
            </a:r>
            <a:r>
              <a:rPr lang="ru-RU" dirty="0" err="1"/>
              <a:t>спрямований</a:t>
            </a:r>
            <a:r>
              <a:rPr lang="ru-RU" dirty="0"/>
              <a:t> </a:t>
            </a:r>
            <a:r>
              <a:rPr lang="ru-RU" dirty="0" err="1" smtClean="0"/>
              <a:t>від</a:t>
            </a:r>
            <a:r>
              <a:rPr lang="en-US" dirty="0" smtClean="0"/>
              <a:t> </a:t>
            </a:r>
            <a:r>
              <a:rPr lang="en-US" i="1" dirty="0" smtClean="0"/>
              <a:t>M</a:t>
            </a:r>
            <a:r>
              <a:rPr lang="en-US" dirty="0" smtClean="0"/>
              <a:t> </a:t>
            </a:r>
            <a:r>
              <a:rPr lang="ru-RU" dirty="0" smtClean="0"/>
              <a:t>до</a:t>
            </a:r>
            <a:r>
              <a:rPr lang="ru-RU" i="1" dirty="0" smtClean="0"/>
              <a:t> </a:t>
            </a:r>
            <a:r>
              <a:rPr lang="en-US" i="1" dirty="0" smtClean="0"/>
              <a:t>m.</a:t>
            </a:r>
            <a:r>
              <a:rPr lang="uk-UA" i="1" dirty="0" smtClean="0"/>
              <a:t> </a:t>
            </a:r>
            <a:r>
              <a:rPr lang="uk-UA" dirty="0" smtClean="0"/>
              <a:t>Гравітаційна константа визначається </a:t>
            </a:r>
            <a:r>
              <a:rPr lang="uk-UA" dirty="0" err="1" smtClean="0"/>
              <a:t>експрементально</a:t>
            </a:r>
            <a:r>
              <a:rPr lang="uk-UA" dirty="0" smtClean="0"/>
              <a:t> і дорівнює </a:t>
            </a:r>
          </a:p>
          <a:p>
            <a:pPr>
              <a:buNone/>
            </a:pPr>
            <a:r>
              <a:rPr lang="uk-UA" dirty="0" smtClean="0"/>
              <a:t>Додаткове обмеження руху, в тому що повна енергія зберігається і задається</a:t>
            </a:r>
          </a:p>
          <a:p>
            <a:pPr>
              <a:buNone/>
            </a:pPr>
            <a:endParaRPr lang="uk-UA" dirty="0" smtClean="0"/>
          </a:p>
          <a:p>
            <a:pPr>
              <a:buNone/>
            </a:pPr>
            <a:endParaRPr lang="uk-UA" dirty="0" smtClean="0"/>
          </a:p>
          <a:p>
            <a:pPr>
              <a:buNone/>
            </a:pPr>
            <a:endParaRPr lang="uk-UA" i="1" dirty="0"/>
          </a:p>
          <a:p>
            <a:pPr>
              <a:buNone/>
            </a:pPr>
            <a:endParaRPr lang="ru-RU" dirty="0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71868" y="3357562"/>
            <a:ext cx="1982400" cy="571504"/>
          </a:xfrm>
          <a:prstGeom prst="rect">
            <a:avLst/>
          </a:prstGeom>
          <a:noFill/>
        </p:spPr>
      </p:pic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6072198" y="4786322"/>
          <a:ext cx="2071702" cy="644964"/>
        </p:xfrm>
        <a:graphic>
          <a:graphicData uri="http://schemas.openxmlformats.org/presentationml/2006/ole">
            <p:oleObj spid="_x0000_s23557" name="Формула" r:id="rId4" imgW="1346040" imgH="419040" progId="Equation.3">
              <p:embed/>
            </p:oleObj>
          </a:graphicData>
        </a:graphic>
      </p:graphicFrame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57620" y="6286520"/>
            <a:ext cx="1571636" cy="435222"/>
          </a:xfrm>
          <a:prstGeom prst="rect">
            <a:avLst/>
          </a:prstGeom>
          <a:noFill/>
        </p:spPr>
      </p:pic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Астрономічна одиниця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uk-UA" dirty="0" smtClean="0"/>
              <a:t>Одиниця часу становить 1 рік або</a:t>
            </a:r>
          </a:p>
          <a:p>
            <a:pPr>
              <a:buNone/>
            </a:pPr>
            <a:r>
              <a:rPr lang="uk-UA" dirty="0" smtClean="0"/>
              <a:t>Оскільки період землі </a:t>
            </a:r>
            <a:r>
              <a:rPr lang="en-US" dirty="0" smtClean="0"/>
              <a:t>T</a:t>
            </a:r>
            <a:r>
              <a:rPr lang="uk-UA" dirty="0" smtClean="0"/>
              <a:t> становить 1 рік, а її велика піввісь </a:t>
            </a:r>
            <a:r>
              <a:rPr lang="en-US" i="1" dirty="0" smtClean="0"/>
              <a:t>a</a:t>
            </a:r>
            <a:r>
              <a:rPr lang="uk-UA" i="1" dirty="0" smtClean="0"/>
              <a:t>=1</a:t>
            </a:r>
            <a:r>
              <a:rPr lang="en-US" i="1" dirty="0" smtClean="0"/>
              <a:t>AU. </a:t>
            </a:r>
            <a:r>
              <a:rPr lang="ru-RU" i="1" dirty="0" err="1" smtClean="0"/>
              <a:t>Отже</a:t>
            </a:r>
            <a:endParaRPr lang="ru-RU" i="1" dirty="0" smtClean="0"/>
          </a:p>
          <a:p>
            <a:pPr>
              <a:buNone/>
            </a:pPr>
            <a:endParaRPr lang="uk-UA" dirty="0" smtClean="0"/>
          </a:p>
          <a:p>
            <a:pPr>
              <a:buNone/>
            </a:pPr>
            <a:r>
              <a:rPr lang="uk-UA" dirty="0" smtClean="0"/>
              <a:t> 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6500826" y="1643050"/>
          <a:ext cx="1500198" cy="428628"/>
        </p:xfrm>
        <a:graphic>
          <a:graphicData uri="http://schemas.openxmlformats.org/presentationml/2006/ole">
            <p:oleObj spid="_x0000_s25602" name="Формула" r:id="rId3" imgW="723600" imgH="203040" progId="Equation.3">
              <p:embed/>
            </p:oleObj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1928794" y="3111500"/>
          <a:ext cx="4500594" cy="1246194"/>
        </p:xfrm>
        <a:graphic>
          <a:graphicData uri="http://schemas.openxmlformats.org/presentationml/2006/ole">
            <p:oleObj spid="_x0000_s25603" name="Формула" r:id="rId4" imgW="2247840" imgH="6346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uk-UA" b="1" i="1" dirty="0" smtClean="0"/>
              <a:t> Прогалини </a:t>
            </a:r>
            <a:r>
              <a:rPr lang="uk-UA" b="1" i="1" dirty="0" err="1" smtClean="0"/>
              <a:t>Кірквуда</a:t>
            </a:r>
            <a:r>
              <a:rPr lang="en-US" b="1" i="1" dirty="0" smtClean="0"/>
              <a:t> </a:t>
            </a:r>
            <a:r>
              <a:rPr lang="en-US" dirty="0" smtClean="0"/>
              <a:t>– </a:t>
            </a:r>
            <a:r>
              <a:rPr lang="uk-UA" dirty="0" smtClean="0"/>
              <a:t>це визначення області в поясі астероїдів, яке створюється резонансним впливом  Юпітера.  В цих областях астероїди практично відсутні.</a:t>
            </a:r>
          </a:p>
          <a:p>
            <a:pPr>
              <a:buNone/>
            </a:pPr>
            <a:r>
              <a:rPr lang="uk-UA" dirty="0" smtClean="0"/>
              <a:t>Справа в тому, що астероїди намагаються </a:t>
            </a:r>
            <a:r>
              <a:rPr lang="uk-UA" dirty="0" err="1" smtClean="0"/>
              <a:t>порідше</a:t>
            </a:r>
            <a:r>
              <a:rPr lang="uk-UA" dirty="0" smtClean="0"/>
              <a:t> зустрічатися з Юпітером, збігаючи тих орбіт на яких такі зіткнення можуть відбуватися регулярно. Астероїди не можуть довгий час існувати на цих орбітах, так як із </a:t>
            </a:r>
            <a:r>
              <a:rPr lang="uk-UA" dirty="0" err="1" smtClean="0"/>
              <a:t>–за</a:t>
            </a:r>
            <a:r>
              <a:rPr lang="uk-UA" dirty="0" smtClean="0"/>
              <a:t> гравітаційного впливу Юпітера, ці орбіти залишаються не заповненими – прогалини </a:t>
            </a:r>
            <a:r>
              <a:rPr lang="uk-UA" dirty="0" err="1" smtClean="0"/>
              <a:t>Кірквуда</a:t>
            </a:r>
            <a:r>
              <a:rPr lang="uk-UA" dirty="0" smtClean="0"/>
              <a:t>. А в інших областях число астероїдів навпаки збільшується.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Орбіти  астероїдів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uk-UA" dirty="0" smtClean="0"/>
              <a:t>При періоду астероїда 1/3,що означає що астероїд буде зближатися з Юпітером через </a:t>
            </a:r>
            <a:r>
              <a:rPr lang="uk-UA" dirty="0"/>
              <a:t>к</a:t>
            </a:r>
            <a:r>
              <a:rPr lang="uk-UA" dirty="0" smtClean="0"/>
              <a:t>ожні 3 обороти, а це набагато частіше чим астероїди які знаходяться на </a:t>
            </a:r>
            <a:r>
              <a:rPr lang="uk-UA" dirty="0" err="1" smtClean="0"/>
              <a:t>обичних</a:t>
            </a:r>
            <a:r>
              <a:rPr lang="uk-UA" dirty="0" smtClean="0"/>
              <a:t> не резонансних орбітах. </a:t>
            </a:r>
            <a:r>
              <a:rPr lang="uk-UA" dirty="0" err="1" smtClean="0"/>
              <a:t>Внаслідк</a:t>
            </a:r>
            <a:r>
              <a:rPr lang="uk-UA" dirty="0" smtClean="0"/>
              <a:t> цього він буде постійно  випробовувати на собі сильну гравітаційну дію, із-за чого </a:t>
            </a:r>
            <a:r>
              <a:rPr lang="uk-UA" dirty="0" err="1" smtClean="0"/>
              <a:t>екцентриситет</a:t>
            </a:r>
            <a:r>
              <a:rPr lang="uk-UA" dirty="0" smtClean="0"/>
              <a:t>  орбіти резонансних астероїдів буде постійно збільшуватися, причому набагато </a:t>
            </a:r>
            <a:r>
              <a:rPr lang="uk-UA" dirty="0" err="1" smtClean="0"/>
              <a:t>бистріше</a:t>
            </a:r>
            <a:r>
              <a:rPr lang="uk-UA" dirty="0" smtClean="0"/>
              <a:t> інших астероїдів, в результаті астероїд викидається з такої орбіти.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1770</Words>
  <Application>Microsoft Office PowerPoint</Application>
  <PresentationFormat>Экран (4:3)</PresentationFormat>
  <Paragraphs>95</Paragraphs>
  <Slides>15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7" baseType="lpstr">
      <vt:lpstr>Тема Office</vt:lpstr>
      <vt:lpstr>Формула</vt:lpstr>
      <vt:lpstr>Резонанс та пояс астероїдів</vt:lpstr>
      <vt:lpstr>Завдання </vt:lpstr>
      <vt:lpstr>Завдання </vt:lpstr>
      <vt:lpstr>Завдання </vt:lpstr>
      <vt:lpstr>Завдання </vt:lpstr>
      <vt:lpstr>Задача двох тіл</vt:lpstr>
      <vt:lpstr>Астрономічна одиниця</vt:lpstr>
      <vt:lpstr>Слайд 8</vt:lpstr>
      <vt:lpstr>Орбіти  астероїдів</vt:lpstr>
      <vt:lpstr>Закони Кеплера</vt:lpstr>
      <vt:lpstr>Рух планет </vt:lpstr>
      <vt:lpstr>Слайд 12</vt:lpstr>
      <vt:lpstr>Слайд 13</vt:lpstr>
      <vt:lpstr>Слайд 14</vt:lpstr>
      <vt:lpstr>Слайд 15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Резонанс та пояс астероїдів</dc:title>
  <dc:creator>Alina</dc:creator>
  <cp:lastModifiedBy>Alina</cp:lastModifiedBy>
  <cp:revision>30</cp:revision>
  <dcterms:created xsi:type="dcterms:W3CDTF">2014-12-21T21:19:14Z</dcterms:created>
  <dcterms:modified xsi:type="dcterms:W3CDTF">2015-04-07T11:05:16Z</dcterms:modified>
</cp:coreProperties>
</file>