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5" d="100"/>
          <a:sy n="65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EEBB-493D-44C5-BFCA-FCF8C3D2D0C1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B6CA-3526-4B9B-AEAA-8D70F1464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86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EEBB-493D-44C5-BFCA-FCF8C3D2D0C1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B6CA-3526-4B9B-AEAA-8D70F1464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2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EEBB-493D-44C5-BFCA-FCF8C3D2D0C1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B6CA-3526-4B9B-AEAA-8D70F1464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1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EEBB-493D-44C5-BFCA-FCF8C3D2D0C1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B6CA-3526-4B9B-AEAA-8D70F1464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70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EEBB-493D-44C5-BFCA-FCF8C3D2D0C1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B6CA-3526-4B9B-AEAA-8D70F1464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2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EEBB-493D-44C5-BFCA-FCF8C3D2D0C1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B6CA-3526-4B9B-AEAA-8D70F1464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72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EEBB-493D-44C5-BFCA-FCF8C3D2D0C1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B6CA-3526-4B9B-AEAA-8D70F1464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7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EEBB-493D-44C5-BFCA-FCF8C3D2D0C1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B6CA-3526-4B9B-AEAA-8D70F1464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28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EEBB-493D-44C5-BFCA-FCF8C3D2D0C1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B6CA-3526-4B9B-AEAA-8D70F1464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33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EEBB-493D-44C5-BFCA-FCF8C3D2D0C1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B6CA-3526-4B9B-AEAA-8D70F1464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EEBB-493D-44C5-BFCA-FCF8C3D2D0C1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B6CA-3526-4B9B-AEAA-8D70F1464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34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4EEBB-493D-44C5-BFCA-FCF8C3D2D0C1}" type="datetimeFigureOut">
              <a:rPr lang="ru-RU" smtClean="0"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B6CA-3526-4B9B-AEAA-8D70F1464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15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2880320"/>
          </a:xfrm>
        </p:spPr>
        <p:txBody>
          <a:bodyPr>
            <a:noAutofit/>
          </a:bodyPr>
          <a:lstStyle/>
          <a:p>
            <a:r>
              <a:rPr lang="uk-UA" sz="2000" dirty="0" smtClean="0"/>
              <a:t>Черкаський національний університет імені Богдана Хмельницького</a:t>
            </a:r>
            <a:br>
              <a:rPr lang="uk-UA" sz="2000" dirty="0" smtClean="0"/>
            </a:br>
            <a:r>
              <a:rPr lang="uk-UA" sz="2000" dirty="0" smtClean="0"/>
              <a:t>Навчально-науковий інститут фізики, математики та   комп’ютерно-інформаційних систем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uk-UA" sz="2000" dirty="0" smtClean="0"/>
              <a:t>Кафедра прикладної математики та інформатики</a:t>
            </a:r>
            <a:br>
              <a:rPr lang="uk-UA" sz="2000" dirty="0" smtClean="0"/>
            </a:b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uk-UA" sz="3600" b="1" dirty="0" smtClean="0"/>
              <a:t>ВІД ХАОСУ ДО ПОРЯДКУ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3240360"/>
          </a:xfrm>
        </p:spPr>
        <p:txBody>
          <a:bodyPr>
            <a:normAutofit/>
          </a:bodyPr>
          <a:lstStyle/>
          <a:p>
            <a:pPr algn="r">
              <a:defRPr/>
            </a:pPr>
            <a:endParaRPr lang="uk-UA" sz="2000" dirty="0" smtClean="0">
              <a:solidFill>
                <a:schemeClr val="tx1"/>
              </a:solidFill>
            </a:endParaRPr>
          </a:p>
          <a:p>
            <a:pPr algn="r">
              <a:defRPr/>
            </a:pPr>
            <a:endParaRPr lang="uk-UA" sz="2000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uk-UA" sz="2000" dirty="0" smtClean="0">
                <a:solidFill>
                  <a:schemeClr val="tx1"/>
                </a:solidFill>
              </a:rPr>
              <a:t>Виконала</a:t>
            </a:r>
            <a:r>
              <a:rPr lang="uk-UA" sz="2000" dirty="0">
                <a:solidFill>
                  <a:schemeClr val="tx1"/>
                </a:solidFill>
              </a:rPr>
              <a:t>:</a:t>
            </a:r>
          </a:p>
          <a:p>
            <a:pPr algn="r">
              <a:defRPr/>
            </a:pPr>
            <a:r>
              <a:rPr lang="uk-UA" sz="2000" dirty="0">
                <a:solidFill>
                  <a:schemeClr val="tx1"/>
                </a:solidFill>
              </a:rPr>
              <a:t>студентка </a:t>
            </a:r>
            <a:r>
              <a:rPr lang="ru-RU" sz="2000" dirty="0">
                <a:solidFill>
                  <a:schemeClr val="tx1"/>
                </a:solidFill>
              </a:rPr>
              <a:t>5</a:t>
            </a:r>
            <a:r>
              <a:rPr lang="uk-UA" sz="2000" dirty="0" smtClean="0">
                <a:solidFill>
                  <a:schemeClr val="tx1"/>
                </a:solidFill>
              </a:rPr>
              <a:t>-го </a:t>
            </a:r>
            <a:r>
              <a:rPr lang="uk-UA" sz="2000" dirty="0">
                <a:solidFill>
                  <a:schemeClr val="tx1"/>
                </a:solidFill>
              </a:rPr>
              <a:t>курсу, групи ПМ</a:t>
            </a:r>
            <a:r>
              <a:rPr lang="en-US" sz="2000" dirty="0" smtClean="0">
                <a:solidFill>
                  <a:schemeClr val="tx1"/>
                </a:solidFill>
              </a:rPr>
              <a:t>-</a:t>
            </a:r>
            <a:r>
              <a:rPr lang="uk-UA" sz="2000" dirty="0">
                <a:solidFill>
                  <a:schemeClr val="tx1"/>
                </a:solidFill>
              </a:rPr>
              <a:t>5</a:t>
            </a:r>
          </a:p>
          <a:p>
            <a:pPr algn="r">
              <a:defRPr/>
            </a:pPr>
            <a:r>
              <a:rPr lang="uk-UA" sz="2000" dirty="0">
                <a:solidFill>
                  <a:schemeClr val="tx1"/>
                </a:solidFill>
              </a:rPr>
              <a:t>напряму підготовки</a:t>
            </a:r>
          </a:p>
          <a:p>
            <a:pPr algn="r">
              <a:defRPr/>
            </a:pPr>
            <a:r>
              <a:rPr lang="uk-UA" sz="2000" dirty="0">
                <a:solidFill>
                  <a:schemeClr val="tx1"/>
                </a:solidFill>
              </a:rPr>
              <a:t>7</a:t>
            </a:r>
            <a:r>
              <a:rPr lang="uk-UA" sz="2000" dirty="0" smtClean="0">
                <a:solidFill>
                  <a:schemeClr val="tx1"/>
                </a:solidFill>
              </a:rPr>
              <a:t>.040301 </a:t>
            </a:r>
            <a:r>
              <a:rPr lang="uk-UA" sz="2000" dirty="0">
                <a:solidFill>
                  <a:schemeClr val="tx1"/>
                </a:solidFill>
              </a:rPr>
              <a:t>Прикладна математика</a:t>
            </a:r>
          </a:p>
          <a:p>
            <a:pPr algn="r">
              <a:defRPr/>
            </a:pPr>
            <a:r>
              <a:rPr lang="ru-RU" sz="2000" dirty="0" err="1" smtClean="0">
                <a:solidFill>
                  <a:schemeClr val="tx1"/>
                </a:solidFill>
              </a:rPr>
              <a:t>Кутненко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</a:rPr>
              <a:t>Анастас</a:t>
            </a:r>
            <a:r>
              <a:rPr lang="uk-UA" sz="2000" dirty="0" err="1" smtClean="0">
                <a:solidFill>
                  <a:schemeClr val="tx1"/>
                </a:solidFill>
              </a:rPr>
              <a:t>ія</a:t>
            </a:r>
            <a:r>
              <a:rPr lang="uk-UA" sz="2000" dirty="0" smtClean="0">
                <a:solidFill>
                  <a:schemeClr val="tx1"/>
                </a:solidFill>
              </a:rPr>
              <a:t> Олександрівна</a:t>
            </a:r>
            <a:endParaRPr lang="uk-UA" sz="2000" dirty="0">
              <a:solidFill>
                <a:schemeClr val="tx1"/>
              </a:solidFill>
            </a:endParaRPr>
          </a:p>
          <a:p>
            <a:pPr algn="r">
              <a:defRPr/>
            </a:pPr>
            <a:endParaRPr lang="uk-UA" sz="2000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4DA-DA20-4B75-9E2B-76591823BC89}" type="slidenum">
              <a:rPr lang="ru-RU" smtClean="0"/>
              <a:t>1</a:t>
            </a:fld>
            <a:r>
              <a:rPr lang="ru-RU" dirty="0" smtClean="0"/>
              <a:t>/13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6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ПРОСТА ОДНОВИМ</a:t>
            </a:r>
            <a:r>
              <a:rPr lang="uk-UA" b="1" dirty="0" smtClean="0"/>
              <a:t>І</a:t>
            </a:r>
            <a:r>
              <a:rPr lang="ru-RU" b="1" dirty="0" smtClean="0"/>
              <a:t>РНА КАРТА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/>
                  <a:t>Переписавши форму </a:t>
                </a:r>
                <a:r>
                  <a:rPr lang="uk-UA" i="1" dirty="0"/>
                  <a:t>(6.5) </a:t>
                </a:r>
                <a:r>
                  <a:rPr lang="uk-UA" dirty="0"/>
                  <a:t> отримуємо бажану властивість, що рух визначається єдиним контрольованим параметром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</m:oMath>
                </a14:m>
                <a:r>
                  <a:rPr lang="uk-UA" dirty="0"/>
                  <a:t> замість 2 параметрів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𝑎</m:t>
                    </m:r>
                  </m:oMath>
                </a14:m>
                <a:r>
                  <a:rPr lang="uk-UA" dirty="0"/>
                  <a:t> і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𝑏</m:t>
                    </m:r>
                  </m:oMath>
                </a14:m>
                <a:r>
                  <a:rPr lang="uk-UA" dirty="0"/>
                  <a:t>. Зазначимо, що якщо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&gt;1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ru-RU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в</a:t>
                </a:r>
                <a:r>
                  <a:rPr lang="uk-UA" dirty="0" err="1"/>
                  <a:t>ід</a:t>
                </a:r>
                <a:r>
                  <a:rPr lang="uk-UA" dirty="0"/>
                  <a:t> ємне. Щоб уникнути цієї нефізичної властивості, задамо умови так, що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/>
                  <a:t>буде обмежений інтервалом 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0 ≤</m:t>
                    </m:r>
                    <m:r>
                      <a:rPr lang="uk-UA" i="1">
                        <a:latin typeface="Cambria Math"/>
                      </a:rPr>
                      <m:t>𝑥</m:t>
                    </m:r>
                    <m:r>
                      <a:rPr lang="uk-UA" i="1">
                        <a:latin typeface="Cambria Math"/>
                      </a:rPr>
                      <m:t>≤1</m:t>
                    </m:r>
                  </m:oMath>
                </a14:m>
                <a:r>
                  <a:rPr lang="uk-UA" dirty="0"/>
                  <a:t>  </a:t>
                </a:r>
                <a:r>
                  <a:rPr lang="ru-RU" dirty="0"/>
                  <a:t>та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0&lt;</m:t>
                    </m:r>
                    <m:r>
                      <a:rPr lang="uk-UA" i="1">
                        <a:latin typeface="Cambria Math"/>
                      </a:rPr>
                      <m:t>𝑟</m:t>
                    </m:r>
                    <m:r>
                      <a:rPr lang="uk-UA" i="1">
                        <a:latin typeface="Cambria Math"/>
                      </a:rPr>
                      <m:t>≤1</m:t>
                    </m:r>
                  </m:oMath>
                </a14:m>
                <a:r>
                  <a:rPr lang="uk-UA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ПРОСТА ОДНОВИМ</a:t>
            </a:r>
            <a:r>
              <a:rPr lang="uk-UA" b="1" dirty="0" smtClean="0"/>
              <a:t>І</a:t>
            </a:r>
            <a:r>
              <a:rPr lang="ru-RU" b="1" dirty="0" smtClean="0"/>
              <a:t>РНА КАРТА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uk-UA" dirty="0"/>
                  <a:t>Так як функція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uk-UA" dirty="0"/>
                  <a:t>визначена в </a:t>
                </a:r>
                <a:r>
                  <a:rPr lang="uk-UA" i="1" dirty="0"/>
                  <a:t>(6.5), </a:t>
                </a:r>
                <a:r>
                  <a:rPr lang="uk-UA" dirty="0"/>
                  <a:t>то перетворюючи будь-яку точку на одновимірному проміжку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latin typeface="Cambria Math"/>
                          </a:rPr>
                          <m:t>0;1</m:t>
                        </m:r>
                      </m:e>
                    </m:d>
                  </m:oMath>
                </a14:m>
                <a:r>
                  <a:rPr lang="uk-UA" dirty="0"/>
                  <a:t> в іншу точку на цьому ж інтервалі, функція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uk-UA" dirty="0"/>
                  <a:t> називається одновимірною картою.</a:t>
                </a:r>
                <a:endParaRPr lang="ru-RU" dirty="0"/>
              </a:p>
              <a:p>
                <a:pPr marL="0" indent="0">
                  <a:buNone/>
                </a:pPr>
                <a:r>
                  <a:rPr lang="uk-UA" dirty="0"/>
                  <a:t>Форма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uk-UA" dirty="0"/>
                  <a:t>в </a:t>
                </a:r>
                <a:r>
                  <a:rPr lang="uk-UA" i="1" dirty="0"/>
                  <a:t>(6.5) </a:t>
                </a:r>
                <a:r>
                  <a:rPr lang="uk-UA" dirty="0"/>
                  <a:t>також називається логічною картою. Логічна карта – це найпростіший приклад динамічної системи, вона детермінована, математично сформульована так, щоб можна було знайти майбутній стан через теперішній.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2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8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ПРОСТА ОДНОВИМ</a:t>
            </a:r>
            <a:r>
              <a:rPr lang="uk-UA" b="1" dirty="0" smtClean="0"/>
              <a:t>І</a:t>
            </a:r>
            <a:r>
              <a:rPr lang="ru-RU" b="1" dirty="0" smtClean="0"/>
              <a:t>РНА КАРТА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69" y="1403667"/>
            <a:ext cx="7488832" cy="5083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8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Завдання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err="1"/>
                  <a:t>Роздво</a:t>
                </a:r>
                <a:r>
                  <a:rPr lang="uk-UA" dirty="0"/>
                  <a:t>єна діаграма логічної </a:t>
                </a:r>
                <a:r>
                  <a:rPr lang="uk-UA" dirty="0" smtClean="0"/>
                  <a:t>карти(</a:t>
                </a:r>
                <a:r>
                  <a:rPr lang="en-US" i="1" dirty="0" smtClean="0"/>
                  <a:t>Figure 6.2</a:t>
                </a:r>
                <a:r>
                  <a:rPr lang="uk-UA" dirty="0" smtClean="0"/>
                  <a:t>) </a:t>
                </a:r>
                <a:r>
                  <a:rPr lang="uk-UA" dirty="0"/>
                  <a:t>має багато цікавих властивостей, які ми не дослідили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err="1"/>
                  <a:t>Неважко</a:t>
                </a:r>
                <a:r>
                  <a:rPr lang="ru-RU" dirty="0"/>
                  <a:t> </a:t>
                </a:r>
                <a:r>
                  <a:rPr lang="ru-RU" dirty="0" err="1"/>
                  <a:t>пом</a:t>
                </a:r>
                <a:r>
                  <a:rPr lang="uk-UA" dirty="0" err="1"/>
                  <a:t>ітити</a:t>
                </a:r>
                <a:r>
                  <a:rPr lang="uk-UA" dirty="0"/>
                  <a:t> на графіку декілька невеликих темних скупчень в хаотичному районі для 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𝑟</m:t>
                    </m:r>
                    <m:r>
                      <a:rPr lang="uk-UA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uk-UA" dirty="0"/>
                  <a:t>. Потрібно використати функцію </a:t>
                </a:r>
                <a:r>
                  <a:rPr lang="uk-UA" dirty="0" err="1"/>
                  <a:t>BifurcateApp</a:t>
                </a:r>
                <a:r>
                  <a:rPr lang="uk-UA" dirty="0"/>
                  <a:t>, щоб згенерувати діаграму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∞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≤</m:t>
                    </m:r>
                    <m:r>
                      <a:rPr lang="uk-UA" i="1">
                        <a:latin typeface="Cambria Math"/>
                      </a:rPr>
                      <m:t>𝑟</m:t>
                    </m:r>
                    <m:r>
                      <a:rPr lang="uk-UA" i="1">
                        <a:latin typeface="Cambria Math"/>
                      </a:rPr>
                      <m:t>≤1</m:t>
                    </m:r>
                  </m:oMath>
                </a14:m>
                <a:r>
                  <a:rPr lang="uk-UA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2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Завдання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dirty="0" smtClean="0"/>
                  <a:t> </a:t>
                </a:r>
                <a:r>
                  <a:rPr lang="en-US" dirty="0" smtClean="0"/>
                  <a:t>	</a:t>
                </a:r>
                <a:r>
                  <a:rPr lang="uk-UA" dirty="0" smtClean="0"/>
                  <a:t>Якщо </a:t>
                </a:r>
                <a:r>
                  <a:rPr lang="uk-UA" dirty="0"/>
                  <a:t>ми почнемо з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𝑟</m:t>
                    </m:r>
                    <m:r>
                      <a:rPr lang="uk-UA" i="1">
                        <a:latin typeface="Cambria Math"/>
                      </a:rPr>
                      <m:t>=1.0</m:t>
                    </m:r>
                  </m:oMath>
                </a14:m>
                <a:r>
                  <a:rPr lang="uk-UA" dirty="0"/>
                  <a:t> і зменшуватимемо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𝑟</m:t>
                    </m:r>
                  </m:oMath>
                </a14:m>
                <a:r>
                  <a:rPr lang="uk-UA" dirty="0"/>
                  <a:t>, побачимо, що скупчення звузиться і врешті-решт розпадеться на 2 частини в  r ≈ 0.9196. Якщо придивитись уважніше, можна побачити, що скупчення розбивається на 4 частини в r ≈ 0.899. Якщо поглянути ще уважніше, то побачимо набагато більше таких скупчень. Який тип змін спостерігається біля областей розпаду(злиття) цих скупчень?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695" r="-741" b="-3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21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Завдання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/>
                  <a:t>Щоб прослідкувати цей процес використати </a:t>
                </a:r>
                <a:r>
                  <a:rPr lang="uk-UA" dirty="0" err="1"/>
                  <a:t>IterateMap</a:t>
                </a:r>
                <a:r>
                  <a:rPr lang="uk-UA" dirty="0"/>
                  <a:t> на проміжках часу з (6.5) для </a:t>
                </a:r>
                <a:r>
                  <a:rPr lang="uk-UA" dirty="0" err="1"/>
                  <a:t>for</a:t>
                </a:r>
                <a:r>
                  <a:rPr lang="uk-UA" dirty="0"/>
                  <a:t> r = 0.9175. Також помітно,що траєкторія виглядає випадковою і коливається назад і вперед між 2 скупченнями. Щоб краще розглянути цю властивість потрібно дивитися на проміжках часу</a:t>
                </a:r>
                <a:r>
                  <a:rPr lang="ru-RU" dirty="0"/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𝑛</m:t>
                        </m:r>
                        <m:r>
                          <a:rPr lang="uk-UA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uk-UA" i="1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dirty="0"/>
                  <a:t>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8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60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ВСТУП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Ми вивчаємо прості детерміновані моделі, щоб показати хаотичну поведінку. Ми розглянемо як використовується </a:t>
            </a:r>
            <a:r>
              <a:rPr lang="uk-UA" dirty="0" err="1" smtClean="0"/>
              <a:t>комп</a:t>
            </a:r>
            <a:r>
              <a:rPr lang="en-US" dirty="0" smtClean="0"/>
              <a:t>’</a:t>
            </a:r>
            <a:r>
              <a:rPr lang="uk-UA" dirty="0" err="1" smtClean="0"/>
              <a:t>ютер</a:t>
            </a:r>
            <a:r>
              <a:rPr lang="uk-UA" dirty="0" smtClean="0"/>
              <a:t> </a:t>
            </a:r>
            <a:r>
              <a:rPr lang="uk-UA" dirty="0"/>
              <a:t>для обчислювальних експериментів і це допоможе нам зрозуміти природу хаосу.</a:t>
            </a:r>
            <a:endParaRPr lang="ru-RU" dirty="0"/>
          </a:p>
          <a:p>
            <a:r>
              <a:rPr lang="uk-UA" dirty="0"/>
              <a:t>Більшості природніх феноменів притаманна </a:t>
            </a:r>
            <a:r>
              <a:rPr lang="uk-UA" dirty="0" err="1"/>
              <a:t>нелінійність</a:t>
            </a:r>
            <a:r>
              <a:rPr lang="uk-UA" dirty="0"/>
              <a:t>.  Погодні моделі чи турбулентний рух рідини є повсякденними прикладами. Першим завданням буде проаналізувати одновимірне диференціальне рівняння такого виду: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8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ВСТУП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𝑛</m:t>
                        </m:r>
                        <m:r>
                          <a:rPr lang="uk-UA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=4</m:t>
                    </m:r>
                    <m:r>
                      <a:rPr lang="uk-UA" i="1">
                        <a:latin typeface="Cambria Math"/>
                      </a:rPr>
                      <m:t>𝑟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)</m:t>
                    </m:r>
                  </m:oMath>
                </a14:m>
                <a:r>
                  <a:rPr lang="ru-RU" i="1" dirty="0"/>
                  <a:t>	</a:t>
                </a:r>
                <a:r>
                  <a:rPr lang="en-US" i="1" dirty="0" smtClean="0"/>
                  <a:t>	</a:t>
                </a:r>
                <a:r>
                  <a:rPr lang="ru-RU" i="1" dirty="0" smtClean="0"/>
                  <a:t>(</a:t>
                </a:r>
                <a:r>
                  <a:rPr lang="ru-RU" i="1" dirty="0"/>
                  <a:t>6.1</a:t>
                </a:r>
                <a:r>
                  <a:rPr lang="ru-RU" i="1" dirty="0" smtClean="0"/>
                  <a:t>)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dirty="0"/>
                  <a:t> – відношення популяції в </a:t>
                </a:r>
                <a:r>
                  <a:rPr lang="en-US" b="1" i="1" dirty="0"/>
                  <a:t>n</a:t>
                </a:r>
                <a:r>
                  <a:rPr lang="ru-RU" b="1" i="1" dirty="0"/>
                  <a:t>-ому </a:t>
                </a:r>
                <a:r>
                  <a:rPr lang="ru-RU" dirty="0" err="1"/>
                  <a:t>покол</a:t>
                </a:r>
                <a:r>
                  <a:rPr lang="uk-UA" dirty="0" err="1"/>
                  <a:t>інні</a:t>
                </a:r>
                <a:r>
                  <a:rPr lang="uk-UA" dirty="0"/>
                  <a:t> до заданої популяції. Ми можемо побачити, що динамічні властивості (6.1) дуже важко зрозуміти, але вони грають важливу роль в основному описі  нелінійних феноменів.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6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ВСТУП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uk-UA" dirty="0" smtClean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uk-UA" dirty="0" smtClean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uk-UA" dirty="0" smtClean="0"/>
              </a:p>
              <a:p>
                <a:pPr marL="0" indent="0">
                  <a:buNone/>
                </a:pPr>
                <a:r>
                  <a:rPr lang="uk-UA" sz="2400" dirty="0" smtClean="0"/>
                  <a:t>Рис.6.1. </a:t>
                </a:r>
                <a:r>
                  <a:rPr lang="ru-RU" sz="2400" dirty="0"/>
                  <a:t>(а)</a:t>
                </a:r>
                <a:r>
                  <a:rPr lang="ru-RU" sz="2400" dirty="0" err="1"/>
                  <a:t>Траектор</a:t>
                </a:r>
                <a:r>
                  <a:rPr lang="uk-UA" sz="2400" dirty="0" err="1"/>
                  <a:t>ія</a:t>
                </a:r>
                <a:r>
                  <a:rPr lang="uk-UA" sz="2400" dirty="0"/>
                  <a:t>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uk-UA" sz="2400" dirty="0"/>
                  <a:t> </a:t>
                </a:r>
                <a:r>
                  <a:rPr lang="uk-UA" sz="2400" dirty="0"/>
                  <a:t>для r = </a:t>
                </a:r>
                <a:r>
                  <a:rPr lang="uk-UA" sz="2400" dirty="0"/>
                  <a:t>0.2 </a:t>
                </a:r>
                <a:r>
                  <a:rPr lang="ru-RU" sz="2400" dirty="0"/>
                  <a:t>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400" dirty="0"/>
                  <a:t> </a:t>
                </a:r>
                <a:r>
                  <a:rPr lang="uk-UA" sz="2400" dirty="0" smtClean="0"/>
                  <a:t>= 0.6</a:t>
                </a:r>
                <a:r>
                  <a:rPr lang="uk-UA" sz="2400" dirty="0"/>
                  <a:t>. </a:t>
                </a:r>
                <a:r>
                  <a:rPr lang="uk-UA" sz="2400" dirty="0" smtClean="0"/>
                  <a:t>Фіксована</a:t>
                </a:r>
                <a:r>
                  <a:rPr lang="uk-UA" sz="2400" dirty="0" smtClean="0"/>
                  <a:t> </a:t>
                </a:r>
                <a:r>
                  <a:rPr lang="uk-UA" sz="2400" dirty="0"/>
                  <a:t>стала точка </a:t>
                </a:r>
                <a:r>
                  <a:rPr lang="ru-RU" sz="2400" dirty="0" smtClean="0"/>
                  <a:t>в </a:t>
                </a:r>
                <a:r>
                  <a:rPr lang="uk-UA" sz="2400" dirty="0" smtClean="0"/>
                  <a:t>x </a:t>
                </a:r>
                <a:r>
                  <a:rPr lang="uk-UA" sz="2400" dirty="0"/>
                  <a:t>= 0</a:t>
                </a:r>
                <a:r>
                  <a:rPr lang="uk-UA" sz="2400" dirty="0" smtClean="0"/>
                  <a:t>. </a:t>
                </a:r>
                <a:r>
                  <a:rPr lang="en-US" sz="2400" dirty="0" smtClean="0"/>
                  <a:t>  </a:t>
                </a:r>
                <a:r>
                  <a:rPr lang="uk-UA" sz="2400" dirty="0" smtClean="0"/>
                  <a:t>(</a:t>
                </a:r>
                <a:r>
                  <a:rPr lang="en-US" sz="2400" dirty="0"/>
                  <a:t>b</a:t>
                </a:r>
                <a:r>
                  <a:rPr lang="uk-UA" sz="2400" dirty="0"/>
                  <a:t>) </a:t>
                </a:r>
                <a:r>
                  <a:rPr lang="uk-UA" sz="2400" dirty="0" err="1"/>
                  <a:t>Траекторія</a:t>
                </a:r>
                <a:r>
                  <a:rPr lang="uk-UA" sz="2400" dirty="0"/>
                  <a:t> для r = 0.7 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400" dirty="0"/>
                  <a:t> = 0.1</a:t>
                </a:r>
                <a:r>
                  <a:rPr lang="uk-UA" sz="2400" dirty="0" smtClean="0"/>
                  <a:t>. Бачимо початкову властивість руху.</a:t>
                </a:r>
                <a:endParaRPr lang="ru-RU" sz="2400" dirty="0"/>
              </a:p>
              <a:p>
                <a:pPr marL="0" indent="0">
                  <a:buNone/>
                </a:pPr>
                <a:endParaRPr lang="ru-RU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09120"/>
              </a:xfrm>
              <a:blipFill rotWithShape="1">
                <a:blip r:embed="rId2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78038"/>
            <a:ext cx="8284671" cy="302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7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ВСТУП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Вивчення </a:t>
            </a:r>
            <a:r>
              <a:rPr lang="uk-UA" dirty="0"/>
              <a:t>хаосу дуже популярне в наш час, але цей феномен далеко не новий і цікавить,особливо математиків та астрономів, вже сотні років. Багато уваги приділяється використанню </a:t>
            </a:r>
            <a:r>
              <a:rPr lang="uk-UA" dirty="0" err="1" smtClean="0"/>
              <a:t>комп</a:t>
            </a:r>
            <a:r>
              <a:rPr lang="en-US" dirty="0" smtClean="0"/>
              <a:t>’</a:t>
            </a:r>
            <a:r>
              <a:rPr lang="uk-UA" dirty="0" err="1" smtClean="0"/>
              <a:t>ютера</a:t>
            </a:r>
            <a:r>
              <a:rPr lang="uk-UA" dirty="0"/>
              <a:t>, як інструменту для проведення емпіричних дослідів.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8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ПРОСТА ОДНОВИМ</a:t>
            </a:r>
            <a:r>
              <a:rPr lang="uk-UA" b="1" dirty="0"/>
              <a:t>І</a:t>
            </a:r>
            <a:r>
              <a:rPr lang="ru-RU" b="1" dirty="0" smtClean="0"/>
              <a:t>РНА КАРТА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Уявимо острів, населений популяцією комах, що розмножуються і відкладають яйця влітку, а вилуплюються навесні. Так як ріст популяції здійснюється в дискретні моменти часу, прирівняти його до моделі популяції, яка росте за різницевим рівнянням буде точніше, ніж до диференціального рівняння.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ПРОСТА ОДНОВИМ</a:t>
            </a:r>
            <a:r>
              <a:rPr lang="uk-UA" b="1" dirty="0" smtClean="0"/>
              <a:t>І</a:t>
            </a:r>
            <a:r>
              <a:rPr lang="ru-RU" b="1" dirty="0" smtClean="0"/>
              <a:t>РНА КАРТА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uk-UA" dirty="0"/>
                  <a:t>Проста модель росту популяції , що показує відношення популяції  </a:t>
                </a:r>
                <a:r>
                  <a:rPr lang="en-US" dirty="0"/>
                  <a:t>n</a:t>
                </a:r>
                <a:r>
                  <a:rPr lang="ru-RU" dirty="0"/>
                  <a:t>+1 </a:t>
                </a:r>
                <a:r>
                  <a:rPr lang="ru-RU" dirty="0" err="1"/>
                  <a:t>покол</a:t>
                </a:r>
                <a:r>
                  <a:rPr lang="uk-UA" dirty="0" err="1"/>
                  <a:t>іння</a:t>
                </a:r>
                <a:r>
                  <a:rPr lang="uk-UA" dirty="0"/>
                  <a:t> до </a:t>
                </a:r>
                <a:r>
                  <a:rPr lang="en-US" dirty="0"/>
                  <a:t>n </a:t>
                </a:r>
                <a:r>
                  <a:rPr lang="uk-UA" dirty="0"/>
                  <a:t>покоління подана нижче: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𝑛</m:t>
                        </m:r>
                        <m:r>
                          <a:rPr lang="uk-UA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=</m:t>
                    </m:r>
                    <m:r>
                      <a:rPr lang="uk-UA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		     </a:t>
                </a:r>
                <a:r>
                  <a:rPr lang="ru-RU" dirty="0" smtClean="0"/>
                  <a:t>(</a:t>
                </a:r>
                <a:r>
                  <a:rPr lang="ru-RU" dirty="0"/>
                  <a:t>6.2)	</a:t>
                </a:r>
              </a:p>
              <a:p>
                <a:pPr marL="0" indent="0">
                  <a:buNone/>
                </a:pPr>
                <a:r>
                  <a:rPr lang="uk-UA" dirty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dirty="0"/>
                  <a:t> – популяція в </a:t>
                </a:r>
                <a:r>
                  <a:rPr lang="en-US" dirty="0"/>
                  <a:t>n</a:t>
                </a:r>
                <a:r>
                  <a:rPr lang="ru-RU" dirty="0"/>
                  <a:t>-ому </a:t>
                </a:r>
                <a:r>
                  <a:rPr lang="ru-RU" dirty="0" err="1"/>
                  <a:t>покол</a:t>
                </a:r>
                <a:r>
                  <a:rPr lang="uk-UA" dirty="0" err="1"/>
                  <a:t>інні</a:t>
                </a:r>
                <a:r>
                  <a:rPr lang="uk-UA" dirty="0"/>
                  <a:t>,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𝑎</m:t>
                    </m:r>
                  </m:oMath>
                </a14:m>
                <a:r>
                  <a:rPr lang="uk-UA" dirty="0"/>
                  <a:t> – константа. В подальшому, ми скажемо, що часовий інтервал між поколіннями єдиний і прямує до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𝑛</m:t>
                    </m:r>
                  </m:oMath>
                </a14:m>
                <a:r>
                  <a:rPr lang="uk-UA" dirty="0"/>
                  <a:t>, так як і </a:t>
                </a:r>
                <a:r>
                  <a:rPr lang="uk-UA" dirty="0" smtClean="0"/>
                  <a:t>час. Якщо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𝑎</m:t>
                    </m:r>
                    <m:r>
                      <a:rPr lang="uk-UA" i="1">
                        <a:latin typeface="Cambria Math"/>
                      </a:rPr>
                      <m:t>&lt;1</m:t>
                    </m:r>
                  </m:oMath>
                </a14:m>
                <a:r>
                  <a:rPr lang="uk-UA" dirty="0"/>
                  <a:t>, популяція зменшується з кожним поколінням, і врешті-решт вимирає. </a:t>
                </a:r>
                <a:r>
                  <a:rPr lang="uk-UA" dirty="0" smtClean="0"/>
                  <a:t>Якщо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𝑎</m:t>
                    </m:r>
                    <m:r>
                      <a:rPr lang="ru-RU" i="1">
                        <a:latin typeface="Cambria Math"/>
                      </a:rPr>
                      <m:t>&gt;</m:t>
                    </m:r>
                    <m:r>
                      <a:rPr lang="uk-UA" i="1">
                        <a:latin typeface="Cambria Math"/>
                      </a:rPr>
                      <m:t>1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err="1"/>
                  <a:t>кожне</a:t>
                </a:r>
                <a:r>
                  <a:rPr lang="ru-RU" dirty="0"/>
                  <a:t> </a:t>
                </a:r>
                <a:r>
                  <a:rPr lang="ru-RU" dirty="0" err="1"/>
                  <a:t>покол</a:t>
                </a:r>
                <a:r>
                  <a:rPr lang="uk-UA" dirty="0" err="1"/>
                  <a:t>іння</a:t>
                </a:r>
                <a:r>
                  <a:rPr lang="uk-UA" dirty="0"/>
                  <a:t> буде в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𝑎</m:t>
                    </m:r>
                  </m:oMath>
                </a14:m>
                <a:r>
                  <a:rPr lang="uk-UA" dirty="0"/>
                  <a:t> разів більше, ніж попереднє. В цьому випадку переважає геометричне зростання і необмежена популяція.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r="-20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9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ПРОСТА ОДНОВИМ</a:t>
            </a:r>
            <a:r>
              <a:rPr lang="uk-UA" b="1" dirty="0" smtClean="0"/>
              <a:t>І</a:t>
            </a:r>
            <a:r>
              <a:rPr lang="ru-RU" b="1" dirty="0" smtClean="0"/>
              <a:t>РНА КАРТА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uk-UA" dirty="0" err="1"/>
                  <a:t>Природньо</a:t>
                </a:r>
                <a:r>
                  <a:rPr lang="uk-UA" dirty="0"/>
                  <a:t> буде сформувати більш реалістичну  модель, в якій популяція буде обмежена у просторі. Проста модель зростання, яке залежить від щільності: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ru-RU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ru-RU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i="1" dirty="0"/>
                  <a:t>	</a:t>
                </a:r>
                <a:r>
                  <a:rPr lang="en-US" i="1" dirty="0"/>
                  <a:t>	</a:t>
                </a:r>
                <a:r>
                  <a:rPr lang="ru-RU" i="1" dirty="0"/>
                  <a:t>(6.3)</a:t>
                </a:r>
                <a:endParaRPr lang="ru-RU" dirty="0"/>
              </a:p>
              <a:p>
                <a:pPr marL="0" indent="0">
                  <a:buNone/>
                </a:pPr>
                <a:r>
                  <a:rPr lang="uk-UA" dirty="0"/>
                  <a:t>Рівняння </a:t>
                </a:r>
                <a:r>
                  <a:rPr lang="ru-RU" i="1" dirty="0"/>
                  <a:t>(6.3) </a:t>
                </a:r>
                <a:r>
                  <a:rPr lang="uk-UA" dirty="0"/>
                  <a:t>нелінійне відповідно до представлення квадратного члена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dirty="0"/>
                  <a:t>. Лінійний член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/>
                  <a:t>представляє природнє зростання популяції </a:t>
                </a:r>
                <a:r>
                  <a:rPr lang="ru-RU" dirty="0"/>
                  <a:t>; </a:t>
                </a:r>
                <a:r>
                  <a:rPr lang="ru-RU" dirty="0" err="1"/>
                  <a:t>квадратний</a:t>
                </a:r>
                <a:r>
                  <a:rPr lang="ru-RU" dirty="0"/>
                  <a:t> – </a:t>
                </a:r>
                <a:r>
                  <a:rPr lang="ru-RU" dirty="0" err="1"/>
                  <a:t>зменшення</a:t>
                </a:r>
                <a:r>
                  <a:rPr lang="ru-RU" dirty="0"/>
                  <a:t> </a:t>
                </a:r>
                <a:r>
                  <a:rPr lang="ru-RU" dirty="0" err="1"/>
                  <a:t>цього</a:t>
                </a:r>
                <a:r>
                  <a:rPr lang="ru-RU" dirty="0"/>
                  <a:t> </a:t>
                </a:r>
                <a:r>
                  <a:rPr lang="ru-RU" dirty="0" err="1"/>
                  <a:t>природнього</a:t>
                </a:r>
                <a:r>
                  <a:rPr lang="ru-RU" dirty="0"/>
                  <a:t> </a:t>
                </a:r>
                <a:r>
                  <a:rPr lang="ru-RU" dirty="0" err="1"/>
                  <a:t>зростання</a:t>
                </a:r>
                <a:r>
                  <a:rPr lang="ru-RU" dirty="0"/>
                  <a:t>, </a:t>
                </a:r>
                <a:r>
                  <a:rPr lang="ru-RU" dirty="0" err="1"/>
                  <a:t>спричинене</a:t>
                </a:r>
                <a:r>
                  <a:rPr lang="ru-RU" dirty="0"/>
                  <a:t>, </a:t>
                </a:r>
                <a:r>
                  <a:rPr lang="ru-RU" dirty="0" err="1"/>
                  <a:t>наприклад</a:t>
                </a:r>
                <a:r>
                  <a:rPr lang="ru-RU" dirty="0"/>
                  <a:t>, </a:t>
                </a:r>
                <a:r>
                  <a:rPr lang="ru-RU" dirty="0" err="1"/>
                  <a:t>перенаселенням</a:t>
                </a:r>
                <a:r>
                  <a:rPr lang="ru-RU" dirty="0"/>
                  <a:t> м</a:t>
                </a:r>
                <a:r>
                  <a:rPr lang="uk-UA" dirty="0" err="1"/>
                  <a:t>іста</a:t>
                </a:r>
                <a:r>
                  <a:rPr lang="uk-UA" dirty="0"/>
                  <a:t> або розповсюдженням хвороби.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38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ПРОСТА ОДНОВИМ</a:t>
            </a:r>
            <a:r>
              <a:rPr lang="uk-UA" b="1" dirty="0" smtClean="0"/>
              <a:t>І</a:t>
            </a:r>
            <a:r>
              <a:rPr lang="ru-RU" b="1" dirty="0" smtClean="0"/>
              <a:t>РНА КАРТА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:r>
                  <a:rPr lang="uk-UA" dirty="0" smtClean="0"/>
                  <a:t>Зручно </a:t>
                </a:r>
                <a:r>
                  <a:rPr lang="uk-UA" dirty="0"/>
                  <a:t>переписати рівняння популяції, замінивши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ru-RU" i="1">
                        <a:latin typeface="Cambria Math"/>
                      </a:rPr>
                      <m:t>/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ru-RU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uk-UA" dirty="0"/>
                  <a:t>: 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𝑛</m:t>
                        </m:r>
                        <m:r>
                          <a:rPr lang="uk-UA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=</m:t>
                    </m:r>
                    <m:r>
                      <a:rPr lang="uk-UA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	</a:t>
                </a:r>
                <a:r>
                  <a:rPr lang="en-US" dirty="0"/>
                  <a:t>	</a:t>
                </a:r>
                <a:r>
                  <a:rPr lang="en-US" dirty="0" smtClean="0"/>
                  <a:t>                   </a:t>
                </a:r>
                <a:r>
                  <a:rPr lang="ru-RU" i="1" dirty="0" smtClean="0"/>
                  <a:t>(</a:t>
                </a:r>
                <a:r>
                  <a:rPr lang="ru-RU" i="1" dirty="0"/>
                  <a:t>6.4)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:r>
                  <a:rPr lang="ru-RU" dirty="0" smtClean="0"/>
                  <a:t>Зам</a:t>
                </a:r>
                <a:r>
                  <a:rPr lang="uk-UA" dirty="0" err="1"/>
                  <a:t>іна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dirty="0"/>
                  <a:t>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dirty="0"/>
                  <a:t> змінює одиниці, що використовуються для визначення різних параметрів.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:r>
                  <a:rPr lang="uk-UA" dirty="0" smtClean="0"/>
                  <a:t>Для </a:t>
                </a:r>
                <a:r>
                  <a:rPr lang="uk-UA" dirty="0"/>
                  <a:t>запису (6.4) в стандартній формі(6.1), ми визначаємо параметр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𝑟</m:t>
                    </m:r>
                    <m:r>
                      <a:rPr lang="uk-UA" i="1">
                        <a:latin typeface="Cambria Math"/>
                      </a:rPr>
                      <m:t>=</m:t>
                    </m:r>
                    <m:r>
                      <a:rPr lang="uk-UA" i="1">
                        <a:latin typeface="Cambria Math"/>
                      </a:rPr>
                      <m:t>𝑎</m:t>
                    </m:r>
                    <m:r>
                      <a:rPr lang="uk-UA" i="1">
                        <a:latin typeface="Cambria Math"/>
                      </a:rPr>
                      <m:t>/4</m:t>
                    </m:r>
                  </m:oMath>
                </a14:m>
                <a:r>
                  <a:rPr lang="uk-UA" dirty="0"/>
                  <a:t> і отримуємо: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𝑛</m:t>
                        </m:r>
                        <m:r>
                          <a:rPr lang="uk-UA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uk-UA" i="1">
                        <a:latin typeface="Cambria Math"/>
                      </a:rPr>
                      <m:t>=4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/>
                  <a:t>	</a:t>
                </a:r>
                <a:r>
                  <a:rPr lang="uk-UA" i="1" dirty="0"/>
                  <a:t>	(6.5)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8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670</Words>
  <Application>Microsoft Office PowerPoint</Application>
  <PresentationFormat>Экран 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Черкаський національний університет імені Богдана Хмельницького Навчально-науковий інститут фізики, математики та   комп’ютерно-інформаційних систем Кафедра прикладної математики та інформатики  ВІД ХАОСУ ДО ПОРЯДКУ</vt:lpstr>
      <vt:lpstr>ВСТУП</vt:lpstr>
      <vt:lpstr>ВСТУП</vt:lpstr>
      <vt:lpstr>ВСТУП</vt:lpstr>
      <vt:lpstr>ВСТУП</vt:lpstr>
      <vt:lpstr>ПРОСТА ОДНОВИМІРНА КАРТА</vt:lpstr>
      <vt:lpstr>ПРОСТА ОДНОВИМІРНА КАРТА</vt:lpstr>
      <vt:lpstr>ПРОСТА ОДНОВИМІРНА КАРТА</vt:lpstr>
      <vt:lpstr>ПРОСТА ОДНОВИМІРНА КАРТА</vt:lpstr>
      <vt:lpstr>ПРОСТА ОДНОВИМІРНА КАРТА</vt:lpstr>
      <vt:lpstr>ПРОСТА ОДНОВИМІРНА КАРТА</vt:lpstr>
      <vt:lpstr>ПРОСТА ОДНОВИМІРНА КАРТА</vt:lpstr>
      <vt:lpstr>Завдання </vt:lpstr>
      <vt:lpstr>Завдання </vt:lpstr>
      <vt:lpstr>Завдання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Черкаський національний університет імені Богдана Хмельницького Навчально-науковий інститут фізики, математики та   комп’ютерно-інформаційних систем Кафедра прикладної математики та інформатики  ВІД ХАОСУ ДО ПОРЯДКУ</dc:title>
  <dc:creator>nastia</dc:creator>
  <cp:lastModifiedBy>nastia</cp:lastModifiedBy>
  <cp:revision>9</cp:revision>
  <dcterms:created xsi:type="dcterms:W3CDTF">2014-12-22T03:08:53Z</dcterms:created>
  <dcterms:modified xsi:type="dcterms:W3CDTF">2015-02-27T08:16:26Z</dcterms:modified>
</cp:coreProperties>
</file>