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2" r:id="rId3"/>
    <p:sldId id="275" r:id="rId4"/>
    <p:sldId id="264" r:id="rId5"/>
    <p:sldId id="263" r:id="rId6"/>
    <p:sldId id="259" r:id="rId7"/>
    <p:sldId id="257" r:id="rId8"/>
    <p:sldId id="286" r:id="rId9"/>
    <p:sldId id="260" r:id="rId10"/>
    <p:sldId id="265" r:id="rId11"/>
    <p:sldId id="281" r:id="rId12"/>
    <p:sldId id="279" r:id="rId13"/>
    <p:sldId id="283" r:id="rId14"/>
    <p:sldId id="289" r:id="rId15"/>
    <p:sldId id="290" r:id="rId16"/>
    <p:sldId id="288" r:id="rId17"/>
    <p:sldId id="261" r:id="rId18"/>
    <p:sldId id="267" r:id="rId19"/>
    <p:sldId id="291" r:id="rId20"/>
    <p:sldId id="266" r:id="rId21"/>
    <p:sldId id="268" r:id="rId22"/>
    <p:sldId id="269" r:id="rId23"/>
    <p:sldId id="270" r:id="rId24"/>
    <p:sldId id="292" r:id="rId25"/>
    <p:sldId id="293" r:id="rId26"/>
    <p:sldId id="294" r:id="rId27"/>
    <p:sldId id="276" r:id="rId28"/>
    <p:sldId id="278" r:id="rId29"/>
    <p:sldId id="274" r:id="rId30"/>
    <p:sldId id="272" r:id="rId31"/>
    <p:sldId id="287" r:id="rId32"/>
    <p:sldId id="273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5D3D5-91D6-4169-93EB-20057C394C31}" type="datetimeFigureOut">
              <a:rPr lang="uk-UA" smtClean="0"/>
              <a:t>20.02.2015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1AFD1-6F5A-481D-A541-181143EE0AF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636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AFD1-6F5A-481D-A541-181143EE0AF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499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3717032"/>
            <a:ext cx="6400800" cy="1600200"/>
          </a:xfrm>
        </p:spPr>
        <p:txBody>
          <a:bodyPr>
            <a:normAutofit/>
          </a:bodyPr>
          <a:lstStyle/>
          <a:p>
            <a:r>
              <a:rPr lang="uk-UA" sz="3200" dirty="0" err="1" smtClean="0"/>
              <a:t>Брагінець</a:t>
            </a:r>
            <a:r>
              <a:rPr lang="uk-UA" sz="3200" dirty="0" smtClean="0"/>
              <a:t> Я.С.</a:t>
            </a:r>
          </a:p>
          <a:p>
            <a:r>
              <a:rPr lang="uk-UA" sz="3200" dirty="0" smtClean="0"/>
              <a:t>мПМ-1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of random number generators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837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Статистичні </a:t>
            </a:r>
            <a:r>
              <a:rPr lang="uk-UA" dirty="0" smtClean="0"/>
              <a:t>Тести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352928" cy="4572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uk-UA" dirty="0" smtClean="0">
                    <a:latin typeface="Cambria" panose="02040503050406030204" pitchFamily="18" charset="0"/>
                  </a:rPr>
                  <a:t>Перевірити виконання наступних умов: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uk-UA" b="1" dirty="0">
                    <a:latin typeface="Cambria" panose="02040503050406030204" pitchFamily="18" charset="0"/>
                  </a:rPr>
                  <a:t>Випадкові </a:t>
                </a:r>
                <a:r>
                  <a:rPr lang="uk-UA" b="1" dirty="0" smtClean="0">
                    <a:latin typeface="Cambria" panose="02040503050406030204" pitchFamily="18" charset="0"/>
                  </a:rPr>
                  <a:t>блукання</a:t>
                </a:r>
                <a:r>
                  <a:rPr lang="en-US" b="1" dirty="0" smtClean="0">
                    <a:latin typeface="Cambria" panose="02040503050406030204" pitchFamily="18" charset="0"/>
                  </a:rPr>
                  <a:t>, </a:t>
                </a:r>
                <a:r>
                  <a:rPr lang="ru-RU" b="1" dirty="0" smtClean="0">
                    <a:latin typeface="Cambria" panose="02040503050406030204" pitchFamily="18" charset="0"/>
                  </a:rPr>
                  <a:t>не </a:t>
                </a:r>
                <a:r>
                  <a:rPr lang="ru-RU" b="1" dirty="0" err="1" smtClean="0">
                    <a:latin typeface="Cambria" panose="02040503050406030204" pitchFamily="18" charset="0"/>
                  </a:rPr>
                  <a:t>виконання</a:t>
                </a:r>
                <a:r>
                  <a:rPr lang="ru-RU" b="1" dirty="0" smtClean="0">
                    <a:latin typeface="Cambria" panose="02040503050406030204" pitchFamily="18" charset="0"/>
                  </a:rPr>
                  <a:t> </a:t>
                </a:r>
                <a:r>
                  <a:rPr lang="ru-RU" b="1" dirty="0" err="1" smtClean="0">
                    <a:latin typeface="Cambria" panose="02040503050406030204" pitchFamily="18" charset="0"/>
                  </a:rPr>
                  <a:t>умови</a:t>
                </a:r>
                <a:r>
                  <a:rPr lang="ru-RU" b="1" dirty="0" smtClean="0">
                    <a:latin typeface="Cambria" panose="02040503050406030204" pitchFamily="18" charset="0"/>
                  </a:rPr>
                  <a:t> </a:t>
                </a:r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:endParaRPr lang="en-US" dirty="0">
                  <a:latin typeface="Cambria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uk-UA" b="1" dirty="0" smtClean="0">
                    <a:latin typeface="Cambria" panose="02040503050406030204" pitchFamily="18" charset="0"/>
                  </a:rPr>
                  <a:t>Заповнення вузлів решітки </a:t>
                </a:r>
                <a:r>
                  <a:rPr lang="uk-UA" dirty="0" smtClean="0">
                    <a:latin typeface="Cambria" panose="02040503050406030204" pitchFamily="18" charset="0"/>
                  </a:rPr>
                  <a:t>– частка порожніх вузлів має задовольняти відношення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t- </a:t>
                </a:r>
                <a:r>
                  <a:rPr lang="uk-UA" dirty="0" smtClean="0">
                    <a:latin typeface="Cambria" panose="02040503050406030204" pitchFamily="18" charset="0"/>
                  </a:rPr>
                  <a:t>кількість кроків алгоритму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1" dirty="0">
                    <a:latin typeface="Cambria" panose="02040503050406030204" pitchFamily="18" charset="0"/>
                  </a:rPr>
                  <a:t>Parking lot </a:t>
                </a:r>
                <a:r>
                  <a:rPr lang="en-US" b="1" dirty="0" smtClean="0">
                    <a:latin typeface="Cambria" panose="02040503050406030204" pitchFamily="18" charset="0"/>
                  </a:rPr>
                  <a:t>test</a:t>
                </a:r>
                <a:r>
                  <a:rPr lang="uk-UA" b="1" dirty="0" smtClean="0">
                    <a:latin typeface="Cambria" panose="02040503050406030204" pitchFamily="18" charset="0"/>
                  </a:rPr>
                  <a:t> </a:t>
                </a:r>
                <a:r>
                  <a:rPr lang="uk-UA" dirty="0" smtClean="0">
                    <a:latin typeface="Cambria" panose="02040503050406030204" pitchFamily="18" charset="0"/>
                  </a:rPr>
                  <a:t>– відсутність візуальних ліній при спостеріганні заповнених вузлів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uk-UA" b="1" dirty="0" smtClean="0">
                    <a:latin typeface="Cambria" panose="02040503050406030204" pitchFamily="18" charset="0"/>
                  </a:rPr>
                  <a:t>Короткострокові кореляції  </a:t>
                </a:r>
                <a:r>
                  <a:rPr lang="uk-UA" dirty="0" smtClean="0">
                    <a:latin typeface="Cambria" panose="02040503050406030204" pitchFamily="18" charset="0"/>
                  </a:rPr>
                  <a:t>- їх відсутність</a:t>
                </a:r>
                <a:endParaRPr lang="uk-UA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352928" cy="4572000"/>
              </a:xfrm>
              <a:blipFill rotWithShape="1">
                <a:blip r:embed="rId2"/>
                <a:stretch>
                  <a:fillRect l="-1314" r="-109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872708"/>
            <a:ext cx="2114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76872"/>
            <a:ext cx="942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9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Статистичні </a:t>
            </a:r>
            <a:r>
              <a:rPr lang="uk-UA" dirty="0" smtClean="0"/>
              <a:t>Тести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352928" cy="486152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uk-UA" b="1" dirty="0" smtClean="0"/>
              <a:t>Хі-квадрат</a:t>
            </a:r>
            <a:r>
              <a:rPr lang="uk-UA" dirty="0" smtClean="0"/>
              <a:t> – не більше </a:t>
            </a:r>
            <a:r>
              <a:rPr lang="en-US" dirty="0" smtClean="0"/>
              <a:t>M (M = 100)</a:t>
            </a:r>
            <a:r>
              <a:rPr lang="uk-UA" dirty="0" smtClean="0"/>
              <a:t> </a:t>
            </a:r>
            <a:endParaRPr lang="uk-UA" dirty="0"/>
          </a:p>
          <a:p>
            <a:pPr lvl="1">
              <a:lnSpc>
                <a:spcPct val="150000"/>
              </a:lnSpc>
            </a:pPr>
            <a:endParaRPr lang="en-US" b="1" dirty="0" smtClean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endParaRPr lang="en-US" b="1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endParaRPr lang="uk-UA" b="1" dirty="0" smtClean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uk-UA" b="1" dirty="0" smtClean="0">
                <a:latin typeface="Cambria" panose="02040503050406030204" pitchFamily="18" charset="0"/>
              </a:rPr>
              <a:t>Випадкові блукання, не </a:t>
            </a:r>
            <a:r>
              <a:rPr lang="uk-UA" b="1" dirty="0" err="1" smtClean="0">
                <a:latin typeface="Cambria" panose="02040503050406030204" pitchFamily="18" charset="0"/>
              </a:rPr>
              <a:t>викоання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942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5061148" cy="12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7285149" cy="128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87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Статистичні Тести Рівномірність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352928" cy="4861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uk-UA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556792"/>
            <a:ext cx="859300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50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/>
              <a:t>Статистичні </a:t>
            </a:r>
            <a:r>
              <a:rPr lang="uk-UA" dirty="0" smtClean="0"/>
              <a:t>Тести</a:t>
            </a:r>
            <a:r>
              <a:rPr lang="en-US" dirty="0" smtClean="0"/>
              <a:t> Filling Sites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447800"/>
                <a:ext cx="8568952" cy="4572000"/>
              </a:xfrm>
            </p:spPr>
            <p:txBody>
              <a:bodyPr>
                <a:normAutofit/>
              </a:bodyPr>
              <a:lstStyle/>
              <a:p>
                <a:pPr marL="320040" lvl="1" indent="0" algn="just">
                  <a:lnSpc>
                    <a:spcPct val="150000"/>
                  </a:lnSpc>
                  <a:buNone/>
                </a:pPr>
                <a:r>
                  <a:rPr lang="uk-UA" b="1" dirty="0" smtClean="0">
                    <a:latin typeface="Cambria" panose="02040503050406030204" pitchFamily="18" charset="0"/>
                  </a:rPr>
                  <a:t>Заповнення вузлів решітки </a:t>
                </a:r>
                <a:r>
                  <a:rPr lang="uk-UA" dirty="0" smtClean="0">
                    <a:latin typeface="Cambria" panose="02040503050406030204" pitchFamily="18" charset="0"/>
                  </a:rPr>
                  <a:t>– коефіцієнт зменшення кількості порожніх вузлів має задовольняти відношення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ru-RU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>
                    <a:latin typeface="Cambria" panose="02040503050406030204" pitchFamily="18" charset="0"/>
                  </a:rPr>
                  <a:t> де</a:t>
                </a:r>
                <a:r>
                  <a:rPr lang="en-US" dirty="0" smtClean="0">
                    <a:latin typeface="Cambria" panose="02040503050406030204" pitchFamily="18" charset="0"/>
                  </a:rPr>
                  <a:t> t- </a:t>
                </a:r>
                <a:r>
                  <a:rPr lang="uk-UA" dirty="0" smtClean="0">
                    <a:latin typeface="Cambria" panose="02040503050406030204" pitchFamily="18" charset="0"/>
                  </a:rPr>
                  <a:t>кількість кроків алгоритму заповнення решітки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447800"/>
                <a:ext cx="8568952" cy="4572000"/>
              </a:xfrm>
              <a:blipFill rotWithShape="1">
                <a:blip r:embed="rId2"/>
                <a:stretch>
                  <a:fillRect r="-11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8704322" cy="127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73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Статистичні </a:t>
            </a:r>
            <a:r>
              <a:rPr lang="uk-UA" dirty="0" smtClean="0"/>
              <a:t>Тести</a:t>
            </a:r>
            <a:r>
              <a:rPr lang="en-US" dirty="0" smtClean="0"/>
              <a:t> </a:t>
            </a:r>
            <a:r>
              <a:rPr lang="en-US" b="1" dirty="0">
                <a:latin typeface="Cambria" panose="02040503050406030204" pitchFamily="18" charset="0"/>
              </a:rPr>
              <a:t>Parking lot test</a:t>
            </a:r>
            <a:r>
              <a:rPr lang="uk-UA" b="1" dirty="0">
                <a:latin typeface="Cambria" panose="02040503050406030204" pitchFamily="18" charset="0"/>
              </a:rPr>
              <a:t> 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7842"/>
            <a:ext cx="8316465" cy="500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80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Статистичні </a:t>
            </a:r>
            <a:r>
              <a:rPr lang="uk-UA" dirty="0" smtClean="0"/>
              <a:t>Тести</a:t>
            </a:r>
            <a:r>
              <a:rPr lang="en-US" dirty="0" smtClean="0"/>
              <a:t> </a:t>
            </a:r>
            <a:r>
              <a:rPr lang="en-US" b="1" dirty="0">
                <a:latin typeface="Cambria" panose="02040503050406030204" pitchFamily="18" charset="0"/>
              </a:rPr>
              <a:t>Parking lot test</a:t>
            </a:r>
            <a:r>
              <a:rPr lang="uk-UA" b="1" dirty="0">
                <a:latin typeface="Cambria" panose="02040503050406030204" pitchFamily="18" charset="0"/>
              </a:rPr>
              <a:t> 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43337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27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Статистичні </a:t>
            </a:r>
            <a:r>
              <a:rPr lang="uk-UA" dirty="0" smtClean="0"/>
              <a:t>Тести</a:t>
            </a:r>
            <a:r>
              <a:rPr lang="en-US" dirty="0" smtClean="0"/>
              <a:t> </a:t>
            </a:r>
            <a:r>
              <a:rPr lang="en-US" b="1" dirty="0">
                <a:latin typeface="Cambria" panose="02040503050406030204" pitchFamily="18" charset="0"/>
              </a:rPr>
              <a:t>Parking lot test</a:t>
            </a:r>
            <a:r>
              <a:rPr lang="uk-UA" b="1" dirty="0">
                <a:latin typeface="Cambria" panose="02040503050406030204" pitchFamily="18" charset="0"/>
              </a:rPr>
              <a:t> 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36904" cy="493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23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Фізичні </a:t>
            </a:r>
            <a:r>
              <a:rPr lang="uk-UA" dirty="0" smtClean="0"/>
              <a:t>Тести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24936" cy="4572000"/>
          </a:xfrm>
        </p:spPr>
        <p:txBody>
          <a:bodyPr>
            <a:normAutofit/>
          </a:bodyPr>
          <a:lstStyle/>
          <a:p>
            <a:pPr marL="320040" lvl="1" indent="0">
              <a:lnSpc>
                <a:spcPct val="150000"/>
              </a:lnSpc>
              <a:buNone/>
            </a:pPr>
            <a:r>
              <a:rPr lang="uk-UA" dirty="0" smtClean="0">
                <a:latin typeface="Cambria" panose="02040503050406030204" pitchFamily="18" charset="0"/>
              </a:rPr>
              <a:t>Реалізувати Модель </a:t>
            </a:r>
            <a:r>
              <a:rPr lang="uk-UA" dirty="0" err="1" smtClean="0">
                <a:latin typeface="Cambria" panose="02040503050406030204" pitchFamily="18" charset="0"/>
              </a:rPr>
              <a:t>Ізінга</a:t>
            </a:r>
            <a:r>
              <a:rPr lang="uk-UA" dirty="0" smtClean="0">
                <a:latin typeface="Cambria" panose="02040503050406030204" pitchFamily="18" charset="0"/>
              </a:rPr>
              <a:t> використовуючи алгоритми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</a:rPr>
              <a:t>Metropolis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uk-UA" dirty="0" smtClean="0">
                <a:latin typeface="Cambria" panose="02040503050406030204" pitchFamily="18" charset="0"/>
              </a:rPr>
              <a:t>– коли відбувається оборот одного спіну (елементу)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</a:rPr>
              <a:t>Wolf Dynamics </a:t>
            </a:r>
            <a:r>
              <a:rPr lang="uk-UA" dirty="0" smtClean="0">
                <a:latin typeface="Cambria" panose="02040503050406030204" pitchFamily="18" charset="0"/>
              </a:rPr>
              <a:t>- </a:t>
            </a:r>
            <a:r>
              <a:rPr lang="uk-UA" dirty="0">
                <a:latin typeface="Cambria" panose="02040503050406030204" pitchFamily="18" charset="0"/>
              </a:rPr>
              <a:t>коли відбувається </a:t>
            </a:r>
            <a:r>
              <a:rPr lang="uk-UA" dirty="0" smtClean="0">
                <a:latin typeface="Cambria" panose="02040503050406030204" pitchFamily="18" charset="0"/>
              </a:rPr>
              <a:t>оборот цілого </a:t>
            </a:r>
            <a:r>
              <a:rPr lang="uk-UA" smtClean="0">
                <a:latin typeface="Cambria" panose="02040503050406030204" pitchFamily="18" charset="0"/>
              </a:rPr>
              <a:t>кластера спінів</a:t>
            </a:r>
            <a:endParaRPr lang="uk-UA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6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Модель </a:t>
            </a:r>
            <a:r>
              <a:rPr lang="uk-UA" dirty="0" err="1" smtClean="0"/>
              <a:t>Ізінга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447800"/>
                <a:ext cx="8424936" cy="4861520"/>
              </a:xfrm>
            </p:spPr>
            <p:txBody>
              <a:bodyPr>
                <a:normAutofit fontScale="85000" lnSpcReduction="10000"/>
              </a:bodyPr>
              <a:lstStyle/>
              <a:p>
                <a:pPr marL="320040" lvl="1" indent="0" algn="just">
                  <a:lnSpc>
                    <a:spcPct val="150000"/>
                  </a:lnSpc>
                  <a:buNone/>
                </a:pPr>
                <a:r>
                  <a:rPr lang="uk-UA" dirty="0" smtClean="0">
                    <a:latin typeface="Cambria" panose="02040503050406030204" pitchFamily="18" charset="0"/>
                  </a:rPr>
                  <a:t>	Двовимірна модель описується за допомогою решітки, кожен з вузлів якої – спін, приймає два значення </a:t>
                </a:r>
                <a14:m>
                  <m:oMath xmlns:m="http://schemas.openxmlformats.org/officeDocument/2006/math">
                    <m:r>
                      <a:rPr lang="uk-UA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uk-UA" dirty="0" smtClean="0">
                    <a:latin typeface="Cambria" panose="02040503050406030204" pitchFamily="18" charset="0"/>
                  </a:rPr>
                  <a:t>, напрямлений вверх чи </a:t>
                </a:r>
                <a:r>
                  <a:rPr lang="uk-UA" dirty="0">
                    <a:latin typeface="Cambria" panose="02040503050406030204" pitchFamily="18" charset="0"/>
                  </a:rPr>
                  <a:t>вниз. Частинки у різних вузлах ґратки взаємодіють між собою, причому енергія цієї взаємодії залежить від взаємної орієнтації «спінів</a:t>
                </a:r>
                <a:r>
                  <a:rPr lang="uk-UA" dirty="0" smtClean="0">
                    <a:latin typeface="Cambria" panose="02040503050406030204" pitchFamily="18" charset="0"/>
                  </a:rPr>
                  <a:t>». </a:t>
                </a:r>
              </a:p>
              <a:p>
                <a:pPr marL="320040" lvl="1" indent="0" algn="just">
                  <a:lnSpc>
                    <a:spcPct val="150000"/>
                  </a:lnSpc>
                  <a:buNone/>
                </a:pPr>
                <a:r>
                  <a:rPr lang="uk-UA" dirty="0">
                    <a:latin typeface="Cambria" panose="02040503050406030204" pitchFamily="18" charset="0"/>
                  </a:rPr>
                  <a:t>	</a:t>
                </a:r>
                <a:r>
                  <a:rPr lang="uk-UA" dirty="0" smtClean="0">
                    <a:latin typeface="Cambria" panose="02040503050406030204" pitchFamily="18" charset="0"/>
                  </a:rPr>
                  <a:t>Буде розглянуто два алгоритми роботи з даною моделлю: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uk-UA" dirty="0" err="1" smtClean="0">
                    <a:latin typeface="Cambria" panose="02040503050406030204" pitchFamily="18" charset="0"/>
                  </a:rPr>
                  <a:t>Метрополісу</a:t>
                </a:r>
                <a:endParaRPr lang="uk-UA" dirty="0" smtClean="0">
                  <a:latin typeface="Cambria" panose="020405030504060302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uk-UA" dirty="0" smtClean="0">
                    <a:latin typeface="Cambria" panose="02040503050406030204" pitchFamily="18" charset="0"/>
                  </a:rPr>
                  <a:t>Вольфа</a:t>
                </a:r>
                <a:endParaRPr lang="uk-UA" dirty="0">
                  <a:latin typeface="Cambria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uk-UA" dirty="0" smtClean="0">
                    <a:latin typeface="Cambria" panose="02040503050406030204" pitchFamily="18" charset="0"/>
                  </a:rPr>
                  <a:t>	Двовимірна </a:t>
                </a:r>
                <a:r>
                  <a:rPr lang="uk-UA" dirty="0">
                    <a:latin typeface="Cambria" panose="02040503050406030204" pitchFamily="18" charset="0"/>
                  </a:rPr>
                  <a:t>модель має точний аналітичний розв'язок, отриманий </a:t>
                </a:r>
                <a:r>
                  <a:rPr lang="uk-UA" dirty="0" err="1">
                    <a:latin typeface="Cambria" panose="02040503050406030204" pitchFamily="18" charset="0"/>
                  </a:rPr>
                  <a:t>Ларсом</a:t>
                </a:r>
                <a:r>
                  <a:rPr lang="uk-UA" dirty="0">
                    <a:latin typeface="Cambria" panose="02040503050406030204" pitchFamily="18" charset="0"/>
                  </a:rPr>
                  <a:t> </a:t>
                </a:r>
                <a:r>
                  <a:rPr lang="uk-UA" dirty="0" err="1">
                    <a:latin typeface="Cambria" panose="02040503050406030204" pitchFamily="18" charset="0"/>
                  </a:rPr>
                  <a:t>Онсагером</a:t>
                </a:r>
                <a:endParaRPr lang="uk-UA" dirty="0" smtClean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447800"/>
                <a:ext cx="8424936" cy="4861520"/>
              </a:xfrm>
              <a:blipFill rotWithShape="1">
                <a:blip r:embed="rId2"/>
                <a:stretch>
                  <a:fillRect l="-868" r="-10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65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Модель </a:t>
            </a:r>
            <a:r>
              <a:rPr lang="uk-UA" dirty="0" err="1" smtClean="0"/>
              <a:t>Ізінга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68267"/>
            <a:ext cx="54864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06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Випадкові числа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96944" cy="4572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b="1" dirty="0" smtClean="0"/>
              <a:t>	Випадкові числа</a:t>
            </a:r>
            <a:r>
              <a:rPr lang="uk-UA" dirty="0" smtClean="0"/>
              <a:t> — штучно отримана послідовність реалізацій випадкової величини із заданим законом розподілу.</a:t>
            </a:r>
          </a:p>
        </p:txBody>
      </p:sp>
    </p:spTree>
    <p:extLst>
      <p:ext uri="{BB962C8B-B14F-4D97-AF65-F5344CB8AC3E}">
        <p14:creationId xmlns:p14="http://schemas.microsoft.com/office/powerpoint/2010/main" val="310141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Модель </a:t>
            </a:r>
            <a:r>
              <a:rPr lang="uk-UA" dirty="0" err="1" smtClean="0"/>
              <a:t>Ізінга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24936" cy="4861520"/>
          </a:xfrm>
        </p:spPr>
        <p:txBody>
          <a:bodyPr>
            <a:normAutofit lnSpcReduction="10000"/>
          </a:bodyPr>
          <a:lstStyle/>
          <a:p>
            <a:pPr marL="320040" lvl="1" indent="0" algn="just">
              <a:lnSpc>
                <a:spcPct val="150000"/>
              </a:lnSpc>
              <a:buNone/>
            </a:pPr>
            <a:r>
              <a:rPr lang="uk-UA" dirty="0" smtClean="0">
                <a:latin typeface="Cambria" panose="02040503050406030204" pitchFamily="18" charset="0"/>
              </a:rPr>
              <a:t>	Модель </a:t>
            </a:r>
            <a:r>
              <a:rPr lang="uk-UA" dirty="0" err="1" smtClean="0">
                <a:latin typeface="Cambria" panose="02040503050406030204" pitchFamily="18" charset="0"/>
              </a:rPr>
              <a:t>Ізінга</a:t>
            </a:r>
            <a:r>
              <a:rPr lang="uk-UA" dirty="0" smtClean="0">
                <a:latin typeface="Cambria" panose="02040503050406030204" pitchFamily="18" charset="0"/>
              </a:rPr>
              <a:t> є однією з найбільш поширених фізичних моделей статистичної фізики.  За її допомогою досліджують феромагнітні матеріали. Використання даної моделі для тестування ГПВЧ основане на чуттєвості алгоритму </a:t>
            </a:r>
            <a:r>
              <a:rPr lang="uk-UA" dirty="0" err="1" smtClean="0">
                <a:latin typeface="Cambria" panose="02040503050406030204" pitchFamily="18" charset="0"/>
              </a:rPr>
              <a:t>Метрополісу</a:t>
            </a:r>
            <a:r>
              <a:rPr lang="uk-UA" dirty="0" smtClean="0">
                <a:latin typeface="Cambria" panose="02040503050406030204" pitchFamily="18" charset="0"/>
              </a:rPr>
              <a:t> та Вольфа до вхідної послідовності псевдовипадкових чисел. Якщо вхідна послідовність має не є істинно випадковою, то критичні індекси системи будуть відмінними від теоретично очікуваних.</a:t>
            </a:r>
          </a:p>
        </p:txBody>
      </p:sp>
    </p:spTree>
    <p:extLst>
      <p:ext uri="{BB962C8B-B14F-4D97-AF65-F5344CB8AC3E}">
        <p14:creationId xmlns:p14="http://schemas.microsoft.com/office/powerpoint/2010/main" val="203004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/>
              <a:t>Модель </a:t>
            </a:r>
            <a:r>
              <a:rPr lang="uk-UA" dirty="0" err="1"/>
              <a:t>Ізінга</a:t>
            </a:r>
            <a:r>
              <a:rPr lang="uk-UA" dirty="0"/>
              <a:t>, Алгоритм </a:t>
            </a:r>
            <a:r>
              <a:rPr lang="uk-UA" dirty="0" err="1"/>
              <a:t>Метрополісу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24936" cy="4861520"/>
          </a:xfrm>
        </p:spPr>
        <p:txBody>
          <a:bodyPr>
            <a:normAutofit fontScale="92500" lnSpcReduction="10000"/>
          </a:bodyPr>
          <a:lstStyle/>
          <a:p>
            <a:pPr marL="320040" lvl="1" indent="0" algn="just">
              <a:lnSpc>
                <a:spcPct val="150000"/>
              </a:lnSpc>
              <a:buNone/>
            </a:pPr>
            <a:r>
              <a:rPr lang="uk-UA" dirty="0" smtClean="0">
                <a:latin typeface="Cambria" panose="02040503050406030204" pitchFamily="18" charset="0"/>
              </a:rPr>
              <a:t>	У </a:t>
            </a:r>
            <a:r>
              <a:rPr lang="uk-UA" dirty="0">
                <a:latin typeface="Cambria" panose="02040503050406030204" pitchFamily="18" charset="0"/>
              </a:rPr>
              <a:t>основі алгоритму </a:t>
            </a:r>
            <a:r>
              <a:rPr lang="uk-UA" dirty="0" err="1" smtClean="0">
                <a:latin typeface="Cambria" panose="02040503050406030204" pitchFamily="18" charset="0"/>
              </a:rPr>
              <a:t>Метрополісу</a:t>
            </a:r>
            <a:r>
              <a:rPr lang="uk-UA" dirty="0" smtClean="0">
                <a:latin typeface="Cambria" panose="02040503050406030204" pitchFamily="18" charset="0"/>
              </a:rPr>
              <a:t> </a:t>
            </a:r>
            <a:r>
              <a:rPr lang="uk-UA" dirty="0">
                <a:latin typeface="Cambria" panose="02040503050406030204" pitchFamily="18" charset="0"/>
              </a:rPr>
              <a:t>полягає </a:t>
            </a:r>
            <a:r>
              <a:rPr lang="uk-UA" dirty="0" smtClean="0">
                <a:latin typeface="Cambria" panose="02040503050406030204" pitchFamily="18" charset="0"/>
              </a:rPr>
              <a:t>використання </a:t>
            </a:r>
            <a:r>
              <a:rPr lang="uk-UA" dirty="0">
                <a:latin typeface="Cambria" panose="02040503050406030204" pitchFamily="18" charset="0"/>
              </a:rPr>
              <a:t>рівноважної функції канонічного розподілу </a:t>
            </a:r>
            <a:r>
              <a:rPr lang="en-US" dirty="0" err="1">
                <a:latin typeface="Cambria" panose="02040503050406030204" pitchFamily="18" charset="0"/>
              </a:rPr>
              <a:t>Pn</a:t>
            </a:r>
            <a:r>
              <a:rPr lang="en-US" dirty="0" smtClean="0">
                <a:latin typeface="Cambria" panose="02040503050406030204" pitchFamily="18" charset="0"/>
              </a:rPr>
              <a:t>,</a:t>
            </a:r>
            <a:r>
              <a:rPr lang="uk-UA" dirty="0" smtClean="0">
                <a:latin typeface="Cambria" panose="02040503050406030204" pitchFamily="18" charset="0"/>
              </a:rPr>
              <a:t> і</a:t>
            </a:r>
            <a:r>
              <a:rPr lang="uk-UA" dirty="0">
                <a:latin typeface="Cambria" panose="02040503050406030204" pitchFamily="18" charset="0"/>
              </a:rPr>
              <a:t>, отже, при застосуванні цього алгоритму повинні </a:t>
            </a:r>
            <a:r>
              <a:rPr lang="uk-UA" dirty="0" smtClean="0">
                <a:latin typeface="Cambria" panose="02040503050406030204" pitchFamily="18" charset="0"/>
              </a:rPr>
              <a:t>вибиратися </a:t>
            </a:r>
            <a:r>
              <a:rPr lang="uk-UA" dirty="0" err="1">
                <a:latin typeface="Cambria" panose="02040503050406030204" pitchFamily="18" charset="0"/>
              </a:rPr>
              <a:t>термодинамічно</a:t>
            </a:r>
            <a:r>
              <a:rPr lang="uk-UA" dirty="0">
                <a:latin typeface="Cambria" panose="02040503050406030204" pitchFamily="18" charset="0"/>
              </a:rPr>
              <a:t> рівноважні стани системи. </a:t>
            </a:r>
            <a:r>
              <a:rPr lang="uk-UA" dirty="0" smtClean="0">
                <a:latin typeface="Cambria" panose="02040503050406030204" pitchFamily="18" charset="0"/>
              </a:rPr>
              <a:t>Проте немає </a:t>
            </a:r>
            <a:r>
              <a:rPr lang="uk-UA" dirty="0">
                <a:latin typeface="Cambria" panose="02040503050406030204" pitchFamily="18" charset="0"/>
              </a:rPr>
              <a:t>упевненості, що сформована початкова </a:t>
            </a:r>
            <a:r>
              <a:rPr lang="uk-UA" dirty="0" smtClean="0">
                <a:latin typeface="Cambria" panose="02040503050406030204" pitchFamily="18" charset="0"/>
              </a:rPr>
              <a:t>конфігурація </a:t>
            </a:r>
            <a:r>
              <a:rPr lang="uk-UA" dirty="0">
                <a:latin typeface="Cambria" panose="02040503050406030204" pitchFamily="18" charset="0"/>
              </a:rPr>
              <a:t>є </a:t>
            </a:r>
            <a:r>
              <a:rPr lang="uk-UA" dirty="0" smtClean="0">
                <a:latin typeface="Cambria" panose="02040503050406030204" pitchFamily="18" charset="0"/>
              </a:rPr>
              <a:t>рівноважною. Щоб </a:t>
            </a:r>
            <a:r>
              <a:rPr lang="uk-UA" dirty="0">
                <a:latin typeface="Cambria" panose="02040503050406030204" pitchFamily="18" charset="0"/>
              </a:rPr>
              <a:t>уникнути цієї проблеми, необхідно, </a:t>
            </a:r>
            <a:r>
              <a:rPr lang="uk-UA" dirty="0" smtClean="0">
                <a:latin typeface="Cambria" panose="02040503050406030204" pitchFamily="18" charset="0"/>
              </a:rPr>
              <a:t>починаючи з </a:t>
            </a:r>
            <a:r>
              <a:rPr lang="uk-UA" dirty="0">
                <a:latin typeface="Cambria" panose="02040503050406030204" pitchFamily="18" charset="0"/>
              </a:rPr>
              <a:t>довільної конфігурації спінів (наприклад, усі </a:t>
            </a:r>
            <a:r>
              <a:rPr lang="uk-UA" dirty="0" smtClean="0">
                <a:latin typeface="Cambria" panose="02040503050406030204" pitchFamily="18" charset="0"/>
              </a:rPr>
              <a:t>спини спрямовані </a:t>
            </a:r>
            <a:r>
              <a:rPr lang="uk-UA" dirty="0">
                <a:latin typeface="Cambria" panose="02040503050406030204" pitchFamily="18" charset="0"/>
              </a:rPr>
              <a:t>вгору), процедуру обчислення середнього</a:t>
            </a: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uk-UA" dirty="0">
                <a:latin typeface="Cambria" panose="02040503050406030204" pitchFamily="18" charset="0"/>
              </a:rPr>
              <a:t>проводити тільки після досягнення системою </a:t>
            </a:r>
            <a:r>
              <a:rPr lang="uk-UA" dirty="0" smtClean="0">
                <a:latin typeface="Cambria" panose="02040503050406030204" pitchFamily="18" charset="0"/>
              </a:rPr>
              <a:t>рівноважного </a:t>
            </a:r>
            <a:r>
              <a:rPr lang="uk-UA" dirty="0">
                <a:latin typeface="Cambria" panose="02040503050406030204" pitchFamily="18" charset="0"/>
              </a:rPr>
              <a:t>стану. </a:t>
            </a:r>
            <a:endParaRPr lang="uk-UA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0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Модель </a:t>
            </a:r>
            <a:r>
              <a:rPr lang="uk-UA" dirty="0" err="1" smtClean="0"/>
              <a:t>Ізінга</a:t>
            </a:r>
            <a:r>
              <a:rPr lang="uk-UA" dirty="0" smtClean="0"/>
              <a:t>, Алгоритм </a:t>
            </a:r>
            <a:r>
              <a:rPr lang="uk-UA" dirty="0" err="1" smtClean="0"/>
              <a:t>Метрополісу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84976" cy="5293568"/>
          </a:xfrm>
        </p:spPr>
        <p:txBody>
          <a:bodyPr>
            <a:noAutofit/>
          </a:bodyPr>
          <a:lstStyle/>
          <a:p>
            <a:pPr marL="320040" lvl="1" indent="0" algn="just">
              <a:lnSpc>
                <a:spcPct val="170000"/>
              </a:lnSpc>
              <a:buNone/>
            </a:pPr>
            <a:r>
              <a:rPr lang="uk-UA" sz="1600" dirty="0">
                <a:latin typeface="Cambria" panose="02040503050406030204" pitchFamily="18" charset="0"/>
              </a:rPr>
              <a:t>1. Формуємо початкову </a:t>
            </a:r>
            <a:r>
              <a:rPr lang="uk-UA" sz="1600" dirty="0" smtClean="0">
                <a:latin typeface="Cambria" panose="02040503050406030204" pitchFamily="18" charset="0"/>
              </a:rPr>
              <a:t>(рівноважну) конфігурацію.</a:t>
            </a:r>
          </a:p>
          <a:p>
            <a:pPr marL="320040" lvl="1" indent="0" algn="just">
              <a:lnSpc>
                <a:spcPct val="170000"/>
              </a:lnSpc>
              <a:buNone/>
            </a:pPr>
            <a:r>
              <a:rPr lang="uk-UA" sz="1600" dirty="0" smtClean="0">
                <a:latin typeface="Cambria" panose="02040503050406030204" pitchFamily="18" charset="0"/>
              </a:rPr>
              <a:t>2</a:t>
            </a:r>
            <a:r>
              <a:rPr lang="uk-UA" sz="1600" dirty="0">
                <a:latin typeface="Cambria" panose="02040503050406030204" pitchFamily="18" charset="0"/>
              </a:rPr>
              <a:t>. </a:t>
            </a:r>
            <a:r>
              <a:rPr lang="uk-UA" sz="1600" dirty="0" smtClean="0">
                <a:latin typeface="Cambria" panose="02040503050406030204" pitchFamily="18" charset="0"/>
              </a:rPr>
              <a:t>Випадковим </a:t>
            </a:r>
            <a:r>
              <a:rPr lang="uk-UA" sz="1600" dirty="0">
                <a:latin typeface="Cambria" panose="02040503050406030204" pitchFamily="18" charset="0"/>
              </a:rPr>
              <a:t>чином вибираємо </a:t>
            </a:r>
            <a:r>
              <a:rPr lang="uk-UA" sz="1600" dirty="0" smtClean="0">
                <a:latin typeface="Cambria" panose="02040503050406030204" pitchFamily="18" charset="0"/>
              </a:rPr>
              <a:t>і </a:t>
            </a:r>
            <a:r>
              <a:rPr lang="uk-UA" sz="1600" dirty="0">
                <a:latin typeface="Cambria" panose="02040503050406030204" pitchFamily="18" charset="0"/>
              </a:rPr>
              <a:t>пробуємо його </a:t>
            </a:r>
            <a:r>
              <a:rPr lang="uk-UA" sz="1600" dirty="0" smtClean="0">
                <a:latin typeface="Cambria" panose="02040503050406030204" pitchFamily="18" charset="0"/>
              </a:rPr>
              <a:t>перевернути.</a:t>
            </a:r>
            <a:endParaRPr lang="uk-UA" sz="16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70000"/>
              </a:lnSpc>
              <a:buNone/>
            </a:pPr>
            <a:r>
              <a:rPr lang="uk-UA" sz="1600" dirty="0">
                <a:latin typeface="Cambria" panose="02040503050406030204" pitchFamily="18" charset="0"/>
              </a:rPr>
              <a:t>3. </a:t>
            </a:r>
            <a:r>
              <a:rPr lang="uk-UA" sz="1600" dirty="0" smtClean="0">
                <a:latin typeface="Cambria" panose="02040503050406030204" pitchFamily="18" charset="0"/>
              </a:rPr>
              <a:t>Обчислюємо зміну </a:t>
            </a:r>
            <a:r>
              <a:rPr lang="uk-UA" sz="1600" dirty="0">
                <a:latin typeface="Cambria" panose="02040503050406030204" pitchFamily="18" charset="0"/>
              </a:rPr>
              <a:t>енергії </a:t>
            </a:r>
            <a:r>
              <a:rPr lang="uk-UA" sz="1600" dirty="0" smtClean="0">
                <a:latin typeface="Cambria" panose="02040503050406030204" pitchFamily="18" charset="0"/>
              </a:rPr>
              <a:t>системи</a:t>
            </a:r>
            <a:r>
              <a:rPr lang="uk-UA" sz="1600" dirty="0">
                <a:latin typeface="Cambria" panose="02040503050406030204" pitchFamily="18" charset="0"/>
              </a:rPr>
              <a:t>, </a:t>
            </a:r>
            <a:endParaRPr lang="en-US" sz="1600" dirty="0" smtClean="0">
              <a:latin typeface="Cambria" panose="02040503050406030204" pitchFamily="18" charset="0"/>
            </a:endParaRPr>
          </a:p>
          <a:p>
            <a:pPr marL="320040" lvl="1" indent="0" algn="ctr">
              <a:lnSpc>
                <a:spcPct val="17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uk-UA" sz="1600" dirty="0">
                <a:latin typeface="Consolas" panose="020B0609020204030204" pitchFamily="49" charset="0"/>
                <a:cs typeface="Consolas" panose="020B0609020204030204" pitchFamily="49" charset="0"/>
              </a:rPr>
              <a:t>Е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2J·spin[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]·(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spin_left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spin_right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spin_top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spin_bottom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endParaRPr lang="uk-UA" sz="16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70000"/>
              </a:lnSpc>
              <a:buNone/>
            </a:pPr>
            <a:r>
              <a:rPr lang="uk-UA" sz="1600" dirty="0">
                <a:latin typeface="Cambria" panose="02040503050406030204" pitchFamily="18" charset="0"/>
              </a:rPr>
              <a:t>4. Якщо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uk-UA" sz="1600" dirty="0">
                <a:latin typeface="Consolas" panose="020B0609020204030204" pitchFamily="49" charset="0"/>
                <a:cs typeface="Consolas" panose="020B0609020204030204" pitchFamily="49" charset="0"/>
              </a:rPr>
              <a:t>Е ≤ 0</a:t>
            </a:r>
            <a:r>
              <a:rPr lang="uk-UA" sz="1600" dirty="0">
                <a:latin typeface="Cambria" panose="02040503050406030204" pitchFamily="18" charset="0"/>
              </a:rPr>
              <a:t>, то приймаємо нову </a:t>
            </a:r>
            <a:r>
              <a:rPr lang="uk-UA" sz="1600" dirty="0" smtClean="0">
                <a:latin typeface="Cambria" panose="02040503050406030204" pitchFamily="18" charset="0"/>
              </a:rPr>
              <a:t>конфігурацію і </a:t>
            </a:r>
            <a:r>
              <a:rPr lang="uk-UA" sz="1600" dirty="0">
                <a:latin typeface="Cambria" panose="02040503050406030204" pitchFamily="18" charset="0"/>
              </a:rPr>
              <a:t>переходимо до кроку </a:t>
            </a:r>
            <a:r>
              <a:rPr lang="uk-UA" sz="1600" dirty="0" smtClean="0">
                <a:latin typeface="Cambria" panose="02040503050406030204" pitchFamily="18" charset="0"/>
              </a:rPr>
              <a:t>8.</a:t>
            </a:r>
          </a:p>
          <a:p>
            <a:pPr marL="320040" lvl="1" indent="0" algn="just">
              <a:lnSpc>
                <a:spcPct val="170000"/>
              </a:lnSpc>
              <a:buNone/>
            </a:pPr>
            <a:r>
              <a:rPr lang="uk-UA" sz="1600" dirty="0" smtClean="0">
                <a:latin typeface="Cambria" panose="02040503050406030204" pitchFamily="18" charset="0"/>
              </a:rPr>
              <a:t>5. Якщо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uk-U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Е &gt; 0</a:t>
            </a:r>
            <a:r>
              <a:rPr lang="uk-UA" sz="1600" dirty="0" smtClean="0">
                <a:latin typeface="Cambria" panose="02040503050406030204" pitchFamily="18" charset="0"/>
              </a:rPr>
              <a:t>, то обчислюємо вірогідність переходу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uk-U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ехр</a:t>
            </a:r>
            <a:r>
              <a:rPr lang="uk-UA" sz="1600" dirty="0">
                <a:latin typeface="Consolas" panose="020B0609020204030204" pitchFamily="49" charset="0"/>
                <a:cs typeface="Consolas" panose="020B0609020204030204" pitchFamily="49" charset="0"/>
              </a:rPr>
              <a:t>(–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uk-UA" sz="1600" dirty="0">
                <a:latin typeface="Consolas" panose="020B0609020204030204" pitchFamily="49" charset="0"/>
                <a:cs typeface="Consolas" panose="020B0609020204030204" pitchFamily="49" charset="0"/>
              </a:rPr>
              <a:t>Е/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uk-UA" sz="1600" dirty="0">
                <a:latin typeface="Consolas" panose="020B0609020204030204" pitchFamily="49" charset="0"/>
                <a:cs typeface="Consolas" panose="020B0609020204030204" pitchFamily="49" charset="0"/>
              </a:rPr>
              <a:t>Т</a:t>
            </a:r>
            <a:r>
              <a:rPr lang="uk-U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sz="1600" dirty="0" smtClean="0">
                <a:latin typeface="Cambria" panose="02040503050406030204" pitchFamily="18" charset="0"/>
              </a:rPr>
              <a:t>.</a:t>
            </a:r>
            <a:endParaRPr lang="uk-UA" sz="16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70000"/>
              </a:lnSpc>
              <a:buNone/>
            </a:pPr>
            <a:r>
              <a:rPr lang="uk-UA" sz="1600" dirty="0">
                <a:latin typeface="Cambria" panose="02040503050406030204" pitchFamily="18" charset="0"/>
              </a:rPr>
              <a:t>6. Генеруємо випадкове число </a:t>
            </a:r>
            <a:r>
              <a:rPr lang="en-US" sz="1600" dirty="0">
                <a:latin typeface="Cambria" panose="02040503050406030204" pitchFamily="18" charset="0"/>
              </a:rPr>
              <a:t>r </a:t>
            </a:r>
            <a:r>
              <a:rPr lang="uk-UA" sz="1600" dirty="0">
                <a:latin typeface="Cambria" panose="02040503050406030204" pitchFamily="18" charset="0"/>
              </a:rPr>
              <a:t>в </a:t>
            </a:r>
            <a:r>
              <a:rPr lang="uk-UA" sz="1600" dirty="0" smtClean="0">
                <a:latin typeface="Cambria" panose="02040503050406030204" pitchFamily="18" charset="0"/>
              </a:rPr>
              <a:t>інтервалі.</a:t>
            </a:r>
            <a:endParaRPr lang="uk-UA" sz="16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70000"/>
              </a:lnSpc>
              <a:buNone/>
            </a:pPr>
            <a:r>
              <a:rPr lang="uk-UA" sz="1600" dirty="0">
                <a:latin typeface="Cambria" panose="02040503050406030204" pitchFamily="18" charset="0"/>
              </a:rPr>
              <a:t>7. Якщо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 ≤ W</a:t>
            </a:r>
            <a:r>
              <a:rPr lang="en-US" sz="1600" dirty="0">
                <a:latin typeface="Cambria" panose="02040503050406030204" pitchFamily="18" charset="0"/>
              </a:rPr>
              <a:t>, </a:t>
            </a:r>
            <a:r>
              <a:rPr lang="uk-UA" sz="1600" dirty="0">
                <a:latin typeface="Cambria" panose="02040503050406030204" pitchFamily="18" charset="0"/>
              </a:rPr>
              <a:t>то нову конфігурацію приймаємо</a:t>
            </a:r>
            <a:r>
              <a:rPr lang="uk-UA" sz="1600" dirty="0" smtClean="0">
                <a:latin typeface="Cambria" panose="02040503050406030204" pitchFamily="18" charset="0"/>
              </a:rPr>
              <a:t>, інакше </a:t>
            </a:r>
            <a:r>
              <a:rPr lang="uk-UA" sz="1600" dirty="0">
                <a:latin typeface="Cambria" panose="02040503050406030204" pitchFamily="18" charset="0"/>
              </a:rPr>
              <a:t>зберігаємо попередню </a:t>
            </a:r>
            <a:r>
              <a:rPr lang="uk-UA" sz="1600" dirty="0" smtClean="0">
                <a:latin typeface="Cambria" panose="02040503050406030204" pitchFamily="18" charset="0"/>
              </a:rPr>
              <a:t>конфігурацію</a:t>
            </a:r>
          </a:p>
          <a:p>
            <a:pPr marL="320040" lvl="1" indent="0" algn="just">
              <a:lnSpc>
                <a:spcPct val="170000"/>
              </a:lnSpc>
              <a:buNone/>
            </a:pPr>
            <a:r>
              <a:rPr lang="uk-UA" sz="1600" dirty="0" smtClean="0">
                <a:latin typeface="Cambria" panose="02040503050406030204" pitchFamily="18" charset="0"/>
              </a:rPr>
              <a:t>8. Визначаємо значення необхідних фізичних величин</a:t>
            </a:r>
          </a:p>
          <a:p>
            <a:pPr marL="320040" lvl="1" indent="0" algn="just">
              <a:lnSpc>
                <a:spcPct val="170000"/>
              </a:lnSpc>
              <a:buNone/>
            </a:pPr>
            <a:r>
              <a:rPr lang="uk-UA" sz="1600" dirty="0" smtClean="0">
                <a:latin typeface="Cambria" panose="02040503050406030204" pitchFamily="18" charset="0"/>
              </a:rPr>
              <a:t>9</a:t>
            </a:r>
            <a:r>
              <a:rPr lang="uk-UA" sz="1600" dirty="0">
                <a:latin typeface="Cambria" panose="02040503050406030204" pitchFamily="18" charset="0"/>
              </a:rPr>
              <a:t>. Повторюємо кроки 2—8 для отримання </a:t>
            </a:r>
            <a:r>
              <a:rPr lang="uk-UA" sz="1600" dirty="0" smtClean="0">
                <a:latin typeface="Cambria" panose="02040503050406030204" pitchFamily="18" charset="0"/>
              </a:rPr>
              <a:t>достатнього </a:t>
            </a:r>
            <a:r>
              <a:rPr lang="uk-UA" sz="1600" dirty="0">
                <a:latin typeface="Cambria" panose="02040503050406030204" pitchFamily="18" charset="0"/>
              </a:rPr>
              <a:t>числа </a:t>
            </a:r>
            <a:r>
              <a:rPr lang="uk-UA" sz="1600" dirty="0" smtClean="0">
                <a:latin typeface="Cambria" panose="02040503050406030204" pitchFamily="18" charset="0"/>
              </a:rPr>
              <a:t>конфігурацій.</a:t>
            </a:r>
            <a:endParaRPr lang="uk-UA" sz="16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70000"/>
              </a:lnSpc>
              <a:buNone/>
            </a:pPr>
            <a:r>
              <a:rPr lang="uk-UA" sz="1600" dirty="0">
                <a:latin typeface="Cambria" panose="02040503050406030204" pitchFamily="18" charset="0"/>
              </a:rPr>
              <a:t>10. Обчислюємо середні по конфігураціях, які </a:t>
            </a:r>
            <a:r>
              <a:rPr lang="uk-UA" sz="1600" dirty="0" smtClean="0">
                <a:latin typeface="Cambria" panose="02040503050406030204" pitchFamily="18" charset="0"/>
              </a:rPr>
              <a:t>статистично незалежні</a:t>
            </a:r>
          </a:p>
        </p:txBody>
      </p:sp>
    </p:spTree>
    <p:extLst>
      <p:ext uri="{BB962C8B-B14F-4D97-AF65-F5344CB8AC3E}">
        <p14:creationId xmlns:p14="http://schemas.microsoft.com/office/powerpoint/2010/main" val="328490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/>
              <a:t>Модель </a:t>
            </a:r>
            <a:r>
              <a:rPr lang="uk-UA" dirty="0" err="1" smtClean="0"/>
              <a:t>Ізінга</a:t>
            </a:r>
            <a:r>
              <a:rPr lang="uk-UA" dirty="0" smtClean="0"/>
              <a:t>, Алгоритм Вольфа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447800"/>
                <a:ext cx="8424936" cy="4861520"/>
              </a:xfrm>
            </p:spPr>
            <p:txBody>
              <a:bodyPr>
                <a:noAutofit/>
              </a:bodyPr>
              <a:lstStyle/>
              <a:p>
                <a:pPr marL="320040" lvl="1" indent="0" algn="just">
                  <a:lnSpc>
                    <a:spcPct val="150000"/>
                  </a:lnSpc>
                  <a:buNone/>
                </a:pPr>
                <a:r>
                  <a:rPr lang="uk-UA" sz="1800" dirty="0" smtClean="0">
                    <a:latin typeface="Cambria" panose="02040503050406030204" pitchFamily="18" charset="0"/>
                  </a:rPr>
                  <a:t>1. Підготувати </a:t>
                </a:r>
                <a:r>
                  <a:rPr lang="uk-UA" sz="1800" smtClean="0">
                    <a:latin typeface="Cambria" panose="02040503050406030204" pitchFamily="18" charset="0"/>
                  </a:rPr>
                  <a:t>початкову конфігураці</a:t>
                </a:r>
                <a:r>
                  <a:rPr lang="uk-UA" sz="1800">
                    <a:latin typeface="Cambria" panose="02040503050406030204" pitchFamily="18" charset="0"/>
                  </a:rPr>
                  <a:t>ю</a:t>
                </a:r>
                <a:r>
                  <a:rPr lang="uk-UA" sz="1800" smtClean="0">
                    <a:latin typeface="Cambria" panose="02040503050406030204" pitchFamily="18" charset="0"/>
                  </a:rPr>
                  <a:t>, </a:t>
                </a:r>
                <a:r>
                  <a:rPr lang="uk-UA" sz="1800" dirty="0">
                    <a:latin typeface="Cambria" panose="02040503050406030204" pitchFamily="18" charset="0"/>
                  </a:rPr>
                  <a:t>що складається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з N спінів.</a:t>
                </a:r>
                <a:endParaRPr lang="uk-UA" sz="1800" dirty="0">
                  <a:latin typeface="Cambria" panose="02040503050406030204" pitchFamily="18" charset="0"/>
                </a:endParaRPr>
              </a:p>
              <a:p>
                <a:pPr marL="320040" lvl="1" indent="0" algn="just">
                  <a:lnSpc>
                    <a:spcPct val="150000"/>
                  </a:lnSpc>
                  <a:buNone/>
                </a:pPr>
                <a:r>
                  <a:rPr lang="uk-UA" sz="1800" dirty="0">
                    <a:latin typeface="Cambria" panose="02040503050406030204" pitchFamily="18" charset="0"/>
                  </a:rPr>
                  <a:t>2. Випадково вибрати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с</a:t>
                </a:r>
                <a14:m>
                  <m:oMath xmlns:m="http://schemas.openxmlformats.org/officeDocument/2006/math">
                    <m:r>
                      <a:rPr lang="uk-UA" sz="1800" b="0" i="0" smtClean="0">
                        <a:latin typeface="Cambria Math"/>
                      </a:rPr>
                      <m:t>пін </m:t>
                    </m:r>
                    <m:sSub>
                      <m:sSubPr>
                        <m:ctrlPr>
                          <a:rPr lang="uk-UA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uk-UA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800" dirty="0" smtClean="0">
                    <a:latin typeface="Cambria" panose="02040503050406030204" pitchFamily="18" charset="0"/>
                  </a:rPr>
                  <a:t>.</a:t>
                </a:r>
                <a:endParaRPr lang="uk-UA" sz="1800" dirty="0">
                  <a:latin typeface="Cambria" panose="02040503050406030204" pitchFamily="18" charset="0"/>
                </a:endParaRPr>
              </a:p>
              <a:p>
                <a:pPr marL="320040" lvl="1" indent="0" algn="just">
                  <a:lnSpc>
                    <a:spcPct val="150000"/>
                  </a:lnSpc>
                  <a:buNone/>
                </a:pPr>
                <a:r>
                  <a:rPr lang="uk-UA" sz="1800" dirty="0">
                    <a:latin typeface="Cambria" panose="02040503050406030204" pitchFamily="18" charset="0"/>
                  </a:rPr>
                  <a:t>3. Починаючи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зі спіну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uk-UA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800" dirty="0" smtClean="0">
                    <a:latin typeface="Cambria" panose="02040503050406030204" pitchFamily="18" charset="0"/>
                  </a:rPr>
                  <a:t>, </a:t>
                </a:r>
                <a:r>
                  <a:rPr lang="uk-UA" sz="1800" dirty="0">
                    <a:latin typeface="Cambria" panose="02040503050406030204" pitchFamily="18" charset="0"/>
                  </a:rPr>
                  <a:t>побудувати навколо нього кластер,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який містить спіни </a:t>
                </a:r>
                <a:r>
                  <a:rPr lang="uk-UA" sz="1800" dirty="0">
                    <a:latin typeface="Cambria" panose="02040503050406030204" pitchFamily="18" charset="0"/>
                  </a:rPr>
                  <a:t>такої ж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орієнтації та зв’язані один </a:t>
                </a:r>
                <a:r>
                  <a:rPr lang="uk-UA" sz="1800" dirty="0">
                    <a:latin typeface="Cambria" panose="02040503050406030204" pitchFamily="18" charset="0"/>
                  </a:rPr>
                  <a:t>з одним з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імовірністю </a:t>
                </a:r>
              </a:p>
              <a:p>
                <a:pPr marL="320040" lvl="1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uk-UA" sz="1800" b="0" i="1" smtClean="0">
                        <a:latin typeface="Cambria Math"/>
                      </a:rPr>
                      <m:t>𝑃</m:t>
                    </m:r>
                    <m:r>
                      <a:rPr lang="uk-UA" sz="1800" b="0" i="1" smtClean="0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uk-UA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uk-UA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uk-UA" sz="1800" b="0" i="1" smtClean="0">
                            <a:latin typeface="Cambria Math"/>
                          </a:rPr>
                          <m:t>−2</m:t>
                        </m:r>
                        <m:r>
                          <a:rPr lang="uk-UA" sz="1800" b="0" i="1" smtClean="0">
                            <a:latin typeface="Cambria Math"/>
                          </a:rPr>
                          <m:t>𝑏𝐽</m:t>
                        </m:r>
                        <m:sSub>
                          <m:sSubPr>
                            <m:ctrlPr>
                              <a:rPr lang="uk-UA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8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uk-UA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uk-UA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8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uk-UA" sz="1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uk-UA" sz="1800" dirty="0" smtClean="0">
                    <a:latin typeface="Cambria" panose="02040503050406030204" pitchFamily="18" charset="0"/>
                  </a:rPr>
                  <a:t>.</a:t>
                </a:r>
                <a:endParaRPr lang="uk-UA" sz="1800" dirty="0">
                  <a:latin typeface="Cambria" panose="02040503050406030204" pitchFamily="18" charset="0"/>
                </a:endParaRPr>
              </a:p>
              <a:p>
                <a:pPr marL="320040" lvl="1" indent="0" algn="just">
                  <a:lnSpc>
                    <a:spcPct val="150000"/>
                  </a:lnSpc>
                  <a:buNone/>
                </a:pPr>
                <a:r>
                  <a:rPr lang="uk-UA" sz="1800" dirty="0">
                    <a:latin typeface="Cambria" panose="02040503050406030204" pitchFamily="18" charset="0"/>
                  </a:rPr>
                  <a:t>4. Перевернути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всі спіни </a:t>
                </a:r>
                <a:r>
                  <a:rPr lang="uk-UA" sz="1800" dirty="0">
                    <a:latin typeface="Cambria" panose="02040503050406030204" pitchFamily="18" charset="0"/>
                  </a:rPr>
                  <a:t>в цьому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кластері.</a:t>
                </a:r>
                <a:endParaRPr lang="uk-UA" sz="1800" dirty="0">
                  <a:latin typeface="Cambria" panose="02040503050406030204" pitchFamily="18" charset="0"/>
                </a:endParaRPr>
              </a:p>
              <a:p>
                <a:pPr marL="320040" lvl="1" indent="0" algn="just">
                  <a:lnSpc>
                    <a:spcPct val="150000"/>
                  </a:lnSpc>
                  <a:buNone/>
                </a:pPr>
                <a:r>
                  <a:rPr lang="uk-UA" sz="1800" dirty="0">
                    <a:latin typeface="Cambria" panose="02040503050406030204" pitchFamily="18" charset="0"/>
                  </a:rPr>
                  <a:t>5.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Кінець одного </a:t>
                </a:r>
                <a:r>
                  <a:rPr lang="uk-UA" sz="1800" dirty="0">
                    <a:latin typeface="Cambria" panose="02040503050406030204" pitchFamily="18" charset="0"/>
                  </a:rPr>
                  <a:t>Монте-Карло кроку, зберегти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моментальні значення </a:t>
                </a:r>
                <a:r>
                  <a:rPr lang="uk-UA" sz="1800" dirty="0">
                    <a:latin typeface="Cambria" panose="02040503050406030204" pitchFamily="18" charset="0"/>
                  </a:rPr>
                  <a:t>характеристик системи.</a:t>
                </a:r>
              </a:p>
              <a:p>
                <a:pPr marL="320040" lvl="1" indent="0" algn="just">
                  <a:lnSpc>
                    <a:spcPct val="150000"/>
                  </a:lnSpc>
                  <a:buNone/>
                </a:pPr>
                <a:r>
                  <a:rPr lang="uk-UA" sz="1800" dirty="0">
                    <a:latin typeface="Cambria" panose="02040503050406030204" pitchFamily="18" charset="0"/>
                  </a:rPr>
                  <a:t>6. Повторити кроки 2 до 5 поки не буде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зроблено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uk-UA" sz="1800" b="0" i="1" smtClean="0">
                            <a:latin typeface="Cambria Math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uk-UA" sz="1800" dirty="0" smtClean="0">
                    <a:latin typeface="Cambria" panose="02040503050406030204" pitchFamily="18" charset="0"/>
                  </a:rPr>
                  <a:t> кроків Монте-Карло.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447800"/>
                <a:ext cx="8424936" cy="4861520"/>
              </a:xfrm>
              <a:blipFill rotWithShape="1">
                <a:blip r:embed="rId2"/>
                <a:stretch>
                  <a:fillRect r="-6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803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/>
              <a:t>Модель </a:t>
            </a:r>
            <a:r>
              <a:rPr lang="uk-UA" dirty="0" err="1" smtClean="0"/>
              <a:t>Ізінга</a:t>
            </a:r>
            <a:r>
              <a:rPr lang="uk-UA" dirty="0" smtClean="0"/>
              <a:t>, Результати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24936" cy="4861520"/>
          </a:xfrm>
        </p:spPr>
        <p:txBody>
          <a:bodyPr>
            <a:noAutofit/>
          </a:bodyPr>
          <a:lstStyle/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Cambria" panose="02040503050406030204" pitchFamily="18" charset="0"/>
              </a:rPr>
              <a:t>Metropolis + GFSR</a:t>
            </a: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2050" name="Picture 2" descr="F:\Study\Обчислювальна фізика\Проект_19.02.15\15.34\ising_metropolis_gfsr_10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743" y="2132856"/>
            <a:ext cx="489743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Study\Обчислювальна фізика\Проект_19.02.15\15.34\ising_metropolis_gfsr_10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49080"/>
            <a:ext cx="48863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81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/>
              <a:t>Модель </a:t>
            </a:r>
            <a:r>
              <a:rPr lang="uk-UA" dirty="0" err="1" smtClean="0"/>
              <a:t>Ізінга</a:t>
            </a:r>
            <a:r>
              <a:rPr lang="uk-UA" dirty="0" smtClean="0"/>
              <a:t>, Результати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24936" cy="4861520"/>
          </a:xfrm>
        </p:spPr>
        <p:txBody>
          <a:bodyPr>
            <a:noAutofit/>
          </a:bodyPr>
          <a:lstStyle/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Cambria" panose="02040503050406030204" pitchFamily="18" charset="0"/>
              </a:rPr>
              <a:t>Metropolis + </a:t>
            </a:r>
            <a:r>
              <a:rPr lang="en-US" sz="1800" dirty="0" smtClean="0">
                <a:latin typeface="Cambria" panose="02040503050406030204" pitchFamily="18" charset="0"/>
              </a:rPr>
              <a:t>LCG</a:t>
            </a: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3074" name="Picture 2" descr="F:\Study\Обчислювальна фізика\Проект_19.02.15\15.34\ising_metropolis_LCG_10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32855"/>
            <a:ext cx="4821237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Study\Обчислювальна фізика\Проект_19.02.15\15.34\ising_metropolis_LCG_10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49080"/>
            <a:ext cx="48006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5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/>
              <a:t>Модель </a:t>
            </a:r>
            <a:r>
              <a:rPr lang="uk-UA" dirty="0" err="1" smtClean="0"/>
              <a:t>Ізінга</a:t>
            </a:r>
            <a:r>
              <a:rPr lang="uk-UA" dirty="0" smtClean="0"/>
              <a:t>, Результати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24936" cy="4861520"/>
          </a:xfrm>
        </p:spPr>
        <p:txBody>
          <a:bodyPr>
            <a:noAutofit/>
          </a:bodyPr>
          <a:lstStyle/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Cambria" panose="02040503050406030204" pitchFamily="18" charset="0"/>
              </a:rPr>
              <a:t>Metropolis + </a:t>
            </a:r>
            <a:r>
              <a:rPr lang="en-US" sz="1800" dirty="0" err="1" smtClean="0">
                <a:latin typeface="Cambria" panose="02040503050406030204" pitchFamily="18" charset="0"/>
              </a:rPr>
              <a:t>Matlab</a:t>
            </a: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4098" name="Picture 2" descr="F:\Study\Обчислювальна фізика\Проект_19.02.15\15.34\ising_metropolis_matlab_10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32856"/>
            <a:ext cx="50292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Study\Обчислювальна фізика\Проект_19.02.15\15.34\ising_metropolis_matlab_10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72" y="4149080"/>
            <a:ext cx="51054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/>
              <a:t>Модель </a:t>
            </a:r>
            <a:r>
              <a:rPr lang="uk-UA" dirty="0" err="1" smtClean="0"/>
              <a:t>Ізінга</a:t>
            </a:r>
            <a:r>
              <a:rPr lang="uk-UA" dirty="0" smtClean="0"/>
              <a:t>, Результати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24936" cy="4861520"/>
          </a:xfrm>
        </p:spPr>
        <p:txBody>
          <a:bodyPr>
            <a:noAutofit/>
          </a:bodyPr>
          <a:lstStyle/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Cambria" panose="02040503050406030204" pitchFamily="18" charset="0"/>
              </a:rPr>
              <a:t>Metropolis + LCG</a:t>
            </a: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Cambria" panose="02040503050406030204" pitchFamily="18" charset="0"/>
              </a:rPr>
              <a:t>Metropolis + GFSR</a:t>
            </a: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Cambria" panose="02040503050406030204" pitchFamily="18" charset="0"/>
              </a:rPr>
              <a:t>Metropolis + default</a:t>
            </a:r>
            <a:endParaRPr lang="uk-UA" sz="1800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5" descr="F:\Study\Обчислювальна фізика\Проект_19.02.15\15.34\ising_metropolis_gfsr_10_5 — копи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85" y="3501008"/>
            <a:ext cx="489743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Study\Обчислювальна фізика\Проект_19.02.15\15.34\ising_metropolis_LCG_10_5 — коп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85" y="1700808"/>
            <a:ext cx="4821237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F:\Study\Обчислювальна фізика\Проект_19.02.15\15.34\ising_metropolis_matlab_10_5 — копия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85" y="5445224"/>
            <a:ext cx="50292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779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/>
              <a:t>Модель </a:t>
            </a:r>
            <a:r>
              <a:rPr lang="uk-UA" dirty="0" err="1" smtClean="0"/>
              <a:t>Ізінга</a:t>
            </a:r>
            <a:r>
              <a:rPr lang="uk-UA" dirty="0" smtClean="0"/>
              <a:t>, Результати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24936" cy="4861520"/>
          </a:xfrm>
        </p:spPr>
        <p:txBody>
          <a:bodyPr>
            <a:noAutofit/>
          </a:bodyPr>
          <a:lstStyle/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</a:rPr>
              <a:t>Wolf + </a:t>
            </a:r>
            <a:r>
              <a:rPr lang="en-US" sz="1800" dirty="0" smtClean="0">
                <a:latin typeface="Cambria" panose="02040503050406030204" pitchFamily="18" charset="0"/>
              </a:rPr>
              <a:t>LCG</a:t>
            </a: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</a:rPr>
              <a:t>Wolf </a:t>
            </a:r>
            <a:r>
              <a:rPr lang="en-US" sz="1800" dirty="0" smtClean="0">
                <a:latin typeface="Cambria" panose="02040503050406030204" pitchFamily="18" charset="0"/>
              </a:rPr>
              <a:t>+ GFSR</a:t>
            </a: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Cambria" panose="02040503050406030204" pitchFamily="18" charset="0"/>
              </a:rPr>
              <a:t>Wolf + default</a:t>
            </a:r>
            <a:endParaRPr lang="uk-UA" sz="1800" dirty="0" smtClean="0">
              <a:latin typeface="Cambria" panose="02040503050406030204" pitchFamily="18" charset="0"/>
            </a:endParaRPr>
          </a:p>
        </p:txBody>
      </p:sp>
      <p:pic>
        <p:nvPicPr>
          <p:cNvPr id="1027" name="Picture 3" descr="F:\Study\Обчислювальна фізика\Проект_19.02.15\15.34\ising_wolf_lcg_10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00808"/>
            <a:ext cx="43815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Study\Обчислювальна фізика\Проект_19.02.15\15.34\ising_wolf_matlab_10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73216"/>
            <a:ext cx="4572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Study\Обчислювальна фізика\Проект_19.02.15\15.34\ising_wolf_gfsr_10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47780"/>
            <a:ext cx="43815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76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/>
              <a:t>Висновки</a:t>
            </a:r>
            <a:r>
              <a:rPr lang="en-US" dirty="0" smtClean="0"/>
              <a:t> </a:t>
            </a:r>
            <a:r>
              <a:rPr lang="en-US" dirty="0" smtClean="0">
                <a:latin typeface="Cambria" panose="02040503050406030204" pitchFamily="18" charset="0"/>
              </a:rPr>
              <a:t>GFSR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4861520"/>
          </a:xfrm>
        </p:spPr>
        <p:txBody>
          <a:bodyPr>
            <a:noAutofit/>
          </a:bodyPr>
          <a:lstStyle/>
          <a:p>
            <a:pPr marL="320040"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 GFSR </a:t>
            </a:r>
            <a:r>
              <a:rPr lang="uk-UA" dirty="0" smtClean="0">
                <a:latin typeface="Cambria" panose="02040503050406030204" pitchFamily="18" charset="0"/>
              </a:rPr>
              <a:t>генератори можна розглядати як випадок генераторів методом </a:t>
            </a:r>
            <a:r>
              <a:rPr lang="uk-UA" dirty="0" err="1" smtClean="0">
                <a:latin typeface="Cambria" panose="02040503050406030204" pitchFamily="18" charset="0"/>
              </a:rPr>
              <a:t>Фібоначчі</a:t>
            </a:r>
            <a:r>
              <a:rPr lang="uk-UA" dirty="0" smtClean="0">
                <a:latin typeface="Cambria" panose="02040503050406030204" pitchFamily="18" charset="0"/>
              </a:rPr>
              <a:t> використовуючи операцію </a:t>
            </a:r>
            <a:r>
              <a:rPr lang="en-US" dirty="0" smtClean="0">
                <a:latin typeface="Cambria" panose="02040503050406030204" pitchFamily="18" charset="0"/>
              </a:rPr>
              <a:t>XOR</a:t>
            </a:r>
            <a:r>
              <a:rPr lang="uk-UA" dirty="0" smtClean="0">
                <a:latin typeface="Cambria" panose="02040503050406030204" pitchFamily="18" charset="0"/>
              </a:rPr>
              <a:t>.</a:t>
            </a:r>
            <a:r>
              <a:rPr lang="ru-RU" dirty="0" smtClean="0">
                <a:latin typeface="Cambria" panose="02040503050406030204" pitchFamily="18" charset="0"/>
              </a:rPr>
              <a:t> </a:t>
            </a:r>
            <a:r>
              <a:rPr lang="ru-RU" dirty="0" err="1" smtClean="0">
                <a:latin typeface="Cambria" panose="02040503050406030204" pitchFamily="18" charset="0"/>
              </a:rPr>
              <a:t>Дані</a:t>
            </a:r>
            <a:r>
              <a:rPr lang="ru-RU" dirty="0" smtClean="0">
                <a:latin typeface="Cambria" panose="02040503050406030204" pitchFamily="18" charset="0"/>
              </a:rPr>
              <a:t> </a:t>
            </a:r>
            <a:r>
              <a:rPr lang="ru-RU" dirty="0" err="1" smtClean="0">
                <a:latin typeface="Cambria" panose="02040503050406030204" pitchFamily="18" charset="0"/>
              </a:rPr>
              <a:t>генератори</a:t>
            </a:r>
            <a:r>
              <a:rPr lang="ru-RU" dirty="0" smtClean="0">
                <a:latin typeface="Cambria" panose="02040503050406030204" pitchFamily="18" charset="0"/>
              </a:rPr>
              <a:t> </a:t>
            </a:r>
            <a:r>
              <a:rPr lang="ru-RU" dirty="0" err="1" smtClean="0">
                <a:latin typeface="Cambria" panose="02040503050406030204" pitchFamily="18" charset="0"/>
              </a:rPr>
              <a:t>швидкі</a:t>
            </a:r>
            <a:r>
              <a:rPr lang="uk-UA" dirty="0" smtClean="0">
                <a:latin typeface="Cambria" panose="02040503050406030204" pitchFamily="18" charset="0"/>
              </a:rPr>
              <a:t> та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uk-UA" dirty="0" smtClean="0">
                <a:latin typeface="Cambria" panose="02040503050406030204" pitchFamily="18" charset="0"/>
              </a:rPr>
              <a:t>мають великий період. Якість їх </a:t>
            </a:r>
            <a:r>
              <a:rPr lang="uk-UA" dirty="0" err="1" smtClean="0">
                <a:latin typeface="Cambria" panose="02040503050406030204" pitchFamily="18" charset="0"/>
              </a:rPr>
              <a:t>випадков</a:t>
            </a:r>
            <a:r>
              <a:rPr lang="ru-RU" dirty="0">
                <a:latin typeface="Cambria" panose="02040503050406030204" pitchFamily="18" charset="0"/>
              </a:rPr>
              <a:t>о</a:t>
            </a:r>
            <a:r>
              <a:rPr lang="uk-UA" dirty="0" err="1" smtClean="0">
                <a:latin typeface="Cambria" panose="02040503050406030204" pitchFamily="18" charset="0"/>
              </a:rPr>
              <a:t>сті</a:t>
            </a:r>
            <a:r>
              <a:rPr lang="uk-UA" dirty="0" smtClean="0">
                <a:latin typeface="Cambria" panose="02040503050406030204" pitchFamily="18" charset="0"/>
              </a:rPr>
              <a:t> підвищується методом врахування не двох елементів, а більшої кількості. Проте якщо замість </a:t>
            </a:r>
            <a:r>
              <a:rPr lang="en-US" dirty="0" smtClean="0"/>
              <a:t>XOR</a:t>
            </a:r>
            <a:r>
              <a:rPr lang="uk-UA" dirty="0" smtClean="0"/>
              <a:t> використовувати інші бінарні операції то їх якість ще істотніше покращується. 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Випадкові генератори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844824"/>
            <a:ext cx="8496944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uk-UA" sz="2800" dirty="0" smtClean="0">
                <a:latin typeface="Cambria (Основной текст)"/>
              </a:rPr>
              <a:t>Швидкі</a:t>
            </a:r>
          </a:p>
          <a:p>
            <a:pPr algn="just">
              <a:lnSpc>
                <a:spcPct val="150000"/>
              </a:lnSpc>
            </a:pPr>
            <a:r>
              <a:rPr lang="uk-UA" sz="2800" dirty="0" err="1" smtClean="0">
                <a:latin typeface="Cambria (Основной текст)"/>
              </a:rPr>
              <a:t>Кросплатформені</a:t>
            </a:r>
            <a:endParaRPr lang="uk-UA" sz="2800" dirty="0" smtClean="0">
              <a:latin typeface="Cambria (Основной текст)"/>
            </a:endParaRPr>
          </a:p>
          <a:p>
            <a:pPr algn="just">
              <a:lnSpc>
                <a:spcPct val="150000"/>
              </a:lnSpc>
            </a:pPr>
            <a:r>
              <a:rPr lang="uk-UA" sz="2800" dirty="0" smtClean="0">
                <a:latin typeface="Cambria (Основной текст)"/>
              </a:rPr>
              <a:t>Великий період</a:t>
            </a:r>
          </a:p>
          <a:p>
            <a:pPr algn="just">
              <a:lnSpc>
                <a:spcPct val="150000"/>
              </a:lnSpc>
            </a:pPr>
            <a:r>
              <a:rPr lang="uk-UA" sz="2800" dirty="0" smtClean="0">
                <a:latin typeface="Cambria (Основной текст)"/>
              </a:rPr>
              <a:t>Рівномірні</a:t>
            </a:r>
          </a:p>
          <a:p>
            <a:pPr algn="just">
              <a:lnSpc>
                <a:spcPct val="150000"/>
              </a:lnSpc>
            </a:pPr>
            <a:r>
              <a:rPr lang="uk-UA" sz="2800" dirty="0" smtClean="0">
                <a:latin typeface="Cambria (Основной текст)"/>
              </a:rPr>
              <a:t>Незалежні</a:t>
            </a:r>
          </a:p>
        </p:txBody>
      </p:sp>
    </p:spTree>
    <p:extLst>
      <p:ext uri="{BB962C8B-B14F-4D97-AF65-F5344CB8AC3E}">
        <p14:creationId xmlns:p14="http://schemas.microsoft.com/office/powerpoint/2010/main" val="3928218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/>
              <a:t>Висновки </a:t>
            </a:r>
            <a:r>
              <a:rPr lang="en-US" dirty="0" smtClean="0"/>
              <a:t>LCG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24936" cy="4861520"/>
          </a:xfrm>
        </p:spPr>
        <p:txBody>
          <a:bodyPr>
            <a:noAutofit/>
          </a:bodyPr>
          <a:lstStyle/>
          <a:p>
            <a:pPr marL="320040" lvl="1" indent="0" algn="just">
              <a:lnSpc>
                <a:spcPct val="150000"/>
              </a:lnSpc>
              <a:buNone/>
            </a:pPr>
            <a:r>
              <a:rPr lang="uk-UA" dirty="0" smtClean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LCG </a:t>
            </a:r>
            <a:r>
              <a:rPr lang="uk-UA" dirty="0" smtClean="0">
                <a:latin typeface="Cambria" panose="02040503050406030204" pitchFamily="18" charset="0"/>
              </a:rPr>
              <a:t>добре підходить для більшості завдань, особливо при правильно підібраних параметрах  </a:t>
            </a:r>
            <a:r>
              <a:rPr lang="en-US" dirty="0" smtClean="0">
                <a:latin typeface="Cambria" panose="02040503050406030204" pitchFamily="18" charset="0"/>
              </a:rPr>
              <a:t>L(1313,</a:t>
            </a:r>
            <a:r>
              <a:rPr lang="uk-UA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0,</a:t>
            </a:r>
            <a:r>
              <a:rPr lang="uk-UA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259)</a:t>
            </a:r>
            <a:r>
              <a:rPr lang="uk-UA" dirty="0" smtClean="0">
                <a:latin typeface="Cambria" panose="02040503050406030204" pitchFamily="18" charset="0"/>
              </a:rPr>
              <a:t> , але має кілька дефектів:</a:t>
            </a: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uk-UA" dirty="0" smtClean="0">
                <a:latin typeface="Cambria" panose="02040503050406030204" pitchFamily="18" charset="0"/>
              </a:rPr>
              <a:t>	Молодші біти отриманих чисел сильно </a:t>
            </a:r>
            <a:r>
              <a:rPr lang="uk-UA" dirty="0" err="1" smtClean="0">
                <a:latin typeface="Cambria" panose="02040503050406030204" pitchFamily="18" charset="0"/>
              </a:rPr>
              <a:t>корельовані</a:t>
            </a:r>
            <a:r>
              <a:rPr lang="uk-UA" dirty="0" smtClean="0">
                <a:latin typeface="Cambria" panose="02040503050406030204" pitchFamily="18" charset="0"/>
              </a:rPr>
              <a:t> (залежні)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uk-UA" dirty="0" smtClean="0">
                <a:latin typeface="Cambria" panose="02040503050406030204" pitchFamily="18" charset="0"/>
              </a:rPr>
              <a:t>і результат розсіювання впорядкованих пар випадкових чисел в інтервалі (0, 1) має структуру регулярної решітки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09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/>
              <a:t>Висновки</a:t>
            </a:r>
            <a:r>
              <a:rPr lang="en-US" dirty="0"/>
              <a:t> LCG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24936" cy="4861520"/>
          </a:xfrm>
        </p:spPr>
        <p:txBody>
          <a:bodyPr>
            <a:noAutofit/>
          </a:bodyPr>
          <a:lstStyle/>
          <a:p>
            <a:pPr marL="320040" lvl="1" indent="0" algn="just">
              <a:lnSpc>
                <a:spcPct val="150000"/>
              </a:lnSpc>
              <a:buNone/>
            </a:pPr>
            <a:r>
              <a:rPr lang="uk-UA" dirty="0" smtClean="0">
                <a:latin typeface="Cambria" panose="02040503050406030204" pitchFamily="18" charset="0"/>
              </a:rPr>
              <a:t>	Період послідовності сильно залежить від початкових параметрів</a:t>
            </a:r>
          </a:p>
          <a:p>
            <a:pPr marL="320040" lvl="1" indent="0" algn="just">
              <a:lnSpc>
                <a:spcPct val="150000"/>
              </a:lnSpc>
              <a:buNone/>
            </a:pPr>
            <a:endParaRPr lang="uk-UA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uk-UA" dirty="0">
                <a:latin typeface="Cambria" panose="02040503050406030204" pitchFamily="18" charset="0"/>
              </a:rPr>
              <a:t>	</a:t>
            </a:r>
            <a:r>
              <a:rPr lang="uk-UA" dirty="0" smtClean="0">
                <a:latin typeface="Cambria" panose="02040503050406030204" pitchFamily="18" charset="0"/>
              </a:rPr>
              <a:t>Найменші біти не випадкові</a:t>
            </a: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uk-UA" dirty="0">
                <a:latin typeface="Cambria" panose="02040503050406030204" pitchFamily="18" charset="0"/>
              </a:rPr>
              <a:t>	</a:t>
            </a:r>
            <a:endParaRPr lang="uk-UA" dirty="0" smtClean="0">
              <a:latin typeface="Cambria" panose="02040503050406030204" pitchFamily="18" charset="0"/>
            </a:endParaRPr>
          </a:p>
          <a:p>
            <a:pPr marL="320040" lvl="1" indent="0" algn="just">
              <a:lnSpc>
                <a:spcPct val="150000"/>
              </a:lnSpc>
              <a:buNone/>
            </a:pPr>
            <a:r>
              <a:rPr lang="uk-UA" dirty="0">
                <a:latin typeface="Cambria" panose="02040503050406030204" pitchFamily="18" charset="0"/>
              </a:rPr>
              <a:t>	</a:t>
            </a:r>
            <a:r>
              <a:rPr lang="uk-UA" dirty="0" smtClean="0">
                <a:latin typeface="Cambria" panose="02040503050406030204" pitchFamily="18" charset="0"/>
              </a:rPr>
              <a:t>Мінімальне випадкове число не 0 а 1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27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24936" cy="4861520"/>
          </a:xfrm>
        </p:spPr>
        <p:txBody>
          <a:bodyPr>
            <a:noAutofit/>
          </a:bodyPr>
          <a:lstStyle/>
          <a:p>
            <a:pPr marL="320040" lvl="1" indent="0" algn="just">
              <a:lnSpc>
                <a:spcPct val="150000"/>
              </a:lnSpc>
              <a:buNone/>
            </a:pPr>
            <a:r>
              <a:rPr lang="uk-UA" dirty="0" smtClean="0">
                <a:latin typeface="Cambria" panose="02040503050406030204" pitchFamily="18" charset="0"/>
              </a:rPr>
              <a:t>	В більшості тестів серед пари генераторів краще зарекомендував себе </a:t>
            </a:r>
            <a:r>
              <a:rPr lang="en-US" dirty="0" smtClean="0">
                <a:latin typeface="Cambria" panose="02040503050406030204" pitchFamily="18" charset="0"/>
              </a:rPr>
              <a:t>GFSR</a:t>
            </a:r>
            <a:r>
              <a:rPr lang="uk-UA" dirty="0" smtClean="0">
                <a:latin typeface="Cambria" panose="02040503050406030204" pitchFamily="18" charset="0"/>
              </a:rPr>
              <a:t>, тому і не дивно що на даний момент його модифікації одні з найпопулярніших генераторів псевдовипадкових послідовностей. </a:t>
            </a:r>
            <a:r>
              <a:rPr lang="en-US" dirty="0" smtClean="0">
                <a:latin typeface="Cambria" panose="02040503050406030204" pitchFamily="18" charset="0"/>
              </a:rPr>
              <a:t>GFSR </a:t>
            </a:r>
            <a:r>
              <a:rPr lang="uk-UA" dirty="0" smtClean="0">
                <a:latin typeface="Cambria" panose="02040503050406030204" pitchFamily="18" charset="0"/>
              </a:rPr>
              <a:t>–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uk-UA" dirty="0" smtClean="0">
                <a:latin typeface="Cambria" panose="02040503050406030204" pitchFamily="18" charset="0"/>
              </a:rPr>
              <a:t>досить популярний за швидкодію та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uk-UA" dirty="0" smtClean="0">
                <a:latin typeface="Cambria" panose="02040503050406030204" pitchFamily="18" charset="0"/>
              </a:rPr>
              <a:t>якість. Також був протестований вбудований генератор, його якість на рівні </a:t>
            </a:r>
            <a:r>
              <a:rPr lang="en-US" dirty="0" smtClean="0">
                <a:latin typeface="Cambria" panose="02040503050406030204" pitchFamily="18" charset="0"/>
              </a:rPr>
              <a:t>GFSR</a:t>
            </a:r>
            <a:r>
              <a:rPr lang="uk-UA" dirty="0" smtClean="0">
                <a:latin typeface="Cambria" panose="02040503050406030204" pitchFamily="18" charset="0"/>
              </a:rPr>
              <a:t>, а в деяких випадках краща.</a:t>
            </a:r>
            <a:endParaRPr lang="uk-UA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6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Способи генерування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96944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dirty="0" smtClean="0"/>
              <a:t>	Є кілька способів генерування послідовностей випадкових чисел (ГПВЧ):</a:t>
            </a:r>
          </a:p>
          <a:p>
            <a:pPr lvl="1">
              <a:lnSpc>
                <a:spcPct val="150000"/>
              </a:lnSpc>
            </a:pPr>
            <a:r>
              <a:rPr lang="uk-UA" dirty="0" smtClean="0"/>
              <a:t>за </a:t>
            </a:r>
            <a:r>
              <a:rPr lang="uk-UA" dirty="0"/>
              <a:t>допомогою таблиць випадкових чисел;</a:t>
            </a:r>
          </a:p>
          <a:p>
            <a:pPr lvl="1">
              <a:lnSpc>
                <a:spcPct val="150000"/>
              </a:lnSpc>
            </a:pPr>
            <a:r>
              <a:rPr lang="uk-UA" dirty="0" smtClean="0"/>
              <a:t>за </a:t>
            </a:r>
            <a:r>
              <a:rPr lang="uk-UA" dirty="0"/>
              <a:t>допомогою спеціальних пристроїв — генераторів випадкових чисел;</a:t>
            </a:r>
          </a:p>
          <a:p>
            <a:pPr lvl="1">
              <a:lnSpc>
                <a:spcPct val="150000"/>
              </a:lnSpc>
            </a:pPr>
            <a:r>
              <a:rPr lang="uk-UA" dirty="0"/>
              <a:t>шляхом заміни випадкових чисел послідовністю так званих псевдовипадкових чисел.</a:t>
            </a:r>
          </a:p>
          <a:p>
            <a:pPr marL="0" indent="0">
              <a:lnSpc>
                <a:spcPct val="150000"/>
              </a:lnSpc>
              <a:buNone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64116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Вимоги до </a:t>
            </a:r>
            <a:r>
              <a:rPr lang="uk-UA" dirty="0"/>
              <a:t>ГПВЧ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dirty="0" smtClean="0"/>
              <a:t>із </a:t>
            </a:r>
            <a:r>
              <a:rPr lang="uk-UA" dirty="0"/>
              <a:t>достатньою точністю відтворювати поведінку модельованої випадкової величини із заданим розподілом;</a:t>
            </a:r>
          </a:p>
          <a:p>
            <a:pPr>
              <a:lnSpc>
                <a:spcPct val="150000"/>
              </a:lnSpc>
            </a:pPr>
            <a:r>
              <a:rPr lang="uk-UA" dirty="0"/>
              <a:t>потребувати мінімальну кількість операцій машини, які необхідні для формування одного випадкового числа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07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63272" cy="457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dirty="0" smtClean="0"/>
              <a:t>	Провести фізичний та статистичні тести заданих генераторів випадкових чисел.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uk-UA" dirty="0"/>
              <a:t>	</a:t>
            </a:r>
            <a:r>
              <a:rPr lang="uk-UA" dirty="0" smtClean="0"/>
              <a:t>Виконати порівняння якості та визначити більш якісний алгоритм для застосування в прикладних цілях.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96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Розглянути Алгоритми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1447800"/>
                <a:ext cx="8496944" cy="4572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uk-UA" dirty="0" smtClean="0"/>
                  <a:t>Алгоритм генерації за допомогою лінійної конгруенції</a:t>
                </a:r>
                <a:r>
                  <a:rPr lang="en-US" dirty="0" smtClean="0"/>
                  <a:t> (</a:t>
                </a:r>
                <a:r>
                  <a:rPr lang="en-US" dirty="0"/>
                  <a:t>Java's Random </a:t>
                </a:r>
                <a:r>
                  <a:rPr lang="en-US" dirty="0" smtClean="0"/>
                  <a:t>class) </a:t>
                </a:r>
                <a:endParaRPr lang="en-US" dirty="0" smtClean="0">
                  <a:latin typeface="Cambria (Основной текст)"/>
                </a:endParaRP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(Основной текст)"/>
                        </a:rPr>
                        <m:t>0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&lt;= 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c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 &lt; 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(Основной текст)"/>
                        </a:rPr>
                        <m:t>;        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0 &lt;= 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a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 &lt; 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(Основной текст)"/>
                        </a:rPr>
                        <m:t>;            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0 &lt;= 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c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 &lt; </m:t>
                      </m:r>
                      <m:r>
                        <m:rPr>
                          <m:nor/>
                        </m:rPr>
                        <a:rPr lang="en-US">
                          <a:latin typeface="Cambria (Основной текст)"/>
                        </a:rPr>
                        <m:t>m</m:t>
                      </m:r>
                    </m:oMath>
                  </m:oMathPara>
                </a14:m>
                <a:endParaRPr lang="en-US" dirty="0">
                  <a:latin typeface="Cambria (Основной текст)"/>
                </a:endParaRPr>
              </a:p>
              <a:p>
                <a:pPr marL="0" indent="0" algn="ctr">
                  <a:lnSpc>
                    <a:spcPct val="170000"/>
                  </a:lnSpc>
                  <a:buNone/>
                </a:pPr>
                <a:endParaRPr lang="uk-UA" dirty="0" smtClean="0"/>
              </a:p>
              <a:p>
                <a:pPr>
                  <a:lnSpc>
                    <a:spcPct val="170000"/>
                  </a:lnSpc>
                </a:pPr>
                <a:r>
                  <a:rPr lang="uk-UA" dirty="0" smtClean="0"/>
                  <a:t>Вбудований алгоритм мови програмування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536" y="1447800"/>
                <a:ext cx="8496944" cy="4572000"/>
              </a:xfrm>
              <a:blipFill rotWithShape="1">
                <a:blip r:embed="rId3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83" y="3701467"/>
            <a:ext cx="42100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8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Розглянути Алгоритми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96944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uk-UA" dirty="0" smtClean="0">
                <a:latin typeface="Cambria (Основной текст)"/>
              </a:rPr>
              <a:t>Алгоритм за допомогою побітових зсувів </a:t>
            </a:r>
            <a:r>
              <a:rPr lang="en-US" dirty="0" smtClean="0">
                <a:latin typeface="Cambria (Основной текст)"/>
              </a:rPr>
              <a:t>(GFSR)</a:t>
            </a:r>
            <a:endParaRPr lang="uk-UA" dirty="0" smtClean="0">
              <a:latin typeface="Cambria (Основной текст)"/>
            </a:endParaRPr>
          </a:p>
          <a:p>
            <a:pPr>
              <a:lnSpc>
                <a:spcPct val="170000"/>
              </a:lnSpc>
            </a:pPr>
            <a:endParaRPr lang="uk-UA" dirty="0" smtClean="0">
              <a:latin typeface="Cambria (Основной текст)"/>
            </a:endParaRPr>
          </a:p>
          <a:p>
            <a:pPr marL="0" indent="0" algn="ctr">
              <a:lnSpc>
                <a:spcPct val="170000"/>
              </a:lnSpc>
              <a:buNone/>
            </a:pPr>
            <a:endParaRPr lang="en-US" dirty="0" smtClean="0">
              <a:latin typeface="Cambria (Основной текст)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dirty="0" smtClean="0">
                <a:latin typeface="Cambria (Основной текст)"/>
              </a:rPr>
              <a:t>lagged Fibonacci generator</a:t>
            </a:r>
            <a:endParaRPr lang="uk-UA" dirty="0" smtClean="0">
              <a:latin typeface="Cambria (Основной текст)"/>
            </a:endParaRPr>
          </a:p>
          <a:p>
            <a:pPr>
              <a:lnSpc>
                <a:spcPct val="170000"/>
              </a:lnSpc>
            </a:pPr>
            <a:endParaRPr lang="uk-UA" dirty="0" smtClean="0">
              <a:latin typeface="Cambria (Основной текст)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ambria (Основной текст)"/>
              </a:rPr>
              <a:t/>
            </a:r>
            <a:br>
              <a:rPr lang="en-US" dirty="0">
                <a:latin typeface="Cambria (Основной текст)"/>
              </a:rPr>
            </a:br>
            <a:r>
              <a:rPr lang="en-US" dirty="0">
                <a:latin typeface="Cambria (Основной текст)"/>
              </a:rPr>
              <a:t/>
            </a:r>
            <a:br>
              <a:rPr lang="en-US" dirty="0">
                <a:latin typeface="Cambria (Основной текст)"/>
              </a:rPr>
            </a:br>
            <a:endParaRPr lang="uk-UA" dirty="0" smtClean="0">
              <a:latin typeface="Cambria (Основной текст)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832" y="2299055"/>
            <a:ext cx="369275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5" y="3815105"/>
            <a:ext cx="3580955" cy="6886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137" y="4803501"/>
            <a:ext cx="3223710" cy="4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Статистичні </a:t>
            </a:r>
            <a:r>
              <a:rPr lang="uk-UA" dirty="0" smtClean="0"/>
              <a:t>Тести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352928" cy="48615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uk-UA" dirty="0" smtClean="0"/>
                  <a:t>Перевірити виконання наступних умов: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uk-UA" b="1" dirty="0" smtClean="0"/>
                  <a:t>Період</a:t>
                </a:r>
                <a:r>
                  <a:rPr lang="uk-UA" dirty="0" smtClean="0"/>
                  <a:t> </a:t>
                </a:r>
                <a:r>
                  <a:rPr lang="uk-UA" dirty="0"/>
                  <a:t>– </a:t>
                </a:r>
                <a:r>
                  <a:rPr lang="uk-UA" dirty="0" err="1"/>
                  <a:t>період</a:t>
                </a:r>
                <a:r>
                  <a:rPr lang="uk-UA" dirty="0"/>
                  <a:t> повтору </a:t>
                </a:r>
                <a:r>
                  <a:rPr lang="uk-UA" dirty="0" err="1"/>
                  <a:t>згенерованих</a:t>
                </a:r>
                <a:r>
                  <a:rPr lang="uk-UA" dirty="0"/>
                  <a:t> чисел більший за кількість необхідних чисел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uk-UA" b="1" dirty="0"/>
                  <a:t>Рівномірність</a:t>
                </a:r>
                <a:r>
                  <a:rPr lang="uk-UA" dirty="0"/>
                  <a:t> – </a:t>
                </a:r>
                <a:r>
                  <a:rPr lang="uk-UA" dirty="0" err="1"/>
                  <a:t>згенеровані</a:t>
                </a:r>
                <a:r>
                  <a:rPr lang="uk-UA" dirty="0"/>
                  <a:t> значення мають бути рівномірно розподілені на інтервалі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uk-UA" b="1" dirty="0"/>
                  <a:t>Хі-квадрат</a:t>
                </a:r>
                <a:r>
                  <a:rPr lang="uk-UA" dirty="0"/>
                  <a:t> </a:t>
                </a:r>
                <a:r>
                  <a:rPr lang="uk-UA" dirty="0" smtClean="0"/>
                  <a:t>– 			чим менше тим краще </a:t>
                </a:r>
                <a:endParaRPr lang="uk-UA" dirty="0"/>
              </a:p>
              <a:p>
                <a:pPr lvl="1">
                  <a:lnSpc>
                    <a:spcPct val="150000"/>
                  </a:lnSpc>
                </a:pPr>
                <a:r>
                  <a:rPr lang="uk-UA" b="1" dirty="0"/>
                  <a:t>Приховані кореляції</a:t>
                </a:r>
                <a:r>
                  <a:rPr lang="uk-UA" dirty="0"/>
                  <a:t> </a:t>
                </a:r>
                <a:r>
                  <a:rPr lang="uk-UA" dirty="0" smtClean="0"/>
                  <a:t>– відсутність </a:t>
                </a:r>
                <a:r>
                  <a:rPr lang="uk-UA" dirty="0" err="1" smtClean="0"/>
                  <a:t>прослідковування</a:t>
                </a:r>
                <a:r>
                  <a:rPr lang="uk-UA" dirty="0" smtClean="0"/>
                  <a:t> </a:t>
                </a:r>
                <a:r>
                  <a:rPr lang="uk-UA" dirty="0" err="1" smtClean="0"/>
                  <a:t>патерну</a:t>
                </a:r>
                <a:r>
                  <a:rPr lang="uk-UA" dirty="0" smtClean="0"/>
                  <a:t> для будь-яких </a:t>
                </a:r>
                <a:r>
                  <a:rPr lang="uk-UA" dirty="0" err="1" smtClean="0"/>
                  <a:t>значеннь</a:t>
                </a: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i</m:t>
                            </m:r>
                            <m:r>
                              <a:rPr lang="en-US" i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k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352928" cy="4861520"/>
              </a:xfrm>
              <a:blipFill rotWithShape="1">
                <a:blip r:embed="rId2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4149080"/>
            <a:ext cx="19907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97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3914</TotalTime>
  <Words>543</Words>
  <Application>Microsoft Office PowerPoint</Application>
  <PresentationFormat>Экран (4:3)</PresentationFormat>
  <Paragraphs>151</Paragraphs>
  <Slides>32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Справедливость</vt:lpstr>
      <vt:lpstr>Test of random number generators</vt:lpstr>
      <vt:lpstr>Випадкові числа</vt:lpstr>
      <vt:lpstr>Випадкові генератори</vt:lpstr>
      <vt:lpstr>Способи генерування</vt:lpstr>
      <vt:lpstr>Вимоги до ГПВЧ</vt:lpstr>
      <vt:lpstr>Завдання</vt:lpstr>
      <vt:lpstr>Розглянути Алгоритми</vt:lpstr>
      <vt:lpstr>Розглянути Алгоритми</vt:lpstr>
      <vt:lpstr>Статистичні Тести</vt:lpstr>
      <vt:lpstr>Статистичні Тести</vt:lpstr>
      <vt:lpstr>Статистичні Тести</vt:lpstr>
      <vt:lpstr>Статистичні Тести Рівномірність</vt:lpstr>
      <vt:lpstr>Статистичні Тести Filling Sites</vt:lpstr>
      <vt:lpstr>Статистичні Тести Parking lot test </vt:lpstr>
      <vt:lpstr>Статистичні Тести Parking lot test </vt:lpstr>
      <vt:lpstr>Статистичні Тести Parking lot test </vt:lpstr>
      <vt:lpstr>Фізичні Тести</vt:lpstr>
      <vt:lpstr>Модель Ізінга</vt:lpstr>
      <vt:lpstr>Модель Ізінга</vt:lpstr>
      <vt:lpstr>Модель Ізінга</vt:lpstr>
      <vt:lpstr>Модель Ізінга, Алгоритм Метрополісу</vt:lpstr>
      <vt:lpstr>Модель Ізінга, Алгоритм Метрополісу</vt:lpstr>
      <vt:lpstr>Модель Ізінга, Алгоритм Вольфа</vt:lpstr>
      <vt:lpstr>Модель Ізінга, Результати</vt:lpstr>
      <vt:lpstr>Модель Ізінга, Результати</vt:lpstr>
      <vt:lpstr>Модель Ізінга, Результати</vt:lpstr>
      <vt:lpstr>Модель Ізінга, Результати</vt:lpstr>
      <vt:lpstr>Модель Ізінга, Результати</vt:lpstr>
      <vt:lpstr>Висновки GFSR</vt:lpstr>
      <vt:lpstr>Висновки LCG</vt:lpstr>
      <vt:lpstr>Висновки LCG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of random number generators</dc:title>
  <dc:creator>Yarik</dc:creator>
  <cp:lastModifiedBy>Yaroslav</cp:lastModifiedBy>
  <cp:revision>195</cp:revision>
  <dcterms:modified xsi:type="dcterms:W3CDTF">2015-02-20T07:27:44Z</dcterms:modified>
</cp:coreProperties>
</file>