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59" r:id="rId5"/>
    <p:sldId id="268" r:id="rId6"/>
    <p:sldId id="273" r:id="rId7"/>
    <p:sldId id="271" r:id="rId8"/>
    <p:sldId id="272" r:id="rId9"/>
    <p:sldId id="269" r:id="rId10"/>
    <p:sldId id="260" r:id="rId11"/>
    <p:sldId id="261" r:id="rId12"/>
    <p:sldId id="274" r:id="rId13"/>
    <p:sldId id="275" r:id="rId14"/>
    <p:sldId id="276" r:id="rId15"/>
    <p:sldId id="282" r:id="rId16"/>
    <p:sldId id="283" r:id="rId17"/>
    <p:sldId id="284" r:id="rId18"/>
    <p:sldId id="285" r:id="rId19"/>
    <p:sldId id="263" r:id="rId20"/>
    <p:sldId id="278" r:id="rId21"/>
    <p:sldId id="280" r:id="rId22"/>
    <p:sldId id="281" r:id="rId23"/>
    <p:sldId id="266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839" autoAdjust="0"/>
  </p:normalViewPr>
  <p:slideViewPr>
    <p:cSldViewPr>
      <p:cViewPr varScale="1">
        <p:scale>
          <a:sx n="130" d="100"/>
          <a:sy n="130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3717032"/>
            <a:ext cx="6400800" cy="1600200"/>
          </a:xfrm>
        </p:spPr>
        <p:txBody>
          <a:bodyPr>
            <a:normAutofit/>
          </a:bodyPr>
          <a:lstStyle/>
          <a:p>
            <a:r>
              <a:rPr lang="uk-UA" sz="3200" dirty="0" err="1" smtClean="0"/>
              <a:t>Брагінець</a:t>
            </a:r>
            <a:r>
              <a:rPr lang="uk-UA" sz="3200" dirty="0" smtClean="0"/>
              <a:t> Я.С.</a:t>
            </a:r>
          </a:p>
          <a:p>
            <a:r>
              <a:rPr lang="uk-UA" sz="3200" dirty="0" smtClean="0"/>
              <a:t>мПМ-1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Opinion Formation Models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71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voter model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uk-UA" dirty="0" smtClean="0"/>
                  <a:t>	Вся громада представляється у вигляді решітки, кожному з елементів якої присвоюється значення </a:t>
                </a:r>
                <a14:m>
                  <m:oMath xmlns:m="http://schemas.openxmlformats.org/officeDocument/2006/math">
                    <m:r>
                      <a:rPr lang="uk-UA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uk-UA" dirty="0" smtClean="0"/>
                  <a:t>. Тобто </a:t>
                </a:r>
                <a:r>
                  <a:rPr lang="uk-UA" b="1" dirty="0" smtClean="0"/>
                  <a:t>За</a:t>
                </a:r>
                <a:r>
                  <a:rPr lang="uk-UA" dirty="0" smtClean="0"/>
                  <a:t> чи </a:t>
                </a:r>
                <a:r>
                  <a:rPr lang="uk-UA" b="1" dirty="0" smtClean="0"/>
                  <a:t>Проти</a:t>
                </a:r>
                <a:r>
                  <a:rPr lang="uk-UA" dirty="0" smtClean="0"/>
                  <a:t>. Потім:</a:t>
                </a:r>
              </a:p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uk-UA" dirty="0" smtClean="0"/>
                  <a:t>Випадковим чином обирається елемент решітки</a:t>
                </a:r>
              </a:p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uk-UA" dirty="0" smtClean="0"/>
                  <a:t>Вибрати випадкового сусіда попереднього елемента і присвоїти йому таке ж значення.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uk-UA" dirty="0" smtClean="0"/>
                  <a:t>Ці два кроки будуть повторюватись до тих пір, доки всі елементи решітки не матимуть однакове значення</a:t>
                </a: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76" r="-117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9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voter model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uk-UA" dirty="0" smtClean="0"/>
                  <a:t>	Потрібно знайти ймовірність досягнення консенсусу всіх осіб </a:t>
                </a:r>
                <a:r>
                  <a:rPr lang="uk-UA" b="1" dirty="0" smtClean="0"/>
                  <a:t>За </a:t>
                </a:r>
                <a:r>
                  <a:rPr lang="uk-UA" dirty="0" smtClean="0"/>
                  <a:t>(+1) при початковій густині позитивних думок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uk-UA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uk-UA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uk-UA" dirty="0"/>
                  <a:t>т</a:t>
                </a:r>
                <a:r>
                  <a:rPr lang="uk-UA" dirty="0" smtClean="0"/>
                  <a:t>а в залежності від розмірів решітки.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uk-UA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uk-UA" dirty="0" smtClean="0"/>
                  <a:t>	Також перевірити як зміниться час досягнення консенсусу для одновимірної решітки та тривимірної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uk-UA" dirty="0"/>
                  <a:t>	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76" r="-117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1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voter </a:t>
            </a:r>
            <a:r>
              <a:rPr lang="en-US" dirty="0" smtClean="0"/>
              <a:t>model Results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784976" cy="5040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</a:t>
            </a:r>
            <a:r>
              <a:rPr lang="ru-RU" sz="2000" dirty="0" err="1" smtClean="0"/>
              <a:t>Під</a:t>
            </a:r>
            <a:r>
              <a:rPr lang="ru-RU" sz="2000" dirty="0" smtClean="0"/>
              <a:t> час </a:t>
            </a:r>
            <a:r>
              <a:rPr lang="ru-RU" sz="2000" dirty="0" err="1" smtClean="0"/>
              <a:t>дослідження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було</a:t>
            </a:r>
            <a:r>
              <a:rPr lang="ru-RU" sz="2000" dirty="0" smtClean="0"/>
              <a:t> </a:t>
            </a:r>
            <a:r>
              <a:rPr lang="ru-RU" sz="2000" dirty="0" err="1" smtClean="0"/>
              <a:t>виявлено</a:t>
            </a:r>
            <a:r>
              <a:rPr lang="ru-RU" sz="2000" dirty="0" smtClean="0"/>
              <a:t> </a:t>
            </a:r>
            <a:r>
              <a:rPr lang="ru-RU" sz="2000" dirty="0" err="1" smtClean="0"/>
              <a:t>наступну</a:t>
            </a:r>
            <a:r>
              <a:rPr lang="ru-RU" sz="2000" dirty="0" smtClean="0"/>
              <a:t> </a:t>
            </a:r>
            <a:r>
              <a:rPr lang="ru-RU" sz="2000" dirty="0" err="1" smtClean="0"/>
              <a:t>залежність</a:t>
            </a:r>
            <a:r>
              <a:rPr lang="ru-RU" sz="2000" dirty="0" smtClean="0"/>
              <a:t> часу </a:t>
            </a:r>
            <a:r>
              <a:rPr lang="ru-RU" sz="2000" dirty="0" err="1" smtClean="0"/>
              <a:t>досягнення</a:t>
            </a:r>
            <a:r>
              <a:rPr lang="ru-RU" sz="2000" dirty="0" smtClean="0"/>
              <a:t> консенсусу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вимірності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(Основной текст)"/>
              </a:rPr>
              <a:t>(d)</a:t>
            </a:r>
            <a:r>
              <a:rPr lang="ru-RU" sz="2000" dirty="0" smtClean="0"/>
              <a:t> </a:t>
            </a:r>
            <a:r>
              <a:rPr lang="ru-RU" sz="2000" dirty="0" err="1" smtClean="0"/>
              <a:t>решітки</a:t>
            </a:r>
            <a:r>
              <a:rPr lang="en-US" sz="2000" dirty="0" smtClean="0"/>
              <a:t> </a:t>
            </a:r>
            <a:r>
              <a:rPr lang="ru-RU" sz="2000" dirty="0" smtClean="0"/>
              <a:t>та </a:t>
            </a:r>
            <a:r>
              <a:rPr lang="ru-RU" sz="2000" dirty="0" err="1" smtClean="0"/>
              <a:t>кылькості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комірок</a:t>
            </a:r>
            <a:r>
              <a:rPr lang="ru-RU" sz="2000" dirty="0" smtClean="0"/>
              <a:t> </a:t>
            </a:r>
            <a:r>
              <a:rPr lang="en-US" sz="2000" dirty="0" smtClean="0"/>
              <a:t>N</a:t>
            </a:r>
            <a:endParaRPr lang="ru-RU" sz="20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uk-UA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562976"/>
                  </p:ext>
                </p:extLst>
              </p:nvPr>
            </p:nvGraphicFramePr>
            <p:xfrm>
              <a:off x="755576" y="2852936"/>
              <a:ext cx="7632848" cy="37515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6424"/>
                    <a:gridCol w="3816424"/>
                  </a:tblGrid>
                  <a:tr h="8460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600" dirty="0" smtClean="0">
                              <a:latin typeface="Cambria (Основной текст)"/>
                            </a:rPr>
                            <a:t>Вимірність</a:t>
                          </a:r>
                          <a:r>
                            <a:rPr lang="uk-UA" sz="3600" baseline="0" dirty="0" smtClean="0">
                              <a:latin typeface="Cambria (Основной текст)"/>
                            </a:rPr>
                            <a:t> (</a:t>
                          </a:r>
                          <a:r>
                            <a:rPr lang="en-US" sz="3600" baseline="0" dirty="0" smtClean="0">
                              <a:latin typeface="Cambria (Основной текст)"/>
                            </a:rPr>
                            <a:t>d</a:t>
                          </a:r>
                          <a:r>
                            <a:rPr lang="uk-UA" sz="3600" baseline="0" dirty="0" smtClean="0">
                              <a:latin typeface="Cambria (Основной текст)"/>
                            </a:rPr>
                            <a:t>)</a:t>
                          </a:r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600" dirty="0" smtClean="0">
                              <a:latin typeface="Cambria (Основной текст)"/>
                            </a:rPr>
                            <a:t>Час</a:t>
                          </a:r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</a:tr>
                  <a:tr h="8460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600" dirty="0" smtClean="0">
                              <a:latin typeface="Cambria (Основной текст)"/>
                            </a:rPr>
                            <a:t>1</a:t>
                          </a:r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</a:tr>
                  <a:tr h="8460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600" dirty="0" smtClean="0">
                              <a:latin typeface="Cambria (Основной текст)"/>
                            </a:rPr>
                            <a:t>2</a:t>
                          </a:r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3600" b="0" i="0" smtClean="0">
                                    <a:latin typeface="Cambria Math"/>
                                  </a:rPr>
                                  <m:t> 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sz="36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36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</a:tr>
                  <a:tr h="8460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>
                              <a:latin typeface="Cambria (Основной текст)"/>
                            </a:rPr>
                            <a:t>3+</a:t>
                          </a:r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3600" b="0" i="0" smtClean="0">
                                    <a:latin typeface="Cambria Math"/>
                                  </a:rPr>
                                  <m:t> 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sz="36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36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uk-UA" sz="3600" dirty="0">
                            <a:latin typeface="Cambria (Основной текст)"/>
                          </a:endParaRPr>
                        </a:p>
                        <a:p>
                          <a:pPr algn="ctr"/>
                          <a:r>
                            <a:rPr lang="en-US" sz="3600" b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/>
                                    </a:rPr>
                                    <m:t>d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562976"/>
                  </p:ext>
                </p:extLst>
              </p:nvPr>
            </p:nvGraphicFramePr>
            <p:xfrm>
              <a:off x="755576" y="2852936"/>
              <a:ext cx="7632848" cy="37515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6424"/>
                    <a:gridCol w="3816424"/>
                  </a:tblGrid>
                  <a:tr h="8460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600" dirty="0" smtClean="0">
                              <a:latin typeface="Cambria (Основной текст)"/>
                            </a:rPr>
                            <a:t>Вимірність</a:t>
                          </a:r>
                          <a:r>
                            <a:rPr lang="uk-UA" sz="3600" baseline="0" dirty="0" smtClean="0">
                              <a:latin typeface="Cambria (Основной текст)"/>
                            </a:rPr>
                            <a:t> (</a:t>
                          </a:r>
                          <a:r>
                            <a:rPr lang="en-US" sz="3600" baseline="0" dirty="0" smtClean="0">
                              <a:latin typeface="Cambria (Основной текст)"/>
                            </a:rPr>
                            <a:t>d</a:t>
                          </a:r>
                          <a:r>
                            <a:rPr lang="uk-UA" sz="3600" baseline="0" dirty="0" smtClean="0">
                              <a:latin typeface="Cambria (Основной текст)"/>
                            </a:rPr>
                            <a:t>)</a:t>
                          </a:r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600" dirty="0" smtClean="0">
                              <a:latin typeface="Cambria (Основной текст)"/>
                            </a:rPr>
                            <a:t>Час</a:t>
                          </a:r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</a:tr>
                  <a:tr h="8460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600" dirty="0" smtClean="0">
                              <a:latin typeface="Cambria (Основной текст)"/>
                            </a:rPr>
                            <a:t>1</a:t>
                          </a:r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160" t="-100725" r="-160" b="-272464"/>
                          </a:stretch>
                        </a:blipFill>
                      </a:tcPr>
                    </a:tc>
                  </a:tr>
                  <a:tr h="8460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600" dirty="0" smtClean="0">
                              <a:latin typeface="Cambria (Основной текст)"/>
                            </a:rPr>
                            <a:t>2</a:t>
                          </a:r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160" t="-199281" r="-160" b="-170504"/>
                          </a:stretch>
                        </a:blipFill>
                      </a:tcPr>
                    </a:tc>
                  </a:tr>
                  <a:tr h="1213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>
                              <a:latin typeface="Cambria (Основной текст)"/>
                            </a:rPr>
                            <a:t>3+</a:t>
                          </a:r>
                          <a:endParaRPr lang="uk-UA" sz="3600" dirty="0">
                            <a:latin typeface="Cambria (Основной текст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160" t="-209045" r="-160" b="-190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97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voter </a:t>
            </a:r>
            <a:r>
              <a:rPr lang="en-US" dirty="0" smtClean="0"/>
              <a:t>model Results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556792"/>
                <a:ext cx="8784976" cy="504056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ru-RU" sz="2000" dirty="0" smtClean="0"/>
                  <a:t>Ймовірність</a:t>
                </a:r>
                <a:r>
                  <a:rPr lang="en-US" sz="2000" dirty="0" smtClean="0"/>
                  <a:t> (p)</a:t>
                </a:r>
                <a:r>
                  <a:rPr lang="ru-RU" sz="2000" dirty="0" smtClean="0"/>
                  <a:t> </a:t>
                </a:r>
                <a:r>
                  <a:rPr lang="ru-RU" sz="2000" dirty="0" err="1" smtClean="0"/>
                  <a:t>досягнення</a:t>
                </a:r>
                <a:r>
                  <a:rPr lang="ru-RU" sz="2000" dirty="0" smtClean="0"/>
                  <a:t> консенсусу </a:t>
                </a:r>
                <a:r>
                  <a:rPr lang="ru-RU" sz="2000" dirty="0" smtClean="0"/>
                  <a:t>при </a:t>
                </a:r>
                <a:r>
                  <a:rPr lang="ru-RU" sz="2000" dirty="0" err="1" smtClean="0"/>
                  <a:t>початковій</a:t>
                </a:r>
                <a:r>
                  <a:rPr lang="ru-RU" sz="2000" dirty="0" smtClean="0"/>
                  <a:t> </a:t>
                </a:r>
                <a:r>
                  <a:rPr lang="ru-RU" sz="2000" dirty="0" err="1" smtClean="0"/>
                  <a:t>густині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+1= </m:t>
                    </m:r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_0</m:t>
                    </m:r>
                  </m:oMath>
                </a14:m>
                <a:endParaRPr lang="ru-RU" sz="2000" dirty="0" smtClean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uk-UA" sz="22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556792"/>
                <a:ext cx="8784976" cy="50405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2101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3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voter </a:t>
            </a:r>
            <a:r>
              <a:rPr lang="en-US" dirty="0" smtClean="0"/>
              <a:t>model Results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784976" cy="5040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sz="2200" dirty="0" smtClean="0"/>
              <a:t>Основні висновки: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/>
              <a:t>	</a:t>
            </a:r>
            <a:r>
              <a:rPr lang="uk-UA" sz="2200" dirty="0" smtClean="0"/>
              <a:t>При </a:t>
            </a:r>
            <a:r>
              <a:rPr lang="uk-UA" sz="2200" dirty="0" smtClean="0"/>
              <a:t>розмірності решітки 1 та 2 консенсус завжди буде досягнуто, не залежно від початкового розподілу та кількості елементів. При більших розмірностях консенсус досяжний при скінченній кількості елементів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27315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289032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The relative agreement interaction model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uk-UA" dirty="0" smtClean="0"/>
                  <a:t>	Кожній з </a:t>
                </a:r>
                <a:r>
                  <a:rPr lang="en-US" dirty="0" smtClean="0"/>
                  <a:t>N </a:t>
                </a:r>
                <a:r>
                  <a:rPr lang="uk-UA" dirty="0" smtClean="0"/>
                  <a:t>осіб випадковим чином присвоюється значення від 0 до 1. Обираються дві випадкові особи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𝑂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𝑂</m:t>
                        </m:r>
                      </m:e>
                      <m:sub>
                        <m:r>
                          <a:rPr lang="en-US" b="0" i="1" smtClean="0"/>
                          <m:t>𝑗</m:t>
                        </m:r>
                      </m:sub>
                    </m:sSub>
                  </m:oMath>
                </a14:m>
                <a:r>
                  <a:rPr lang="uk-UA" dirty="0" smtClean="0"/>
                  <a:t>і порівнюються їх значення, якщо значення першого більше за значення другого на </a:t>
                </a:r>
                <a:r>
                  <a:rPr lang="ru-RU" dirty="0" err="1" smtClean="0"/>
                  <a:t>менше</a:t>
                </a:r>
                <a:r>
                  <a:rPr lang="ru-RU" dirty="0" smtClean="0"/>
                  <a:t> </a:t>
                </a:r>
                <a:r>
                  <a:rPr lang="uk-UA" dirty="0" smtClean="0"/>
                  <a:t>ніж </a:t>
                </a:r>
                <a:r>
                  <a:rPr lang="uk-UA" dirty="0" smtClean="0"/>
                  <a:t>на задане наперед число </a:t>
                </a:r>
                <a14:m>
                  <m:oMath xmlns:m="http://schemas.openxmlformats.org/officeDocument/2006/math">
                    <m:r>
                      <a:rPr lang="en-US" b="0" i="1" smtClean="0"/>
                      <m:t>𝑒</m:t>
                    </m:r>
                  </m:oMath>
                </a14:m>
                <a:r>
                  <a:rPr lang="uk-UA" dirty="0" smtClean="0"/>
                  <a:t>, </a:t>
                </a:r>
                <a:r>
                  <a:rPr lang="uk-UA" dirty="0" smtClean="0"/>
                  <a:t>то перше значення зменшується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b="0" i="1" smtClean="0"/>
                        </m:ctrlPr>
                      </m:dPr>
                      <m:e>
                        <m:f>
                          <m:fPr>
                            <m:ctrlPr>
                              <a:rPr lang="en-US" b="0" i="1" smtClean="0"/>
                            </m:ctrlPr>
                          </m:fPr>
                          <m:num>
                            <m:r>
                              <a:rPr lang="en-US" b="0" i="1" smtClean="0"/>
                              <m:t>𝑚</m:t>
                            </m:r>
                          </m:num>
                          <m:den>
                            <m:r>
                              <a:rPr lang="en-US" b="0" i="1" smtClean="0"/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/>
                      <m:t>(</m:t>
                    </m:r>
                    <m:sSub>
                      <m:sSubPr>
                        <m:ctrlPr>
                          <a:rPr lang="en-US" b="0" i="1" smtClean="0"/>
                        </m:ctrlPr>
                      </m:sSubPr>
                      <m:e>
                        <m:r>
                          <a:rPr lang="en-US" b="0" i="1" smtClean="0"/>
                          <m:t>𝑂</m:t>
                        </m:r>
                      </m:e>
                      <m:sub>
                        <m:r>
                          <a:rPr lang="en-US" b="0" i="1" smtClean="0"/>
                          <m:t>𝑖</m:t>
                        </m:r>
                      </m:sub>
                    </m:sSub>
                    <m:r>
                      <a:rPr lang="en-US" b="0" i="1" smtClean="0"/>
                      <m:t>−</m:t>
                    </m:r>
                    <m:sSub>
                      <m:sSubPr>
                        <m:ctrlPr>
                          <a:rPr lang="en-US" b="0" i="1" smtClean="0"/>
                        </m:ctrlPr>
                      </m:sSubPr>
                      <m:e>
                        <m:r>
                          <a:rPr lang="en-US" b="0" i="1" smtClean="0"/>
                          <m:t>𝑂</m:t>
                        </m:r>
                      </m:e>
                      <m:sub>
                        <m:r>
                          <a:rPr lang="en-US" b="0" i="1" smtClean="0"/>
                          <m:t>𝑗</m:t>
                        </m:r>
                      </m:sub>
                    </m:sSub>
                    <m:r>
                      <a:rPr lang="en-US" b="0" i="1" smtClean="0"/>
                      <m:t>)</m:t>
                    </m:r>
                  </m:oMath>
                </a14:m>
                <a:r>
                  <a:rPr lang="uk-UA" dirty="0" smtClean="0"/>
                  <a:t>а друге збільшується на таке саме число.  Тобто особи впливатимуть один на одного лише тоді коли їхні думки</a:t>
                </a:r>
                <a:r>
                  <a:rPr lang="en-US" dirty="0" smtClean="0"/>
                  <a:t> </a:t>
                </a:r>
                <a:r>
                  <a:rPr lang="uk-UA" dirty="0" smtClean="0"/>
                  <a:t>достатньо </a:t>
                </a:r>
                <a:r>
                  <a:rPr lang="uk-UA" dirty="0"/>
                  <a:t>схожі або сила впливу більша за силу супротиву.</a:t>
                </a:r>
                <a:endParaRPr lang="uk-UA" dirty="0" smtClean="0"/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uk-UA" b="1" dirty="0" smtClean="0"/>
                  <a:t>	</a:t>
                </a:r>
                <a14:m>
                  <m:oMath xmlns:m="http://schemas.openxmlformats.org/officeDocument/2006/math">
                    <m:r>
                      <a:rPr lang="en-US" b="1" i="1"/>
                      <m:t>𝒆</m:t>
                    </m:r>
                  </m:oMath>
                </a14:m>
                <a:r>
                  <a:rPr lang="uk-UA" b="1" dirty="0" smtClean="0"/>
                  <a:t> – </a:t>
                </a:r>
                <a:r>
                  <a:rPr lang="uk-UA" dirty="0" smtClean="0"/>
                  <a:t>сила впливу особи</a:t>
                </a:r>
                <a:r>
                  <a:rPr lang="en-US" dirty="0" smtClean="0"/>
                  <a:t> (</a:t>
                </a:r>
                <a:r>
                  <a:rPr lang="ru-RU" dirty="0" err="1" smtClean="0"/>
                  <a:t>його</a:t>
                </a:r>
                <a:r>
                  <a:rPr lang="ru-RU" dirty="0" smtClean="0"/>
                  <a:t> думка, ширина </a:t>
                </a:r>
                <a:r>
                  <a:rPr lang="ru-RU" dirty="0" err="1" smtClean="0"/>
                  <a:t>впливу</a:t>
                </a:r>
                <a:r>
                  <a:rPr lang="ru-RU" dirty="0" smtClean="0"/>
                  <a:t>, локальна - глобальна</a:t>
                </a:r>
                <a:r>
                  <a:rPr lang="en-US" dirty="0" smtClean="0"/>
                  <a:t>)</a:t>
                </a:r>
                <a:endParaRPr lang="uk-UA" dirty="0" smtClean="0"/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uk-UA" dirty="0"/>
                  <a:t>	</a:t>
                </a:r>
                <a:r>
                  <a:rPr lang="en-US" b="1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uk-UA" dirty="0" smtClean="0"/>
                  <a:t>коефіцієнт супротиву особи (його невизначеність)</a:t>
                </a:r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92" r="-3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3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289032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The relative agreement interaction model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uk-UA" dirty="0" smtClean="0"/>
              <a:t>	Перевірити чи завжди буде досягнуто консенсусу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uk-UA" dirty="0" smtClean="0"/>
              <a:t>	Обговорити величину флуктуацій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56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289032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The relative agreement interaction </a:t>
            </a:r>
            <a:r>
              <a:rPr lang="en-US" dirty="0" smtClean="0"/>
              <a:t>model</a:t>
            </a:r>
            <a:r>
              <a:rPr lang="ru-RU" dirty="0" smtClean="0"/>
              <a:t> </a:t>
            </a:r>
            <a:r>
              <a:rPr lang="en-US" dirty="0" smtClean="0"/>
              <a:t>results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uk-UA" dirty="0" smtClean="0"/>
              <a:t>	</a:t>
            </a:r>
            <a:r>
              <a:rPr lang="uk-UA" sz="2000" dirty="0" smtClean="0"/>
              <a:t>Консенсус буде досягнуто не завжди, так як можуть сформуватись «екстремістські угрупування</a:t>
            </a:r>
            <a:r>
              <a:rPr lang="uk-UA" sz="2000" dirty="0"/>
              <a:t> »</a:t>
            </a:r>
            <a:r>
              <a:rPr lang="uk-UA" sz="2000" dirty="0" smtClean="0"/>
              <a:t>. Виборці можуть бути поділені порівну а можуть і ні</a:t>
            </a:r>
            <a:endParaRPr lang="uk-UA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71945"/>
            <a:ext cx="4683823" cy="307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7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289032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The relative agreement interaction </a:t>
            </a:r>
            <a:r>
              <a:rPr lang="en-US" dirty="0" smtClean="0"/>
              <a:t>model</a:t>
            </a:r>
            <a:r>
              <a:rPr lang="ru-RU" dirty="0" smtClean="0"/>
              <a:t> </a:t>
            </a:r>
            <a:r>
              <a:rPr lang="en-US" dirty="0" smtClean="0"/>
              <a:t>results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568952" cy="51495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 defTabSz="358775">
                  <a:lnSpc>
                    <a:spcPct val="170000"/>
                  </a:lnSpc>
                  <a:buNone/>
                  <a:tabLst>
                    <a:tab pos="358775" algn="l"/>
                  </a:tabLst>
                </a:pPr>
                <a:r>
                  <a:rPr lang="uk-UA" sz="2000" dirty="0" smtClean="0"/>
                  <a:t>	Так як кожна особа характеризується двома параметрами </a:t>
                </a:r>
              </a:p>
              <a:p>
                <a:pPr marL="0" indent="0" algn="just" defTabSz="358775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uk-UA" sz="2000" b="1" i="1"/>
                      <m:t>𝒆</m:t>
                    </m:r>
                  </m:oMath>
                </a14:m>
                <a:r>
                  <a:rPr lang="uk-UA" sz="2000" b="1" dirty="0"/>
                  <a:t> – </a:t>
                </a:r>
                <a:r>
                  <a:rPr lang="uk-UA" sz="2000" dirty="0"/>
                  <a:t>сила впливу </a:t>
                </a:r>
                <a:r>
                  <a:rPr lang="uk-UA" sz="2000" dirty="0" smtClean="0"/>
                  <a:t>особи</a:t>
                </a:r>
                <a:endParaRPr lang="uk-UA" sz="2000" dirty="0"/>
              </a:p>
              <a:p>
                <a:pPr marL="0" indent="0" algn="just" defTabSz="358775">
                  <a:lnSpc>
                    <a:spcPct val="170000"/>
                  </a:lnSpc>
                  <a:buNone/>
                </a:pPr>
                <a:r>
                  <a:rPr lang="uk-UA" sz="2000" b="1" i="1" dirty="0" smtClean="0">
                    <a:latin typeface="Cambria" panose="02040503050406030204" pitchFamily="18" charset="0"/>
                  </a:rPr>
                  <a:t>m</a:t>
                </a:r>
                <a:r>
                  <a:rPr lang="uk-UA" sz="2000" b="1" dirty="0" smtClean="0">
                    <a:latin typeface="Cambria" panose="02040503050406030204" pitchFamily="18" charset="0"/>
                  </a:rPr>
                  <a:t> </a:t>
                </a:r>
                <a:r>
                  <a:rPr lang="uk-UA" sz="2000" b="1" dirty="0">
                    <a:latin typeface="Cambria" panose="02040503050406030204" pitchFamily="18" charset="0"/>
                  </a:rPr>
                  <a:t>– </a:t>
                </a:r>
                <a:r>
                  <a:rPr lang="uk-UA" sz="2000" dirty="0"/>
                  <a:t>коефіцієнт супротиву </a:t>
                </a:r>
                <a:r>
                  <a:rPr lang="uk-UA" sz="2000" dirty="0" smtClean="0"/>
                  <a:t>особи</a:t>
                </a:r>
              </a:p>
              <a:p>
                <a:pPr marL="0" indent="0" algn="just" defTabSz="358775">
                  <a:lnSpc>
                    <a:spcPct val="170000"/>
                  </a:lnSpc>
                  <a:buNone/>
                </a:pPr>
                <a:r>
                  <a:rPr lang="uk-UA" sz="2000" dirty="0" smtClean="0"/>
                  <a:t>	То флуктуацією може виступати </a:t>
                </a:r>
              </a:p>
              <a:p>
                <a:pPr algn="just" defTabSz="358775">
                  <a:lnSpc>
                    <a:spcPct val="170000"/>
                  </a:lnSpc>
                </a:pPr>
                <a:r>
                  <a:rPr lang="uk-UA" sz="2000" dirty="0"/>
                  <a:t>	</a:t>
                </a:r>
                <a:r>
                  <a:rPr lang="uk-UA" sz="2000" dirty="0" smtClean="0"/>
                  <a:t>відхилення кінцевої думки особи від початкової</a:t>
                </a:r>
              </a:p>
              <a:p>
                <a:pPr algn="just" defTabSz="358775">
                  <a:lnSpc>
                    <a:spcPct val="170000"/>
                  </a:lnSpc>
                </a:pPr>
                <a:r>
                  <a:rPr lang="uk-UA" sz="2000" dirty="0"/>
                  <a:t>	</a:t>
                </a:r>
                <a:r>
                  <a:rPr lang="uk-UA" sz="2000" dirty="0" smtClean="0"/>
                  <a:t>різниця початкової кількості осіб за певну думку і через певний час</a:t>
                </a:r>
              </a:p>
              <a:p>
                <a:pPr marL="0" indent="0" algn="just" defTabSz="358775">
                  <a:lnSpc>
                    <a:spcPct val="170000"/>
                  </a:lnSpc>
                  <a:buNone/>
                </a:pPr>
                <a:r>
                  <a:rPr lang="uk-UA" sz="2000" dirty="0" smtClean="0"/>
                  <a:t>	Флуктуації будуть наявні якщо сила впливу однієї особи більша за силу піддатливості іншої. І чим більшою буде різниця тим більшими будуть флуктуації. </a:t>
                </a:r>
              </a:p>
              <a:p>
                <a:pPr marL="0" indent="0" algn="just" defTabSz="358775">
                  <a:lnSpc>
                    <a:spcPct val="170000"/>
                  </a:lnSpc>
                  <a:buNone/>
                </a:pPr>
                <a:r>
                  <a:rPr lang="uk-UA" sz="2000" dirty="0"/>
                  <a:t>	</a:t>
                </a:r>
                <a:r>
                  <a:rPr lang="uk-UA" sz="2000" dirty="0" smtClean="0"/>
                  <a:t>Для другого випадку, чим більшою </a:t>
                </a:r>
                <a:r>
                  <a:rPr lang="uk-UA" sz="2000" dirty="0"/>
                  <a:t>силою впливу і малою силою піддатливості</a:t>
                </a:r>
                <a:r>
                  <a:rPr lang="uk-UA" sz="2000" dirty="0" smtClean="0"/>
                  <a:t> буде володіти особа тим більше буде скупчено біля неї однодумців. Відповідно якщо центр буде мати великий вплив то кількість збільшуватиметься, і навпаки.</a:t>
                </a:r>
                <a:endParaRPr lang="uk-UA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568952" cy="5149552"/>
              </a:xfrm>
              <a:blipFill rotWithShape="1">
                <a:blip r:embed="rId2"/>
                <a:stretch>
                  <a:fillRect l="-498" r="-49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96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Sznajd</a:t>
            </a:r>
            <a:r>
              <a:rPr lang="en-US" dirty="0" smtClean="0"/>
              <a:t> </a:t>
            </a:r>
            <a:r>
              <a:rPr lang="en-US" dirty="0" smtClean="0"/>
              <a:t>model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dirty="0" smtClean="0"/>
              <a:t>	Особи розміщуються на  квадраті. Кожна з о</a:t>
            </a:r>
            <a:r>
              <a:rPr lang="uk-UA" dirty="0"/>
              <a:t>с</a:t>
            </a:r>
            <a:r>
              <a:rPr lang="uk-UA" dirty="0" smtClean="0"/>
              <a:t>іб має одну з двох думок. На кожному кроці обираються дві сусідні особи. Якщо їхні думки співпадають, то шістьом їх сусідам задаються такі самі значення.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uk-UA" dirty="0" smtClean="0"/>
              <a:t>	Головна ідея в тому, що </a:t>
            </a:r>
            <a:r>
              <a:rPr lang="uk-UA" dirty="0"/>
              <a:t>особи переважно впливають </a:t>
            </a:r>
            <a:r>
              <a:rPr lang="uk-UA" dirty="0" smtClean="0"/>
              <a:t>на більш ніж одну сусідню особу. Потрібно змоделювати процес формування думки і перевірити чи буде досягнутий консенсус, при досить тривалому часі симуляції.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892751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/>
              <a:t>U</a:t>
            </a:r>
            <a:r>
              <a:rPr lang="en-US" sz="2000" i="1" dirty="0"/>
              <a:t>nited we </a:t>
            </a:r>
            <a:r>
              <a:rPr lang="en-US" sz="2000" b="1" i="1" dirty="0"/>
              <a:t>S</a:t>
            </a:r>
            <a:r>
              <a:rPr lang="en-US" sz="2000" i="1" dirty="0"/>
              <a:t>tand, </a:t>
            </a:r>
            <a:r>
              <a:rPr lang="en-US" sz="2000" b="1" i="1" dirty="0"/>
              <a:t>D</a:t>
            </a:r>
            <a:r>
              <a:rPr lang="en-US" sz="2000" i="1" dirty="0"/>
              <a:t>ivided we </a:t>
            </a:r>
            <a:r>
              <a:rPr lang="en-US" sz="2000" b="1" i="1" dirty="0"/>
              <a:t>F</a:t>
            </a:r>
            <a:r>
              <a:rPr lang="en-US" sz="2000" i="1" dirty="0"/>
              <a:t>all</a:t>
            </a:r>
            <a:r>
              <a:rPr lang="en-US" sz="2000" dirty="0"/>
              <a:t> model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3448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Вступ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dirty="0" smtClean="0"/>
              <a:t>	Моделі формування громадської думки стали популярними в останні роки. Основна ідея полягає в тому, що думки інших будуть впливати на думку окремих людей. Нами буде розглянуто  та досліджено кілька моделей.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276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Sznajd</a:t>
            </a:r>
            <a:r>
              <a:rPr lang="en-US" dirty="0" smtClean="0"/>
              <a:t> </a:t>
            </a:r>
            <a:r>
              <a:rPr lang="en-US" dirty="0" smtClean="0"/>
              <a:t>model</a:t>
            </a:r>
            <a:r>
              <a:rPr lang="uk-UA" dirty="0" smtClean="0"/>
              <a:t> </a:t>
            </a:r>
            <a:r>
              <a:rPr lang="en-US" dirty="0" smtClean="0"/>
              <a:t>Result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447800"/>
                <a:ext cx="8712968" cy="5005536"/>
              </a:xfrm>
            </p:spPr>
            <p:txBody>
              <a:bodyPr>
                <a:noAutofit/>
              </a:bodyPr>
              <a:lstStyle/>
              <a:p>
                <a:pPr marL="0" indent="0" algn="just" defTabSz="182563">
                  <a:lnSpc>
                    <a:spcPct val="200000"/>
                  </a:lnSpc>
                  <a:buNone/>
                  <a:tabLst>
                    <a:tab pos="358775" algn="l"/>
                  </a:tabLst>
                </a:pPr>
                <a:r>
                  <a:rPr lang="uk-UA" sz="1600" dirty="0" smtClean="0"/>
                  <a:t>	Решітка складається з клітинок двох типів </a:t>
                </a:r>
                <a14:m>
                  <m:oMath xmlns:m="http://schemas.openxmlformats.org/officeDocument/2006/math">
                    <m:r>
                      <a:rPr lang="uk-UA" sz="1600" b="0" i="1" smtClean="0"/>
                      <m:t>±1</m:t>
                    </m:r>
                  </m:oMath>
                </a14:m>
                <a:r>
                  <a:rPr lang="uk-UA" sz="1600" dirty="0" smtClean="0"/>
                  <a:t>. </a:t>
                </a:r>
                <a:r>
                  <a:rPr lang="uk-UA" sz="1600" dirty="0" smtClean="0"/>
                  <a:t>Так як на кожному кроці перша клітинка обирається випадковим чином, то нехай ймовірність того, що вона буде першого типу = x, тоді ймовірність того що вона буде іншого типу = 1-x. </a:t>
                </a:r>
                <a:r>
                  <a:rPr lang="uk-UA" sz="1600" dirty="0"/>
                  <a:t>Ймовірності того, що при виборі сусіда нам попадеться тип(1 чи 2) буде пропорційною, до загального числа клітинок типу (тобто загальної ймовірності</a:t>
                </a:r>
                <a:r>
                  <a:rPr lang="uk-UA" sz="1600" dirty="0" smtClean="0"/>
                  <a:t>). Ймовірність </a:t>
                </a:r>
                <a:r>
                  <a:rPr lang="uk-UA" sz="1600" dirty="0"/>
                  <a:t>вибору типу з більшою </a:t>
                </a:r>
                <a:r>
                  <a:rPr lang="uk-UA" sz="1600" dirty="0" smtClean="0"/>
                  <a:t>популяцією – більша. Враховуючи ключову особливість моделі що особи впливають на більш </a:t>
                </a:r>
                <a:r>
                  <a:rPr lang="uk-UA" sz="1600" dirty="0"/>
                  <a:t>ніж одну сусідню </a:t>
                </a:r>
                <a:r>
                  <a:rPr lang="uk-UA" sz="1600" dirty="0" smtClean="0"/>
                  <a:t>особу,  то </a:t>
                </a:r>
                <a:r>
                  <a:rPr lang="uk-UA" sz="1600" dirty="0"/>
                  <a:t>оскільки ми </a:t>
                </a:r>
                <a:r>
                  <a:rPr lang="uk-UA" sz="1600" dirty="0" smtClean="0"/>
                  <a:t>сусідів зводимо у </a:t>
                </a:r>
                <a:r>
                  <a:rPr lang="uk-UA" sz="1600" dirty="0"/>
                  <a:t>той же тип, то ця ймовірність росте, а інша зменшується. І чим більший модуль різниці цих ймовірностей, тим швидше вони будуть </a:t>
                </a:r>
                <a:r>
                  <a:rPr lang="uk-UA" sz="1600" dirty="0" smtClean="0"/>
                  <a:t>прямувати </a:t>
                </a:r>
                <a:r>
                  <a:rPr lang="uk-UA" sz="1600" dirty="0"/>
                  <a:t>до граничних точок </a:t>
                </a:r>
                <a:r>
                  <a:rPr lang="uk-UA" sz="1600" dirty="0" smtClean="0"/>
                  <a:t>(-1 </a:t>
                </a:r>
                <a:r>
                  <a:rPr lang="uk-UA" sz="1600" dirty="0"/>
                  <a:t>і 1</a:t>
                </a:r>
                <a:r>
                  <a:rPr lang="uk-UA" sz="1600" dirty="0" smtClean="0"/>
                  <a:t>). В результаті матимемо, </a:t>
                </a:r>
                <a:r>
                  <a:rPr lang="uk-UA" sz="1600" dirty="0"/>
                  <a:t>що один тип зникне, а інший заполонить все. </a:t>
                </a:r>
                <a:endParaRPr lang="uk-UA" sz="16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447800"/>
                <a:ext cx="8712968" cy="5005536"/>
              </a:xfrm>
              <a:blipFill rotWithShape="1">
                <a:blip r:embed="rId2"/>
                <a:stretch>
                  <a:fillRect l="-350" r="-35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5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Sznajd</a:t>
            </a:r>
            <a:r>
              <a:rPr lang="en-US" dirty="0" smtClean="0"/>
              <a:t> </a:t>
            </a:r>
            <a:r>
              <a:rPr lang="en-US" dirty="0" smtClean="0"/>
              <a:t>model</a:t>
            </a:r>
            <a:r>
              <a:rPr lang="uk-UA" dirty="0" smtClean="0"/>
              <a:t> </a:t>
            </a:r>
            <a:r>
              <a:rPr lang="en-US" dirty="0" smtClean="0"/>
              <a:t>Result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712968" cy="5005536"/>
          </a:xfrm>
        </p:spPr>
        <p:txBody>
          <a:bodyPr>
            <a:noAutofit/>
          </a:bodyPr>
          <a:lstStyle/>
          <a:p>
            <a:pPr marL="0" indent="0" algn="just" defTabSz="182563">
              <a:lnSpc>
                <a:spcPct val="200000"/>
              </a:lnSpc>
              <a:buNone/>
              <a:tabLst>
                <a:tab pos="358775" algn="l"/>
              </a:tabLst>
            </a:pPr>
            <a:r>
              <a:rPr lang="uk-UA" sz="1600" dirty="0"/>
              <a:t>	</a:t>
            </a:r>
            <a:r>
              <a:rPr lang="uk-UA" sz="1600" dirty="0" smtClean="0"/>
              <a:t>Окремо варто розглянути найгірший випадок, коли початковий розподіл елементів кожного типу порівно (тобто ймовірності по 0.5). Зробити кілька кроків, тим самим вивести систему з рівноваги. Далі, аналогічно попередньому випадку.</a:t>
            </a:r>
          </a:p>
          <a:p>
            <a:pPr marL="0" indent="0" algn="just" defTabSz="182563">
              <a:lnSpc>
                <a:spcPct val="200000"/>
              </a:lnSpc>
              <a:buNone/>
              <a:tabLst>
                <a:tab pos="358775" algn="l"/>
              </a:tabLst>
            </a:pPr>
            <a:r>
              <a:rPr lang="uk-UA" sz="1600" dirty="0" smtClean="0"/>
              <a:t>	Так як час у нас не обмежений (досить тривалий), то дана модель завжди буде приводити до консенсусу.</a:t>
            </a:r>
            <a:endParaRPr lang="uk-UA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01008"/>
            <a:ext cx="3096344" cy="310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6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Sznajd</a:t>
            </a:r>
            <a:r>
              <a:rPr lang="en-US" dirty="0" smtClean="0"/>
              <a:t> </a:t>
            </a:r>
            <a:r>
              <a:rPr lang="en-US" dirty="0" smtClean="0"/>
              <a:t>model</a:t>
            </a:r>
            <a:r>
              <a:rPr lang="uk-UA" dirty="0" smtClean="0"/>
              <a:t> </a:t>
            </a:r>
            <a:r>
              <a:rPr lang="en-US" dirty="0" smtClean="0"/>
              <a:t>Result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712968" cy="5005536"/>
          </a:xfrm>
        </p:spPr>
        <p:txBody>
          <a:bodyPr>
            <a:noAutofit/>
          </a:bodyPr>
          <a:lstStyle/>
          <a:p>
            <a:pPr marL="0" indent="0" algn="just" defTabSz="182563">
              <a:lnSpc>
                <a:spcPct val="200000"/>
              </a:lnSpc>
              <a:buNone/>
              <a:tabLst>
                <a:tab pos="358775" algn="l"/>
              </a:tabLst>
            </a:pPr>
            <a:endParaRPr lang="uk-U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52363"/>
            <a:ext cx="3051298" cy="216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3030625"/>
            <a:ext cx="3151833" cy="223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33" y="4149080"/>
            <a:ext cx="3254070" cy="231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8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Sznajd</a:t>
            </a:r>
            <a:r>
              <a:rPr lang="en-US" dirty="0"/>
              <a:t> model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dirty="0" smtClean="0"/>
              <a:t>	Узагальнити дану модель, в плані того, що особи можуть мати одну не з двох, а більшої кількості можливих варіантів думок.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uk-UA" dirty="0"/>
              <a:t>	</a:t>
            </a:r>
            <a:r>
              <a:rPr lang="uk-UA" dirty="0" smtClean="0"/>
              <a:t>Чи ще завжди буде досягнуто консенсус?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22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Sznajd</a:t>
            </a:r>
            <a:r>
              <a:rPr lang="en-US" dirty="0" smtClean="0"/>
              <a:t> </a:t>
            </a:r>
            <a:r>
              <a:rPr lang="en-US" dirty="0" smtClean="0"/>
              <a:t>model</a:t>
            </a:r>
            <a:r>
              <a:rPr lang="uk-UA" dirty="0" smtClean="0"/>
              <a:t> </a:t>
            </a:r>
            <a:r>
              <a:rPr lang="en-US" dirty="0" smtClean="0"/>
              <a:t>Result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2132856"/>
            <a:ext cx="8712968" cy="4320480"/>
          </a:xfrm>
        </p:spPr>
        <p:txBody>
          <a:bodyPr>
            <a:noAutofit/>
          </a:bodyPr>
          <a:lstStyle/>
          <a:p>
            <a:pPr marL="0" indent="0" algn="just" defTabSz="182563">
              <a:lnSpc>
                <a:spcPct val="200000"/>
              </a:lnSpc>
              <a:buNone/>
              <a:tabLst>
                <a:tab pos="358775" algn="l"/>
              </a:tabLst>
            </a:pPr>
            <a:r>
              <a:rPr lang="uk-UA" sz="1800" dirty="0" smtClean="0"/>
              <a:t>	Коли елементи решітки зможуть знаходитись в більшій кількості станів ніж 2, то дана модель так само буде приводити до консенсусу. З часом певні ідеї будуть винищуватись і в кінці дійде до моделі з 2 можливими варіантами стану елемента решітки. А далі аналогічний чином до попереднього випадку.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140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Вступ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57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dirty="0" smtClean="0"/>
              <a:t>	Основними питаннями є те чи буде досягнуто консенсус і в позитивному випадку скільки пройде </a:t>
            </a:r>
            <a:r>
              <a:rPr lang="uk-UA" dirty="0"/>
              <a:t>часу, доки всі особи дійдуть до </a:t>
            </a:r>
            <a:r>
              <a:rPr lang="uk-UA" dirty="0" smtClean="0"/>
              <a:t>консенсусу.  Такі процеси досить добре моделювати за допомогою клітинних автоматів, де кожна окрема особа виступає клітиною.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20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Клітинні автомати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57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b="1" dirty="0" smtClean="0"/>
              <a:t>	</a:t>
            </a:r>
            <a:r>
              <a:rPr lang="vi-VN" b="1" dirty="0" smtClean="0"/>
              <a:t>Кліти</a:t>
            </a:r>
            <a:r>
              <a:rPr lang="vi-VN" b="1" dirty="0"/>
              <a:t>и</a:t>
            </a:r>
            <a:r>
              <a:rPr lang="vi-VN" b="1" dirty="0" smtClean="0"/>
              <a:t>нний автомат</a:t>
            </a:r>
            <a:r>
              <a:rPr lang="uk-UA" b="1" dirty="0" smtClean="0"/>
              <a:t> </a:t>
            </a:r>
            <a:r>
              <a:rPr lang="vi-VN" dirty="0"/>
              <a:t> — сукупність, до якої входять:</a:t>
            </a:r>
          </a:p>
          <a:p>
            <a:pPr lvl="1" algn="just">
              <a:lnSpc>
                <a:spcPct val="150000"/>
              </a:lnSpc>
            </a:pPr>
            <a:r>
              <a:rPr lang="vi-VN" dirty="0"/>
              <a:t>Набір клітинок, які утворюють </a:t>
            </a:r>
            <a:r>
              <a:rPr lang="vi-VN" dirty="0" smtClean="0"/>
              <a:t>решітку</a:t>
            </a:r>
            <a:endParaRPr lang="vi-VN" dirty="0"/>
          </a:p>
          <a:p>
            <a:pPr lvl="1" algn="just">
              <a:lnSpc>
                <a:spcPct val="150000"/>
              </a:lnSpc>
            </a:pPr>
            <a:r>
              <a:rPr lang="vi-VN" dirty="0"/>
              <a:t>Задані правила переходу, що визначають стан клітини за теперішнім станом самої клітинки та тих її сусідів, що знаходяться від неї на певній відстані, яка не перевищує максимальну.</a:t>
            </a:r>
          </a:p>
        </p:txBody>
      </p:sp>
    </p:spTree>
    <p:extLst>
      <p:ext uri="{BB962C8B-B14F-4D97-AF65-F5344CB8AC3E}">
        <p14:creationId xmlns:p14="http://schemas.microsoft.com/office/powerpoint/2010/main" val="15755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Клітинні автомати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5720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uk-UA" dirty="0" smtClean="0"/>
              <a:t>1, 2, … </a:t>
            </a:r>
            <a:r>
              <a:rPr lang="en-US" dirty="0" smtClean="0"/>
              <a:t>N - </a:t>
            </a:r>
            <a:r>
              <a:rPr lang="uk-UA" dirty="0" smtClean="0"/>
              <a:t>вимірні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8067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4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Клітинні </a:t>
            </a:r>
            <a:r>
              <a:rPr lang="uk-UA" dirty="0"/>
              <a:t>автомати Типи </a:t>
            </a:r>
            <a:r>
              <a:rPr lang="uk-UA" dirty="0" smtClean="0"/>
              <a:t>сусідства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38802" y="1340768"/>
            <a:ext cx="7772400" cy="5157615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Мура </a:t>
            </a:r>
          </a:p>
          <a:p>
            <a:pPr marL="0" indent="0" algn="ctr">
              <a:buNone/>
            </a:pPr>
            <a:r>
              <a:rPr lang="uk-UA" dirty="0" smtClean="0"/>
              <a:t>1 поряду</a:t>
            </a:r>
            <a:r>
              <a:rPr lang="uk-UA" dirty="0"/>
              <a:t>	</a:t>
            </a:r>
            <a:r>
              <a:rPr lang="uk-UA" dirty="0" smtClean="0"/>
              <a:t>	2 порядку</a:t>
            </a:r>
          </a:p>
          <a:p>
            <a:pPr marL="0" indent="0" algn="ctr">
              <a:buNone/>
            </a:pPr>
            <a:endParaRPr lang="uk-UA" dirty="0"/>
          </a:p>
          <a:p>
            <a:pPr marL="0" indent="0" algn="ctr">
              <a:buNone/>
            </a:pPr>
            <a:endParaRPr lang="uk-UA" dirty="0" smtClean="0"/>
          </a:p>
          <a:p>
            <a:pPr marL="0" indent="0" algn="ctr">
              <a:buNone/>
            </a:pPr>
            <a:endParaRPr lang="uk-UA" dirty="0"/>
          </a:p>
          <a:p>
            <a:pPr marL="0" indent="0" algn="ctr">
              <a:buNone/>
            </a:pPr>
            <a:endParaRPr lang="uk-UA" dirty="0" smtClean="0"/>
          </a:p>
          <a:p>
            <a:pPr marL="0" indent="0" algn="ctr">
              <a:buNone/>
            </a:pPr>
            <a:r>
              <a:rPr lang="uk-UA" dirty="0" smtClean="0"/>
              <a:t>Фон </a:t>
            </a:r>
            <a:r>
              <a:rPr lang="uk-UA" dirty="0" err="1" smtClean="0"/>
              <a:t>Неймана</a:t>
            </a:r>
            <a:endParaRPr lang="uk-UA" dirty="0" smtClean="0"/>
          </a:p>
          <a:p>
            <a:pPr marL="0" indent="0" algn="ctr">
              <a:buNone/>
            </a:pPr>
            <a:r>
              <a:rPr lang="uk-UA" dirty="0" smtClean="0"/>
              <a:t>1 порядку		2 порядку</a:t>
            </a:r>
            <a:endParaRPr lang="uk-U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48" y="2348880"/>
            <a:ext cx="4141108" cy="157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16" y="5157192"/>
            <a:ext cx="4171951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4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Клітинні </a:t>
            </a:r>
            <a:r>
              <a:rPr lang="uk-UA" dirty="0"/>
              <a:t>автомати Граничні умови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5720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uk-UA" dirty="0" smtClean="0"/>
              <a:t>Фіксовані				Періодичні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32" y="2227584"/>
            <a:ext cx="21907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48544"/>
            <a:ext cx="21526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56" y="4336776"/>
            <a:ext cx="3961705" cy="104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5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Клітинні автомати</a:t>
            </a:r>
            <a:r>
              <a:rPr lang="en-US" dirty="0"/>
              <a:t> </a:t>
            </a:r>
            <a:r>
              <a:rPr lang="uk-UA" dirty="0" smtClean="0"/>
              <a:t>Оновлення станів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5720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uk-UA" dirty="0" smtClean="0"/>
              <a:t>Послідовне				Випадкове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723970"/>
            <a:ext cx="1584176" cy="136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2747586"/>
            <a:ext cx="1566079" cy="13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335155"/>
            <a:ext cx="1584176" cy="136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4335155"/>
            <a:ext cx="1584175" cy="136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44" y="2747586"/>
            <a:ext cx="1599611" cy="13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5" y="2747586"/>
            <a:ext cx="1578932" cy="13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43" y="4321866"/>
            <a:ext cx="1599611" cy="137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21866"/>
            <a:ext cx="1578932" cy="134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6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Розглянути моделі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57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dirty="0" smtClean="0">
                <a:latin typeface="Cambria (Основной текст)"/>
              </a:rPr>
              <a:t>Буде розглянуто 3 моделі формування думок</a:t>
            </a:r>
            <a:endParaRPr lang="en-US" dirty="0" smtClean="0">
              <a:latin typeface="Cambria (Основной текст)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Cambria (Основной текст)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mbria (Основной текст)"/>
              </a:rPr>
              <a:t>The Voter Model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 (Основной текст)"/>
              </a:rPr>
              <a:t>The relative agreement interaction </a:t>
            </a:r>
            <a:r>
              <a:rPr lang="en-US" dirty="0" smtClean="0">
                <a:latin typeface="Cambria (Основной текст)"/>
              </a:rPr>
              <a:t>model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 (Основной текст)"/>
              </a:rPr>
              <a:t>The </a:t>
            </a:r>
            <a:r>
              <a:rPr lang="en-US" dirty="0" err="1">
                <a:latin typeface="Cambria (Основной текст)"/>
              </a:rPr>
              <a:t>Sznajd</a:t>
            </a:r>
            <a:r>
              <a:rPr lang="en-US" dirty="0">
                <a:latin typeface="Cambria (Основной текст)"/>
              </a:rPr>
              <a:t> model</a:t>
            </a:r>
            <a:endParaRPr lang="en-US" dirty="0" smtClean="0">
              <a:latin typeface="Cambria (Основной текст)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Cambria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44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1278</TotalTime>
  <Words>168</Words>
  <Application>Microsoft Office PowerPoint</Application>
  <PresentationFormat>Экран (4:3)</PresentationFormat>
  <Paragraphs>91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Справедливость</vt:lpstr>
      <vt:lpstr>Opinion Formation Models</vt:lpstr>
      <vt:lpstr>Вступ</vt:lpstr>
      <vt:lpstr>Вступ</vt:lpstr>
      <vt:lpstr>Клітинні автомати</vt:lpstr>
      <vt:lpstr>Клітинні автомати</vt:lpstr>
      <vt:lpstr>Клітинні автомати Типи сусідства</vt:lpstr>
      <vt:lpstr>Клітинні автомати Граничні умови </vt:lpstr>
      <vt:lpstr>Клітинні автомати Оновлення станів</vt:lpstr>
      <vt:lpstr>Розглянути моделі</vt:lpstr>
      <vt:lpstr>The voter model</vt:lpstr>
      <vt:lpstr>The voter model</vt:lpstr>
      <vt:lpstr>The voter model Results</vt:lpstr>
      <vt:lpstr>The voter model Results</vt:lpstr>
      <vt:lpstr>The voter model Results</vt:lpstr>
      <vt:lpstr>The relative agreement interaction model</vt:lpstr>
      <vt:lpstr>The relative agreement interaction model</vt:lpstr>
      <vt:lpstr>The relative agreement interaction model results</vt:lpstr>
      <vt:lpstr>The relative agreement interaction model results</vt:lpstr>
      <vt:lpstr>The Sznajd model </vt:lpstr>
      <vt:lpstr>The Sznajd model Result</vt:lpstr>
      <vt:lpstr>The Sznajd model Result</vt:lpstr>
      <vt:lpstr>The Sznajd model Result</vt:lpstr>
      <vt:lpstr>The Sznajd model</vt:lpstr>
      <vt:lpstr>The Sznajd model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Formation Models</dc:title>
  <cp:lastModifiedBy>Yaroslav</cp:lastModifiedBy>
  <cp:revision>160</cp:revision>
  <dcterms:modified xsi:type="dcterms:W3CDTF">2015-01-17T21:13:07Z</dcterms:modified>
</cp:coreProperties>
</file>