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7" r:id="rId12"/>
    <p:sldId id="274"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a:srgbClr val="1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DB2C-0059-4DE6-9296-03367CD72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1201BC-5164-47E8-844E-1915F872E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F7647B-77DA-4DE6-A037-65AD2CDFC865}"/>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5" name="Footer Placeholder 4">
            <a:extLst>
              <a:ext uri="{FF2B5EF4-FFF2-40B4-BE49-F238E27FC236}">
                <a16:creationId xmlns:a16="http://schemas.microsoft.com/office/drawing/2014/main" id="{10366CA8-FF26-4E0C-91C5-6ACBE89EF2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3B3D1A-46F7-4118-8577-8A32A747BC3B}"/>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419534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A78-6B1B-4AE0-9CEF-B0316E8845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2EA452-CF3B-4DE5-A364-E0720E500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6C7B7B-2A92-4B6F-8D96-08F6BF2A7A0B}"/>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5" name="Footer Placeholder 4">
            <a:extLst>
              <a:ext uri="{FF2B5EF4-FFF2-40B4-BE49-F238E27FC236}">
                <a16:creationId xmlns:a16="http://schemas.microsoft.com/office/drawing/2014/main" id="{BF1BA377-E963-4BD7-BE66-D0B429540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C175A4-6301-46FA-A682-67DA8DB2840D}"/>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189513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A07C4-8CE4-4A04-8655-0702F9D77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B7D245-8C44-41C4-9794-0C8828E1E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B406DB-3992-4318-A009-CB60C78E8B8F}"/>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5" name="Footer Placeholder 4">
            <a:extLst>
              <a:ext uri="{FF2B5EF4-FFF2-40B4-BE49-F238E27FC236}">
                <a16:creationId xmlns:a16="http://schemas.microsoft.com/office/drawing/2014/main" id="{E169F0C6-608E-4A56-BCF1-34003FED99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4C11CB-FCDA-4F6E-B13A-1A64D116B6A1}"/>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323402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07E7-7D38-45E7-B4EF-7A35560C4E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4594D1-5C8C-428C-B6EA-4915CCF58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1E4684-05CD-45FD-861D-84819F12AD0F}"/>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5" name="Footer Placeholder 4">
            <a:extLst>
              <a:ext uri="{FF2B5EF4-FFF2-40B4-BE49-F238E27FC236}">
                <a16:creationId xmlns:a16="http://schemas.microsoft.com/office/drawing/2014/main" id="{74425D0F-6C9A-4AA4-9BB1-21A38E1194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5C3DE-5062-4EBF-9B45-841A295562C5}"/>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291894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3CF5-2805-42BF-AE4B-9BA3F3E75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3E25C1-F579-45ED-AC78-549DBC9DD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0D833-9E4D-4691-ABDB-91984F242B83}"/>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5" name="Footer Placeholder 4">
            <a:extLst>
              <a:ext uri="{FF2B5EF4-FFF2-40B4-BE49-F238E27FC236}">
                <a16:creationId xmlns:a16="http://schemas.microsoft.com/office/drawing/2014/main" id="{A2078BBF-690B-4C40-8E01-1731BB2970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56E402-4602-4100-ADA8-7E54F06CCBEB}"/>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73925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6077-6AF3-4B2D-8DCD-8C7C352AB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A325EB-FDE0-4AAE-8ACF-1A139B695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4281F3-0CD8-4289-8FAA-55C084BF4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EBC6412-00CF-4D47-BFAE-92366A868878}"/>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6" name="Footer Placeholder 5">
            <a:extLst>
              <a:ext uri="{FF2B5EF4-FFF2-40B4-BE49-F238E27FC236}">
                <a16:creationId xmlns:a16="http://schemas.microsoft.com/office/drawing/2014/main" id="{C1A8C0B4-AC27-463F-AFC1-F8C185DA82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54A700-DEAE-4443-B136-21D67ACAC711}"/>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77466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2241-2342-4FF9-A466-E13F5D6EBC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DC467B-FF5C-4FA4-8742-E64D767F6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26F0C-22F7-4AAF-B04E-564D70C2F0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05ED15-FE36-45CA-964D-94919FE91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85F63-E5F1-4240-9F1F-C7F03C801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5F9E9A7-CF25-4026-8B27-98DBF9D1687C}"/>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8" name="Footer Placeholder 7">
            <a:extLst>
              <a:ext uri="{FF2B5EF4-FFF2-40B4-BE49-F238E27FC236}">
                <a16:creationId xmlns:a16="http://schemas.microsoft.com/office/drawing/2014/main" id="{30986848-2F98-4A12-9875-0BBCF47A32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D39C38-881E-4A65-825B-863B53F767A3}"/>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100554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8F3F-7841-490A-9FB5-FDCBBA36E1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C24290-5893-4547-8078-5AF8F03CB114}"/>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4" name="Footer Placeholder 3">
            <a:extLst>
              <a:ext uri="{FF2B5EF4-FFF2-40B4-BE49-F238E27FC236}">
                <a16:creationId xmlns:a16="http://schemas.microsoft.com/office/drawing/2014/main" id="{30BA67B4-38CD-4E1C-BD44-E1B034EEA3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ADCCCC-6CD1-4063-997B-C0FE4F8D4DFB}"/>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108014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26000-5363-445F-8663-4CFE7F2D52ED}"/>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3" name="Footer Placeholder 2">
            <a:extLst>
              <a:ext uri="{FF2B5EF4-FFF2-40B4-BE49-F238E27FC236}">
                <a16:creationId xmlns:a16="http://schemas.microsoft.com/office/drawing/2014/main" id="{73F99454-E90B-4D1E-B226-193D1CC34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5560AB-87A2-4F7B-85EE-3964790D5CC8}"/>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328024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DD7D-A106-4E05-88D3-432435790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4E06FC-C086-4069-9E1C-776C71913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9B7CB-E364-4FE2-B008-75008AFE3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4ADFC-16B2-4025-9DED-69B7AE087E73}"/>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6" name="Footer Placeholder 5">
            <a:extLst>
              <a:ext uri="{FF2B5EF4-FFF2-40B4-BE49-F238E27FC236}">
                <a16:creationId xmlns:a16="http://schemas.microsoft.com/office/drawing/2014/main" id="{0453191C-FF93-4CAD-9943-EF23E4578F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80AA63-87FF-4725-93A0-B0E32FDDB90E}"/>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379988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6352-2DFA-4FD5-A5CD-D9DBD2CD1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C52331-6231-4EAA-A6B4-390E49A49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9D3BD6-49ED-4A75-9117-0E0AA1578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D30CB-DD18-4B60-BD9D-156452DF1D38}"/>
              </a:ext>
            </a:extLst>
          </p:cNvPr>
          <p:cNvSpPr>
            <a:spLocks noGrp="1"/>
          </p:cNvSpPr>
          <p:nvPr>
            <p:ph type="dt" sz="half" idx="10"/>
          </p:nvPr>
        </p:nvSpPr>
        <p:spPr/>
        <p:txBody>
          <a:bodyPr/>
          <a:lstStyle/>
          <a:p>
            <a:fld id="{3FCCE1A4-D3F5-47E9-8C8A-81BA0F170E52}" type="datetimeFigureOut">
              <a:rPr lang="en-GB" smtClean="0"/>
              <a:t>23/07/2021</a:t>
            </a:fld>
            <a:endParaRPr lang="en-GB"/>
          </a:p>
        </p:txBody>
      </p:sp>
      <p:sp>
        <p:nvSpPr>
          <p:cNvPr id="6" name="Footer Placeholder 5">
            <a:extLst>
              <a:ext uri="{FF2B5EF4-FFF2-40B4-BE49-F238E27FC236}">
                <a16:creationId xmlns:a16="http://schemas.microsoft.com/office/drawing/2014/main" id="{8EBE0653-C2E5-41C4-BDB9-F5AA74046B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7F18D8-E48D-422E-87D7-D60E24F6C0A7}"/>
              </a:ext>
            </a:extLst>
          </p:cNvPr>
          <p:cNvSpPr>
            <a:spLocks noGrp="1"/>
          </p:cNvSpPr>
          <p:nvPr>
            <p:ph type="sldNum" sz="quarter" idx="12"/>
          </p:nvPr>
        </p:nvSpPr>
        <p:spPr/>
        <p:txBody>
          <a:bodyPr/>
          <a:lstStyle/>
          <a:p>
            <a:fld id="{28BCA0E5-7FD7-4945-99A9-7D5B6DB43134}" type="slidenum">
              <a:rPr lang="en-GB" smtClean="0"/>
              <a:t>‹#›</a:t>
            </a:fld>
            <a:endParaRPr lang="en-GB"/>
          </a:p>
        </p:txBody>
      </p:sp>
    </p:spTree>
    <p:extLst>
      <p:ext uri="{BB962C8B-B14F-4D97-AF65-F5344CB8AC3E}">
        <p14:creationId xmlns:p14="http://schemas.microsoft.com/office/powerpoint/2010/main" val="425343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2EB8F-778F-456F-9ED0-1C7CAABCF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4E14DA-CB76-4D34-8A8C-5D1416B5E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4DC2E5-1DD8-4780-B9DD-E9A186641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CE1A4-D3F5-47E9-8C8A-81BA0F170E52}" type="datetimeFigureOut">
              <a:rPr lang="en-GB" smtClean="0"/>
              <a:t>23/07/2021</a:t>
            </a:fld>
            <a:endParaRPr lang="en-GB"/>
          </a:p>
        </p:txBody>
      </p:sp>
      <p:sp>
        <p:nvSpPr>
          <p:cNvPr id="5" name="Footer Placeholder 4">
            <a:extLst>
              <a:ext uri="{FF2B5EF4-FFF2-40B4-BE49-F238E27FC236}">
                <a16:creationId xmlns:a16="http://schemas.microsoft.com/office/drawing/2014/main" id="{B0BD4E6F-0974-4E27-B908-BA9EAB504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DFF3EA-1E04-44CC-98E0-29368065B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CA0E5-7FD7-4945-99A9-7D5B6DB43134}" type="slidenum">
              <a:rPr lang="en-GB" smtClean="0"/>
              <a:t>‹#›</a:t>
            </a:fld>
            <a:endParaRPr lang="en-GB"/>
          </a:p>
        </p:txBody>
      </p:sp>
    </p:spTree>
    <p:extLst>
      <p:ext uri="{BB962C8B-B14F-4D97-AF65-F5344CB8AC3E}">
        <p14:creationId xmlns:p14="http://schemas.microsoft.com/office/powerpoint/2010/main" val="16241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twitter.com/korfanaki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KOrfanakis"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E09F24-EC5E-430A-AE7D-C15A14A63905}"/>
              </a:ext>
            </a:extLst>
          </p:cNvPr>
          <p:cNvSpPr txBox="1"/>
          <p:nvPr/>
        </p:nvSpPr>
        <p:spPr>
          <a:xfrm>
            <a:off x="384113" y="1013211"/>
            <a:ext cx="11534409" cy="2169825"/>
          </a:xfrm>
          <a:prstGeom prst="rect">
            <a:avLst/>
          </a:prstGeom>
          <a:noFill/>
        </p:spPr>
        <p:txBody>
          <a:bodyPr wrap="square">
            <a:spAutoFit/>
          </a:bodyPr>
          <a:lstStyle/>
          <a:p>
            <a:pPr algn="ctr"/>
            <a:r>
              <a:rPr lang="en-GB" sz="4500" b="1" i="0" dirty="0">
                <a:solidFill>
                  <a:srgbClr val="103C6A"/>
                </a:solidFill>
                <a:effectLst/>
                <a:latin typeface="Times New Roman" panose="02020603050405020304" pitchFamily="18" charset="0"/>
                <a:cs typeface="Times New Roman" panose="02020603050405020304" pitchFamily="18" charset="0"/>
              </a:rPr>
              <a:t>COVID-19 Vaccination Progress: </a:t>
            </a:r>
          </a:p>
          <a:p>
            <a:pPr algn="ctr"/>
            <a:r>
              <a:rPr lang="en-GB" sz="4500" b="1" i="0" dirty="0">
                <a:solidFill>
                  <a:srgbClr val="103C6A"/>
                </a:solidFill>
                <a:effectLst/>
                <a:latin typeface="Times New Roman" panose="02020603050405020304" pitchFamily="18" charset="0"/>
                <a:cs typeface="Times New Roman" panose="02020603050405020304" pitchFamily="18" charset="0"/>
              </a:rPr>
              <a:t>How do Countries in the EU Compare with the UK?</a:t>
            </a:r>
          </a:p>
        </p:txBody>
      </p:sp>
      <p:sp>
        <p:nvSpPr>
          <p:cNvPr id="6" name="TextBox 5">
            <a:extLst>
              <a:ext uri="{FF2B5EF4-FFF2-40B4-BE49-F238E27FC236}">
                <a16:creationId xmlns:a16="http://schemas.microsoft.com/office/drawing/2014/main" id="{E861DF43-C470-47A9-A65C-FBDEEA999886}"/>
              </a:ext>
            </a:extLst>
          </p:cNvPr>
          <p:cNvSpPr txBox="1"/>
          <p:nvPr/>
        </p:nvSpPr>
        <p:spPr>
          <a:xfrm>
            <a:off x="7578969" y="3429000"/>
            <a:ext cx="4381317" cy="523220"/>
          </a:xfrm>
          <a:prstGeom prst="rect">
            <a:avLst/>
          </a:prstGeom>
          <a:noFill/>
        </p:spPr>
        <p:txBody>
          <a:bodyPr wrap="square">
            <a:spAutoFit/>
          </a:bodyPr>
          <a:lstStyle/>
          <a:p>
            <a:pPr algn="just"/>
            <a:r>
              <a:rPr lang="en-US" sz="2800" b="1" i="0" dirty="0">
                <a:solidFill>
                  <a:srgbClr val="103C6A"/>
                </a:solidFill>
                <a:effectLst/>
                <a:latin typeface="Times New Roman" panose="02020603050405020304" pitchFamily="18" charset="0"/>
                <a:cs typeface="Times New Roman" panose="02020603050405020304" pitchFamily="18" charset="0"/>
              </a:rPr>
              <a:t>By Konstantinos Orfanakis</a:t>
            </a:r>
            <a:endParaRPr lang="en-GB" sz="2800" b="1" i="0" dirty="0">
              <a:solidFill>
                <a:srgbClr val="103C6A"/>
              </a:solidFill>
              <a:effectLst/>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DC57B1E1-6949-489E-9E23-56655CC4F8C0}"/>
              </a:ext>
            </a:extLst>
          </p:cNvPr>
          <p:cNvGrpSpPr/>
          <p:nvPr/>
        </p:nvGrpSpPr>
        <p:grpSpPr>
          <a:xfrm>
            <a:off x="6095999" y="4547011"/>
            <a:ext cx="6118895" cy="1616465"/>
            <a:chOff x="5073528" y="3628658"/>
            <a:chExt cx="6118895" cy="1616465"/>
          </a:xfrm>
        </p:grpSpPr>
        <p:pic>
          <p:nvPicPr>
            <p:cNvPr id="8" name="Graphic 7">
              <a:extLst>
                <a:ext uri="{FF2B5EF4-FFF2-40B4-BE49-F238E27FC236}">
                  <a16:creationId xmlns:a16="http://schemas.microsoft.com/office/drawing/2014/main" id="{932F1C7D-EEC2-42FB-B12C-DC74CD2CA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8847" y="3628658"/>
              <a:ext cx="708513" cy="708513"/>
            </a:xfrm>
            <a:prstGeom prst="rect">
              <a:avLst/>
            </a:prstGeom>
          </p:spPr>
        </p:pic>
        <p:pic>
          <p:nvPicPr>
            <p:cNvPr id="10" name="Graphic 9">
              <a:extLst>
                <a:ext uri="{FF2B5EF4-FFF2-40B4-BE49-F238E27FC236}">
                  <a16:creationId xmlns:a16="http://schemas.microsoft.com/office/drawing/2014/main" id="{BA2C4D63-2C60-4D30-8337-D5D06C71E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3528" y="4583135"/>
              <a:ext cx="819150" cy="661988"/>
            </a:xfrm>
            <a:prstGeom prst="rect">
              <a:avLst/>
            </a:prstGeom>
          </p:spPr>
        </p:pic>
        <p:sp>
          <p:nvSpPr>
            <p:cNvPr id="11" name="TextBox 10">
              <a:extLst>
                <a:ext uri="{FF2B5EF4-FFF2-40B4-BE49-F238E27FC236}">
                  <a16:creationId xmlns:a16="http://schemas.microsoft.com/office/drawing/2014/main" id="{7F1217D9-F295-4592-B0A8-8C6979153B03}"/>
                </a:ext>
              </a:extLst>
            </p:cNvPr>
            <p:cNvSpPr txBox="1"/>
            <p:nvPr/>
          </p:nvSpPr>
          <p:spPr>
            <a:xfrm>
              <a:off x="6014121" y="3721304"/>
              <a:ext cx="5099356" cy="523220"/>
            </a:xfrm>
            <a:prstGeom prst="rect">
              <a:avLst/>
            </a:prstGeom>
            <a:noFill/>
          </p:spPr>
          <p:txBody>
            <a:bodyPr wrap="square">
              <a:spAutoFit/>
            </a:bodyPr>
            <a:lstStyle/>
            <a:p>
              <a:pPr algn="just"/>
              <a:r>
                <a:rPr lang="en-US" sz="2800" b="1" i="0" dirty="0">
                  <a:solidFill>
                    <a:schemeClr val="bg1"/>
                  </a:solidFill>
                  <a:effectLst/>
                  <a:latin typeface="Times New Roman" panose="02020603050405020304" pitchFamily="18" charset="0"/>
                  <a:cs typeface="Times New Roman" panose="02020603050405020304" pitchFamily="18" charset="0"/>
                  <a:hlinkClick r:id="rId6"/>
                </a:rPr>
                <a:t>https://github.com/KOrfanakis</a:t>
              </a:r>
              <a:r>
                <a:rPr lang="en-US" sz="2800" b="1" i="0" dirty="0">
                  <a:solidFill>
                    <a:schemeClr val="bg1"/>
                  </a:solidFill>
                  <a:effectLst/>
                  <a:latin typeface="Times New Roman" panose="02020603050405020304" pitchFamily="18" charset="0"/>
                  <a:cs typeface="Times New Roman" panose="02020603050405020304" pitchFamily="18" charset="0"/>
                </a:rPr>
                <a:t> </a:t>
              </a:r>
              <a:endParaRPr lang="en-GB" sz="2800" b="1" i="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1AB1FC-52F8-43E8-BCB8-DA34B627BE06}"/>
                </a:ext>
              </a:extLst>
            </p:cNvPr>
            <p:cNvSpPr txBox="1"/>
            <p:nvPr/>
          </p:nvSpPr>
          <p:spPr>
            <a:xfrm>
              <a:off x="6096000" y="4652519"/>
              <a:ext cx="5096423" cy="523220"/>
            </a:xfrm>
            <a:prstGeom prst="rect">
              <a:avLst/>
            </a:prstGeom>
            <a:noFill/>
          </p:spPr>
          <p:txBody>
            <a:bodyPr wrap="square">
              <a:spAutoFit/>
            </a:bodyPr>
            <a:lstStyle/>
            <a:p>
              <a:pPr algn="just"/>
              <a:r>
                <a:rPr lang="en-US" sz="2800" b="1" i="0" dirty="0">
                  <a:solidFill>
                    <a:schemeClr val="bg1"/>
                  </a:solidFill>
                  <a:effectLst/>
                  <a:latin typeface="Times New Roman" panose="02020603050405020304" pitchFamily="18" charset="0"/>
                  <a:cs typeface="Times New Roman" panose="02020603050405020304" pitchFamily="18" charset="0"/>
                  <a:hlinkClick r:id="rId7"/>
                </a:rPr>
                <a:t>https://twitter.com/korfanakis</a:t>
              </a:r>
              <a:r>
                <a:rPr lang="en-US" sz="2800" b="1" i="0" dirty="0">
                  <a:solidFill>
                    <a:schemeClr val="bg1"/>
                  </a:solidFill>
                  <a:effectLst/>
                  <a:latin typeface="Times New Roman" panose="02020603050405020304" pitchFamily="18" charset="0"/>
                  <a:cs typeface="Times New Roman" panose="02020603050405020304" pitchFamily="18" charset="0"/>
                </a:rPr>
                <a:t> </a:t>
              </a:r>
              <a:endParaRPr lang="en-GB" sz="2800" b="1" i="0" dirty="0">
                <a:solidFill>
                  <a:schemeClr val="bg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183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A61B2-8A76-403C-B2FD-A9A85A1FB507}"/>
              </a:ext>
            </a:extLst>
          </p:cNvPr>
          <p:cNvSpPr txBox="1"/>
          <p:nvPr/>
        </p:nvSpPr>
        <p:spPr>
          <a:xfrm>
            <a:off x="202223" y="2228671"/>
            <a:ext cx="11787554" cy="1292662"/>
          </a:xfrm>
          <a:prstGeom prst="rect">
            <a:avLst/>
          </a:prstGeom>
          <a:noFill/>
        </p:spPr>
        <p:txBody>
          <a:bodyPr wrap="square" rtlCol="0">
            <a:spAutoFit/>
          </a:bodyPr>
          <a:lstStyle/>
          <a:p>
            <a:pPr algn="just"/>
            <a:r>
              <a:rPr lang="en-GB" sz="2600" dirty="0">
                <a:solidFill>
                  <a:srgbClr val="103C6A"/>
                </a:solidFill>
              </a:rPr>
              <a:t>We need to mention that </a:t>
            </a:r>
            <a:r>
              <a:rPr lang="en-GB" sz="2600" b="1" dirty="0">
                <a:solidFill>
                  <a:srgbClr val="103C6A"/>
                </a:solidFill>
              </a:rPr>
              <a:t>Malta</a:t>
            </a:r>
            <a:r>
              <a:rPr lang="en-GB" sz="2600" dirty="0">
                <a:solidFill>
                  <a:srgbClr val="103C6A"/>
                </a:solidFill>
              </a:rPr>
              <a:t> is currently the most successful country in terms of normalised numbers as it has the highest percentage of people having received both the first and second dose.</a:t>
            </a:r>
          </a:p>
        </p:txBody>
      </p:sp>
    </p:spTree>
    <p:extLst>
      <p:ext uri="{BB962C8B-B14F-4D97-AF65-F5344CB8AC3E}">
        <p14:creationId xmlns:p14="http://schemas.microsoft.com/office/powerpoint/2010/main" val="164788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6CB7F-AE94-40C6-9C71-23853CE6BD36}"/>
              </a:ext>
            </a:extLst>
          </p:cNvPr>
          <p:cNvSpPr txBox="1"/>
          <p:nvPr/>
        </p:nvSpPr>
        <p:spPr>
          <a:xfrm>
            <a:off x="202223" y="5288340"/>
            <a:ext cx="11787554" cy="1446550"/>
          </a:xfrm>
          <a:prstGeom prst="rect">
            <a:avLst/>
          </a:prstGeom>
          <a:noFill/>
        </p:spPr>
        <p:txBody>
          <a:bodyPr wrap="square" rtlCol="0">
            <a:spAutoFit/>
          </a:bodyPr>
          <a:lstStyle/>
          <a:p>
            <a:pPr algn="just"/>
            <a:r>
              <a:rPr lang="en-GB" sz="2200" dirty="0">
                <a:solidFill>
                  <a:srgbClr val="103C6A"/>
                </a:solidFill>
              </a:rPr>
              <a:t>It appears that GDP is not a major factor as most countries are clustered around the mean percentage of total vaccinations. It’s interesting that Luxemburg, the richest of the countries featured, has a slightly above average percentage. As mentioned earlier, Malta has by far the highest vaccination rate even though its GDP is below the average value.</a:t>
            </a:r>
          </a:p>
        </p:txBody>
      </p:sp>
      <p:grpSp>
        <p:nvGrpSpPr>
          <p:cNvPr id="7" name="Group 6">
            <a:extLst>
              <a:ext uri="{FF2B5EF4-FFF2-40B4-BE49-F238E27FC236}">
                <a16:creationId xmlns:a16="http://schemas.microsoft.com/office/drawing/2014/main" id="{7517830C-6805-4187-9999-397269AE272A}"/>
              </a:ext>
            </a:extLst>
          </p:cNvPr>
          <p:cNvGrpSpPr/>
          <p:nvPr/>
        </p:nvGrpSpPr>
        <p:grpSpPr>
          <a:xfrm>
            <a:off x="2547937" y="0"/>
            <a:ext cx="7534275" cy="5318312"/>
            <a:chOff x="2557462" y="206322"/>
            <a:chExt cx="7534275" cy="5318312"/>
          </a:xfrm>
        </p:grpSpPr>
        <p:pic>
          <p:nvPicPr>
            <p:cNvPr id="3" name="Picture 2" descr="Chart, scatter chart&#10;&#10;Description automatically generated">
              <a:extLst>
                <a:ext uri="{FF2B5EF4-FFF2-40B4-BE49-F238E27FC236}">
                  <a16:creationId xmlns:a16="http://schemas.microsoft.com/office/drawing/2014/main" id="{1E27EF22-C76B-49B2-8BBB-6C21D9EF1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62" y="206322"/>
              <a:ext cx="7534275" cy="5318312"/>
            </a:xfrm>
            <a:prstGeom prst="rect">
              <a:avLst/>
            </a:prstGeom>
          </p:spPr>
        </p:pic>
        <p:sp>
          <p:nvSpPr>
            <p:cNvPr id="6" name="Rectangle 5">
              <a:extLst>
                <a:ext uri="{FF2B5EF4-FFF2-40B4-BE49-F238E27FC236}">
                  <a16:creationId xmlns:a16="http://schemas.microsoft.com/office/drawing/2014/main" id="{9C018771-03BC-4E4F-A83F-9DF40F12B003}"/>
                </a:ext>
              </a:extLst>
            </p:cNvPr>
            <p:cNvSpPr/>
            <p:nvPr/>
          </p:nvSpPr>
          <p:spPr>
            <a:xfrm>
              <a:off x="2628900" y="461665"/>
              <a:ext cx="5724525" cy="314325"/>
            </a:xfrm>
            <a:prstGeom prst="rect">
              <a:avLst/>
            </a:prstGeom>
            <a:solidFill>
              <a:srgbClr val="F6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C935C078-2E3F-4B6D-9FC4-D17442A46A6F}"/>
              </a:ext>
            </a:extLst>
          </p:cNvPr>
          <p:cNvSpPr txBox="1"/>
          <p:nvPr/>
        </p:nvSpPr>
        <p:spPr>
          <a:xfrm>
            <a:off x="280621" y="157162"/>
            <a:ext cx="11787554" cy="461665"/>
          </a:xfrm>
          <a:prstGeom prst="rect">
            <a:avLst/>
          </a:prstGeom>
          <a:noFill/>
        </p:spPr>
        <p:txBody>
          <a:bodyPr wrap="square" rtlCol="0">
            <a:spAutoFit/>
          </a:bodyPr>
          <a:lstStyle/>
          <a:p>
            <a:pPr algn="just"/>
            <a:r>
              <a:rPr lang="en-GB" sz="2400" dirty="0">
                <a:solidFill>
                  <a:srgbClr val="103C6A"/>
                </a:solidFill>
              </a:rPr>
              <a:t>Does a country's wealth impact its vaccine rollout?</a:t>
            </a:r>
          </a:p>
        </p:txBody>
      </p:sp>
    </p:spTree>
    <p:extLst>
      <p:ext uri="{BB962C8B-B14F-4D97-AF65-F5344CB8AC3E}">
        <p14:creationId xmlns:p14="http://schemas.microsoft.com/office/powerpoint/2010/main" val="63212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7B62EE-BA63-40F4-9A05-258060822A0B}"/>
              </a:ext>
            </a:extLst>
          </p:cNvPr>
          <p:cNvSpPr txBox="1"/>
          <p:nvPr/>
        </p:nvSpPr>
        <p:spPr>
          <a:xfrm>
            <a:off x="202223" y="335845"/>
            <a:ext cx="11787554" cy="5016758"/>
          </a:xfrm>
          <a:prstGeom prst="rect">
            <a:avLst/>
          </a:prstGeom>
          <a:noFill/>
        </p:spPr>
        <p:txBody>
          <a:bodyPr wrap="square" rtlCol="0">
            <a:spAutoFit/>
          </a:bodyPr>
          <a:lstStyle/>
          <a:p>
            <a:pPr algn="just"/>
            <a:r>
              <a:rPr lang="en-GB" sz="2800" b="1" dirty="0">
                <a:solidFill>
                  <a:srgbClr val="103C6A"/>
                </a:solidFill>
              </a:rPr>
              <a:t>Caveat</a:t>
            </a:r>
          </a:p>
          <a:p>
            <a:pPr algn="just"/>
            <a:endParaRPr lang="en-GB" sz="2800" b="1" dirty="0">
              <a:solidFill>
                <a:srgbClr val="103C6A"/>
              </a:solidFill>
            </a:endParaRPr>
          </a:p>
          <a:p>
            <a:pPr marL="342900" indent="-342900" algn="just">
              <a:buFont typeface="Arial" panose="020B0604020202020204" pitchFamily="34" charset="0"/>
              <a:buChar char="•"/>
            </a:pPr>
            <a:r>
              <a:rPr lang="en-GB" sz="2200" dirty="0">
                <a:solidFill>
                  <a:srgbClr val="103C6A"/>
                </a:solidFill>
              </a:rPr>
              <a:t>The most significant caveat with our analysis is probably the fact that not every country began vaccinations at the same time. </a:t>
            </a:r>
          </a:p>
          <a:p>
            <a:pPr marL="342900" indent="-342900" algn="just">
              <a:buFont typeface="Arial" panose="020B0604020202020204" pitchFamily="34" charset="0"/>
              <a:buChar char="•"/>
            </a:pPr>
            <a:r>
              <a:rPr lang="en-GB" sz="2200" dirty="0">
                <a:solidFill>
                  <a:srgbClr val="103C6A"/>
                </a:solidFill>
              </a:rPr>
              <a:t>For instance, the UK approved the Pfizer-BioNTech vaccine on the 2nd of December, and the first jab was administered six days later. Authorisation of the same vaccine in the EU came almost three weeks later (21st of December), with most countries starting vaccinations on the 27th of December.</a:t>
            </a:r>
          </a:p>
          <a:p>
            <a:pPr algn="just"/>
            <a:endParaRPr lang="en-GB" sz="2200" dirty="0">
              <a:solidFill>
                <a:srgbClr val="103C6A"/>
              </a:solidFill>
            </a:endParaRPr>
          </a:p>
          <a:p>
            <a:pPr marL="342900" indent="-342900" algn="just">
              <a:buFont typeface="Arial" panose="020B0604020202020204" pitchFamily="34" charset="0"/>
              <a:buChar char="•"/>
            </a:pPr>
            <a:r>
              <a:rPr lang="en-GB" sz="2200" dirty="0">
                <a:solidFill>
                  <a:srgbClr val="103C6A"/>
                </a:solidFill>
              </a:rPr>
              <a:t>We can mitigate this caveat by using the days since the first vaccination as the independent variable, instead of actual dates (Day-Month-Year).</a:t>
            </a:r>
          </a:p>
          <a:p>
            <a:pPr algn="just"/>
            <a:endParaRPr lang="en-GB" sz="2200" dirty="0">
              <a:solidFill>
                <a:srgbClr val="103C6A"/>
              </a:solidFill>
            </a:endParaRPr>
          </a:p>
          <a:p>
            <a:pPr marL="342900" indent="-342900" algn="just">
              <a:buFont typeface="Arial" panose="020B0604020202020204" pitchFamily="34" charset="0"/>
              <a:buChar char="•"/>
            </a:pPr>
            <a:r>
              <a:rPr lang="en-GB" sz="2200" dirty="0">
                <a:solidFill>
                  <a:srgbClr val="103C6A"/>
                </a:solidFill>
              </a:rPr>
              <a:t>I have chosen to compare the UK with the four EU countries with the highest population (Germany, France, Italy, and Spain). In this way, we will avoid cluttering the plot with 28 lines.</a:t>
            </a:r>
          </a:p>
        </p:txBody>
      </p:sp>
      <p:sp>
        <p:nvSpPr>
          <p:cNvPr id="2" name="Rectangle 1">
            <a:extLst>
              <a:ext uri="{FF2B5EF4-FFF2-40B4-BE49-F238E27FC236}">
                <a16:creationId xmlns:a16="http://schemas.microsoft.com/office/drawing/2014/main" id="{1F905883-2E0F-47A4-906B-8FF06E5CBC92}"/>
              </a:ext>
            </a:extLst>
          </p:cNvPr>
          <p:cNvSpPr/>
          <p:nvPr/>
        </p:nvSpPr>
        <p:spPr>
          <a:xfrm>
            <a:off x="202221" y="1196623"/>
            <a:ext cx="11728939" cy="68580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9010D6DC-A554-46C1-8138-D2A75FF54F7E}"/>
              </a:ext>
            </a:extLst>
          </p:cNvPr>
          <p:cNvSpPr/>
          <p:nvPr/>
        </p:nvSpPr>
        <p:spPr>
          <a:xfrm>
            <a:off x="202220" y="3578469"/>
            <a:ext cx="11728939" cy="68580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990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3" name="Picture 2" descr="Graphical user interface, chart, line chart&#10;&#10;Description automatically generated">
            <a:extLst>
              <a:ext uri="{FF2B5EF4-FFF2-40B4-BE49-F238E27FC236}">
                <a16:creationId xmlns:a16="http://schemas.microsoft.com/office/drawing/2014/main" id="{F6C0D664-9070-4DA6-890F-3987BBAAB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244" y="30626"/>
            <a:ext cx="6767512" cy="4777068"/>
          </a:xfrm>
          <a:prstGeom prst="rect">
            <a:avLst/>
          </a:prstGeom>
        </p:spPr>
      </p:pic>
      <p:sp>
        <p:nvSpPr>
          <p:cNvPr id="4" name="TextBox 3">
            <a:extLst>
              <a:ext uri="{FF2B5EF4-FFF2-40B4-BE49-F238E27FC236}">
                <a16:creationId xmlns:a16="http://schemas.microsoft.com/office/drawing/2014/main" id="{AEF367BB-1C31-4F9D-BA87-B203422501B1}"/>
              </a:ext>
            </a:extLst>
          </p:cNvPr>
          <p:cNvSpPr txBox="1"/>
          <p:nvPr/>
        </p:nvSpPr>
        <p:spPr>
          <a:xfrm>
            <a:off x="202223" y="4623055"/>
            <a:ext cx="11787554" cy="2308324"/>
          </a:xfrm>
          <a:prstGeom prst="rect">
            <a:avLst/>
          </a:prstGeom>
          <a:noFill/>
        </p:spPr>
        <p:txBody>
          <a:bodyPr wrap="square" rtlCol="0">
            <a:spAutoFit/>
          </a:bodyPr>
          <a:lstStyle/>
          <a:p>
            <a:pPr algn="just"/>
            <a:r>
              <a:rPr lang="en-GB" sz="2400" dirty="0">
                <a:solidFill>
                  <a:srgbClr val="103C6A"/>
                </a:solidFill>
              </a:rPr>
              <a:t>It appears that the UK has been the leading nation since the beginning of vaccinations; however, the four big EU countries have started catching up. Looking at the total number of vaccinations, after 190 days, Germany has administered vaccinations covering almost 93% of its population. The UK achieved the same vaccination percentage on day #165, i.e. more than three weeks faster than the best EU country. Interestingly, Spain is quickly approaching the UK.</a:t>
            </a:r>
          </a:p>
        </p:txBody>
      </p:sp>
    </p:spTree>
    <p:extLst>
      <p:ext uri="{BB962C8B-B14F-4D97-AF65-F5344CB8AC3E}">
        <p14:creationId xmlns:p14="http://schemas.microsoft.com/office/powerpoint/2010/main" val="224520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3" name="Picture 2" descr="Graphical user interface, chart, line chart&#10;&#10;Description automatically generated">
            <a:extLst>
              <a:ext uri="{FF2B5EF4-FFF2-40B4-BE49-F238E27FC236}">
                <a16:creationId xmlns:a16="http://schemas.microsoft.com/office/drawing/2014/main" id="{768E200A-44EE-4DE1-A74B-026831066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6153150" cy="4343400"/>
          </a:xfrm>
          <a:prstGeom prst="rect">
            <a:avLst/>
          </a:prstGeom>
        </p:spPr>
      </p:pic>
      <p:pic>
        <p:nvPicPr>
          <p:cNvPr id="4" name="Picture 3" descr="Chart, line chart&#10;&#10;Description automatically generated">
            <a:extLst>
              <a:ext uri="{FF2B5EF4-FFF2-40B4-BE49-F238E27FC236}">
                <a16:creationId xmlns:a16="http://schemas.microsoft.com/office/drawing/2014/main" id="{55A1D53F-BBED-4956-A5B7-CC5990393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850" y="571500"/>
            <a:ext cx="6153150" cy="4343400"/>
          </a:xfrm>
          <a:prstGeom prst="rect">
            <a:avLst/>
          </a:prstGeom>
        </p:spPr>
      </p:pic>
      <p:sp>
        <p:nvSpPr>
          <p:cNvPr id="5" name="TextBox 4">
            <a:extLst>
              <a:ext uri="{FF2B5EF4-FFF2-40B4-BE49-F238E27FC236}">
                <a16:creationId xmlns:a16="http://schemas.microsoft.com/office/drawing/2014/main" id="{B862353A-891F-4877-A40E-8CF1D5E0ED9A}"/>
              </a:ext>
            </a:extLst>
          </p:cNvPr>
          <p:cNvSpPr txBox="1"/>
          <p:nvPr/>
        </p:nvSpPr>
        <p:spPr>
          <a:xfrm>
            <a:off x="259373" y="4992333"/>
            <a:ext cx="11787554" cy="830997"/>
          </a:xfrm>
          <a:prstGeom prst="rect">
            <a:avLst/>
          </a:prstGeom>
          <a:noFill/>
        </p:spPr>
        <p:txBody>
          <a:bodyPr wrap="square" rtlCol="0">
            <a:spAutoFit/>
          </a:bodyPr>
          <a:lstStyle/>
          <a:p>
            <a:pPr algn="just"/>
            <a:r>
              <a:rPr lang="en-GB" sz="2400" dirty="0">
                <a:solidFill>
                  <a:srgbClr val="103C6A"/>
                </a:solidFill>
              </a:rPr>
              <a:t>The UK is ahead in terms of the percentage of the population having received both the first and second dose of the vaccine.</a:t>
            </a:r>
          </a:p>
        </p:txBody>
      </p:sp>
    </p:spTree>
    <p:extLst>
      <p:ext uri="{BB962C8B-B14F-4D97-AF65-F5344CB8AC3E}">
        <p14:creationId xmlns:p14="http://schemas.microsoft.com/office/powerpoint/2010/main" val="49283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3" name="Picture 2" descr="Graphical user interface, chart, line chart&#10;&#10;Description automatically generated">
            <a:extLst>
              <a:ext uri="{FF2B5EF4-FFF2-40B4-BE49-F238E27FC236}">
                <a16:creationId xmlns:a16="http://schemas.microsoft.com/office/drawing/2014/main" id="{C2A3364B-FB6F-430C-B2D3-2249AE2B4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46184"/>
            <a:ext cx="8096250" cy="5715000"/>
          </a:xfrm>
          <a:prstGeom prst="rect">
            <a:avLst/>
          </a:prstGeom>
        </p:spPr>
      </p:pic>
      <p:sp>
        <p:nvSpPr>
          <p:cNvPr id="4" name="TextBox 3">
            <a:extLst>
              <a:ext uri="{FF2B5EF4-FFF2-40B4-BE49-F238E27FC236}">
                <a16:creationId xmlns:a16="http://schemas.microsoft.com/office/drawing/2014/main" id="{2930EDAA-870C-4C72-8A8B-58F295E8B483}"/>
              </a:ext>
            </a:extLst>
          </p:cNvPr>
          <p:cNvSpPr txBox="1"/>
          <p:nvPr/>
        </p:nvSpPr>
        <p:spPr>
          <a:xfrm>
            <a:off x="202223" y="5780819"/>
            <a:ext cx="11787554" cy="830997"/>
          </a:xfrm>
          <a:prstGeom prst="rect">
            <a:avLst/>
          </a:prstGeom>
          <a:noFill/>
        </p:spPr>
        <p:txBody>
          <a:bodyPr wrap="square" rtlCol="0">
            <a:spAutoFit/>
          </a:bodyPr>
          <a:lstStyle/>
          <a:p>
            <a:pPr algn="just"/>
            <a:r>
              <a:rPr lang="en-GB" sz="2400" dirty="0">
                <a:solidFill>
                  <a:srgbClr val="103C6A"/>
                </a:solidFill>
              </a:rPr>
              <a:t>However, there is a significant decline in the number of daily new vaccinations in </a:t>
            </a:r>
            <a:r>
              <a:rPr lang="en-GB" sz="2400">
                <a:solidFill>
                  <a:srgbClr val="103C6A"/>
                </a:solidFill>
              </a:rPr>
              <a:t>the UK starting </a:t>
            </a:r>
            <a:r>
              <a:rPr lang="en-GB" sz="2400" dirty="0">
                <a:solidFill>
                  <a:srgbClr val="103C6A"/>
                </a:solidFill>
              </a:rPr>
              <a:t>from day #165.</a:t>
            </a:r>
          </a:p>
        </p:txBody>
      </p:sp>
    </p:spTree>
    <p:extLst>
      <p:ext uri="{BB962C8B-B14F-4D97-AF65-F5344CB8AC3E}">
        <p14:creationId xmlns:p14="http://schemas.microsoft.com/office/powerpoint/2010/main" val="248381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0B0AE8-0673-47D2-9B71-B84816BFF429}"/>
              </a:ext>
            </a:extLst>
          </p:cNvPr>
          <p:cNvSpPr txBox="1"/>
          <p:nvPr/>
        </p:nvSpPr>
        <p:spPr>
          <a:xfrm>
            <a:off x="202223" y="3560885"/>
            <a:ext cx="11787554" cy="2893100"/>
          </a:xfrm>
          <a:prstGeom prst="rect">
            <a:avLst/>
          </a:prstGeom>
          <a:noFill/>
        </p:spPr>
        <p:txBody>
          <a:bodyPr wrap="square" rtlCol="0">
            <a:spAutoFit/>
          </a:bodyPr>
          <a:lstStyle/>
          <a:p>
            <a:pPr algn="just"/>
            <a:r>
              <a:rPr lang="en-GB" sz="2600" dirty="0">
                <a:solidFill>
                  <a:srgbClr val="103C6A"/>
                </a:solidFill>
              </a:rPr>
              <a:t>As of 2021-07-05:</a:t>
            </a:r>
          </a:p>
          <a:p>
            <a:pPr marL="457200" indent="-457200" algn="just">
              <a:buFont typeface="Arial" panose="020B0604020202020204" pitchFamily="34" charset="0"/>
              <a:buChar char="•"/>
            </a:pPr>
            <a:r>
              <a:rPr lang="en-GB" sz="2600" dirty="0">
                <a:solidFill>
                  <a:srgbClr val="103C6A"/>
                </a:solidFill>
              </a:rPr>
              <a:t>The total number of vaccinations in the EU/UK exceeds 450 million. </a:t>
            </a:r>
          </a:p>
          <a:p>
            <a:pPr marL="457200" indent="-457200" algn="just">
              <a:buFont typeface="Arial" panose="020B0604020202020204" pitchFamily="34" charset="0"/>
              <a:buChar char="•"/>
            </a:pPr>
            <a:r>
              <a:rPr lang="en-GB" sz="2600" dirty="0">
                <a:solidFill>
                  <a:srgbClr val="103C6A"/>
                </a:solidFill>
              </a:rPr>
              <a:t>More than 275 million people have received </a:t>
            </a:r>
            <a:r>
              <a:rPr lang="en-GB" sz="2600" b="1" dirty="0">
                <a:solidFill>
                  <a:srgbClr val="103C6A"/>
                </a:solidFill>
              </a:rPr>
              <a:t>one dose </a:t>
            </a:r>
            <a:r>
              <a:rPr lang="en-GB" sz="2600" dirty="0">
                <a:solidFill>
                  <a:srgbClr val="103C6A"/>
                </a:solidFill>
              </a:rPr>
              <a:t>of the vaccine, which amounts to almost </a:t>
            </a:r>
            <a:r>
              <a:rPr lang="en-GB" sz="2600" b="1" dirty="0">
                <a:solidFill>
                  <a:srgbClr val="103C6A"/>
                </a:solidFill>
              </a:rPr>
              <a:t>55%</a:t>
            </a:r>
            <a:r>
              <a:rPr lang="en-GB" sz="2600" dirty="0">
                <a:solidFill>
                  <a:srgbClr val="103C6A"/>
                </a:solidFill>
              </a:rPr>
              <a:t> of the population. </a:t>
            </a:r>
          </a:p>
          <a:p>
            <a:pPr marL="457200" indent="-457200" algn="just">
              <a:buFont typeface="Arial" panose="020B0604020202020204" pitchFamily="34" charset="0"/>
              <a:buChar char="•"/>
            </a:pPr>
            <a:r>
              <a:rPr lang="en-GB" sz="2600" dirty="0">
                <a:solidFill>
                  <a:srgbClr val="103C6A"/>
                </a:solidFill>
              </a:rPr>
              <a:t>Nearly 200 million people have been </a:t>
            </a:r>
            <a:r>
              <a:rPr lang="en-GB" sz="2600" b="1" dirty="0">
                <a:solidFill>
                  <a:srgbClr val="103C6A"/>
                </a:solidFill>
              </a:rPr>
              <a:t>fully immunised </a:t>
            </a:r>
            <a:r>
              <a:rPr lang="en-GB" sz="2600" dirty="0">
                <a:solidFill>
                  <a:srgbClr val="103C6A"/>
                </a:solidFill>
              </a:rPr>
              <a:t>(approximately </a:t>
            </a:r>
            <a:r>
              <a:rPr lang="en-GB" sz="2600" b="1" dirty="0">
                <a:solidFill>
                  <a:srgbClr val="103C6A"/>
                </a:solidFill>
              </a:rPr>
              <a:t>38%</a:t>
            </a:r>
            <a:r>
              <a:rPr lang="en-GB" sz="2600" dirty="0">
                <a:solidFill>
                  <a:srgbClr val="103C6A"/>
                </a:solidFill>
              </a:rPr>
              <a:t> of the population). </a:t>
            </a:r>
          </a:p>
          <a:p>
            <a:pPr marL="457200" indent="-457200" algn="just">
              <a:buFont typeface="Arial" panose="020B0604020202020204" pitchFamily="34" charset="0"/>
              <a:buChar char="•"/>
            </a:pPr>
            <a:r>
              <a:rPr lang="en-GB" sz="2600" dirty="0">
                <a:solidFill>
                  <a:srgbClr val="103C6A"/>
                </a:solidFill>
              </a:rPr>
              <a:t>The number of new vaccinations on this date exceeds 4 million.</a:t>
            </a:r>
          </a:p>
        </p:txBody>
      </p:sp>
      <p:pic>
        <p:nvPicPr>
          <p:cNvPr id="2" name="Picture 2">
            <a:extLst>
              <a:ext uri="{FF2B5EF4-FFF2-40B4-BE49-F238E27FC236}">
                <a16:creationId xmlns:a16="http://schemas.microsoft.com/office/drawing/2014/main" id="{41F23BB2-BD5C-4FF9-B985-F96D5567A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293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CCD4465-C589-4772-8D9E-E65D7DD34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01" y="101999"/>
            <a:ext cx="11284598" cy="4230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3A2557-8C42-4FE8-B71D-02D09FC9FA82}"/>
              </a:ext>
            </a:extLst>
          </p:cNvPr>
          <p:cNvSpPr txBox="1"/>
          <p:nvPr/>
        </p:nvSpPr>
        <p:spPr>
          <a:xfrm>
            <a:off x="202223" y="4780707"/>
            <a:ext cx="11787554" cy="1785104"/>
          </a:xfrm>
          <a:prstGeom prst="rect">
            <a:avLst/>
          </a:prstGeom>
          <a:noFill/>
        </p:spPr>
        <p:txBody>
          <a:bodyPr wrap="square" rtlCol="0">
            <a:spAutoFit/>
          </a:bodyPr>
          <a:lstStyle/>
          <a:p>
            <a:pPr algn="just"/>
            <a:r>
              <a:rPr lang="en-GB" sz="2200" b="1" dirty="0">
                <a:solidFill>
                  <a:srgbClr val="103C6A"/>
                </a:solidFill>
              </a:rPr>
              <a:t>Six different vaccines </a:t>
            </a:r>
            <a:r>
              <a:rPr lang="en-GB" sz="2200" dirty="0">
                <a:solidFill>
                  <a:srgbClr val="103C6A"/>
                </a:solidFill>
              </a:rPr>
              <a:t>have been used within the EU/UK. The most common vaccine is </a:t>
            </a:r>
            <a:r>
              <a:rPr lang="en-GB" sz="2200" b="1" dirty="0">
                <a:solidFill>
                  <a:srgbClr val="103C6A"/>
                </a:solidFill>
              </a:rPr>
              <a:t>Pfizer/BioNTech</a:t>
            </a:r>
            <a:r>
              <a:rPr lang="en-GB" sz="2200" dirty="0">
                <a:solidFill>
                  <a:srgbClr val="103C6A"/>
                </a:solidFill>
              </a:rPr>
              <a:t>, as it is in use in all 28 countries. The second and third most common vaccines are Oxford/AstraZeneca (27/28 countries) and </a:t>
            </a:r>
            <a:r>
              <a:rPr lang="en-GB" sz="2200" dirty="0" err="1">
                <a:solidFill>
                  <a:srgbClr val="103C6A"/>
                </a:solidFill>
              </a:rPr>
              <a:t>Moderna</a:t>
            </a:r>
            <a:r>
              <a:rPr lang="en-GB" sz="2200" dirty="0">
                <a:solidFill>
                  <a:srgbClr val="103C6A"/>
                </a:solidFill>
              </a:rPr>
              <a:t> (26/28 countries). </a:t>
            </a:r>
            <a:r>
              <a:rPr lang="en-GB" sz="2200" dirty="0" err="1">
                <a:solidFill>
                  <a:srgbClr val="103C6A"/>
                </a:solidFill>
              </a:rPr>
              <a:t>Johnson&amp;Johnson</a:t>
            </a:r>
            <a:r>
              <a:rPr lang="en-GB" sz="2200" dirty="0">
                <a:solidFill>
                  <a:srgbClr val="103C6A"/>
                </a:solidFill>
              </a:rPr>
              <a:t> is in use in 21 countries. Interestingly, only one country (Hungary, as we will see later) uses the Chinese </a:t>
            </a:r>
            <a:r>
              <a:rPr lang="en-GB" sz="2200" dirty="0" err="1">
                <a:solidFill>
                  <a:srgbClr val="103C6A"/>
                </a:solidFill>
              </a:rPr>
              <a:t>Sinopharm</a:t>
            </a:r>
            <a:r>
              <a:rPr lang="en-GB" sz="2200" dirty="0">
                <a:solidFill>
                  <a:srgbClr val="103C6A"/>
                </a:solidFill>
              </a:rPr>
              <a:t> vaccine and the Russian Sputnik V vaccine.</a:t>
            </a:r>
          </a:p>
        </p:txBody>
      </p:sp>
    </p:spTree>
    <p:extLst>
      <p:ext uri="{BB962C8B-B14F-4D97-AF65-F5344CB8AC3E}">
        <p14:creationId xmlns:p14="http://schemas.microsoft.com/office/powerpoint/2010/main" val="418990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FA9EC4C-5DEC-45DA-A02A-D09FE2F34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980" y="923636"/>
            <a:ext cx="7988040" cy="59343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5DAFFF-9275-4565-B559-E2B76E9A3B65}"/>
              </a:ext>
            </a:extLst>
          </p:cNvPr>
          <p:cNvSpPr txBox="1"/>
          <p:nvPr/>
        </p:nvSpPr>
        <p:spPr>
          <a:xfrm>
            <a:off x="202223" y="0"/>
            <a:ext cx="11787554" cy="769441"/>
          </a:xfrm>
          <a:prstGeom prst="rect">
            <a:avLst/>
          </a:prstGeom>
          <a:noFill/>
        </p:spPr>
        <p:txBody>
          <a:bodyPr wrap="square" rtlCol="0">
            <a:spAutoFit/>
          </a:bodyPr>
          <a:lstStyle/>
          <a:p>
            <a:pPr algn="just"/>
            <a:r>
              <a:rPr lang="en-GB" sz="2200" dirty="0">
                <a:solidFill>
                  <a:srgbClr val="103C6A"/>
                </a:solidFill>
              </a:rPr>
              <a:t>However, countries usually use a combination of different vaccines, which we refer to as 'vaccination schemes'.</a:t>
            </a:r>
          </a:p>
        </p:txBody>
      </p:sp>
    </p:spTree>
    <p:extLst>
      <p:ext uri="{BB962C8B-B14F-4D97-AF65-F5344CB8AC3E}">
        <p14:creationId xmlns:p14="http://schemas.microsoft.com/office/powerpoint/2010/main" val="25173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7320A00-6978-4104-96AE-D4800E8D7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6024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7CE492-8619-40A4-A1CB-80C3FB207C85}"/>
              </a:ext>
            </a:extLst>
          </p:cNvPr>
          <p:cNvSpPr txBox="1"/>
          <p:nvPr/>
        </p:nvSpPr>
        <p:spPr>
          <a:xfrm>
            <a:off x="6602413" y="1012954"/>
            <a:ext cx="5387364" cy="4832092"/>
          </a:xfrm>
          <a:prstGeom prst="rect">
            <a:avLst/>
          </a:prstGeom>
          <a:noFill/>
        </p:spPr>
        <p:txBody>
          <a:bodyPr wrap="square" rtlCol="0">
            <a:spAutoFit/>
          </a:bodyPr>
          <a:lstStyle/>
          <a:p>
            <a:pPr marL="342900" indent="-342900">
              <a:buFont typeface="Arial" panose="020B0604020202020204" pitchFamily="34" charset="0"/>
              <a:buChar char="•"/>
            </a:pPr>
            <a:r>
              <a:rPr lang="en-GB" sz="2200" dirty="0">
                <a:solidFill>
                  <a:srgbClr val="103C6A"/>
                </a:solidFill>
              </a:rPr>
              <a:t>19 out of the 27 countries of the EU use a combination of four vaccines: </a:t>
            </a:r>
            <a:r>
              <a:rPr lang="en-GB" sz="2200" dirty="0" err="1">
                <a:solidFill>
                  <a:srgbClr val="103C6A"/>
                </a:solidFill>
              </a:rPr>
              <a:t>Johnson&amp;Johnson</a:t>
            </a:r>
            <a:r>
              <a:rPr lang="en-GB" sz="2200" dirty="0">
                <a:solidFill>
                  <a:srgbClr val="103C6A"/>
                </a:solidFill>
              </a:rPr>
              <a:t>, </a:t>
            </a:r>
            <a:r>
              <a:rPr lang="en-GB" sz="2200" dirty="0" err="1">
                <a:solidFill>
                  <a:srgbClr val="103C6A"/>
                </a:solidFill>
              </a:rPr>
              <a:t>Moderna</a:t>
            </a:r>
            <a:r>
              <a:rPr lang="en-GB" sz="2200" dirty="0">
                <a:solidFill>
                  <a:srgbClr val="103C6A"/>
                </a:solidFill>
              </a:rPr>
              <a:t>, Oxford/AstraZeneca, and Pfizer/BioNTech. </a:t>
            </a:r>
          </a:p>
          <a:p>
            <a:pPr marL="342900" indent="-342900" algn="just">
              <a:buFont typeface="Arial" panose="020B0604020202020204" pitchFamily="34" charset="0"/>
              <a:buChar char="•"/>
            </a:pPr>
            <a:r>
              <a:rPr lang="en-GB" sz="2200" dirty="0">
                <a:solidFill>
                  <a:srgbClr val="103C6A"/>
                </a:solidFill>
              </a:rPr>
              <a:t>The </a:t>
            </a:r>
            <a:r>
              <a:rPr lang="en-GB" sz="2200" b="1" dirty="0">
                <a:solidFill>
                  <a:srgbClr val="103C6A"/>
                </a:solidFill>
              </a:rPr>
              <a:t>UK</a:t>
            </a:r>
            <a:r>
              <a:rPr lang="en-GB" sz="2200" dirty="0">
                <a:solidFill>
                  <a:srgbClr val="103C6A"/>
                </a:solidFill>
              </a:rPr>
              <a:t> (along with Luxembourg, Croatia, Slovakia, and Finland) uses only </a:t>
            </a:r>
            <a:r>
              <a:rPr lang="en-GB" sz="2200" dirty="0" err="1">
                <a:solidFill>
                  <a:srgbClr val="103C6A"/>
                </a:solidFill>
              </a:rPr>
              <a:t>Moderna</a:t>
            </a:r>
            <a:r>
              <a:rPr lang="en-GB" sz="2200" dirty="0">
                <a:solidFill>
                  <a:srgbClr val="103C6A"/>
                </a:solidFill>
              </a:rPr>
              <a:t>, Oxford/AstraZeneca, and Pfizer/BioNTech. </a:t>
            </a:r>
          </a:p>
          <a:p>
            <a:pPr marL="342900" indent="-342900" algn="just">
              <a:buFont typeface="Arial" panose="020B0604020202020204" pitchFamily="34" charset="0"/>
              <a:buChar char="•"/>
            </a:pPr>
            <a:r>
              <a:rPr lang="en-GB" sz="2200" dirty="0">
                <a:solidFill>
                  <a:srgbClr val="103C6A"/>
                </a:solidFill>
              </a:rPr>
              <a:t>Denmark is the only country that has not used Oxford/AstraZeneca. </a:t>
            </a:r>
          </a:p>
          <a:p>
            <a:pPr marL="342900" indent="-342900" algn="just">
              <a:buFont typeface="Arial" panose="020B0604020202020204" pitchFamily="34" charset="0"/>
              <a:buChar char="•"/>
            </a:pPr>
            <a:r>
              <a:rPr lang="en-GB" sz="2200" dirty="0">
                <a:solidFill>
                  <a:srgbClr val="103C6A"/>
                </a:solidFill>
              </a:rPr>
              <a:t>As mentioned earlier, Hungary is the country with the highest diversity in vaccines since it uses all the previously mentioned ones, plus </a:t>
            </a:r>
            <a:r>
              <a:rPr lang="en-GB" sz="2200" dirty="0" err="1">
                <a:solidFill>
                  <a:srgbClr val="103C6A"/>
                </a:solidFill>
              </a:rPr>
              <a:t>Sinopharm</a:t>
            </a:r>
            <a:r>
              <a:rPr lang="en-GB" sz="2200" dirty="0">
                <a:solidFill>
                  <a:srgbClr val="103C6A"/>
                </a:solidFill>
              </a:rPr>
              <a:t> and Sputnik.</a:t>
            </a:r>
          </a:p>
        </p:txBody>
      </p:sp>
    </p:spTree>
    <p:extLst>
      <p:ext uri="{BB962C8B-B14F-4D97-AF65-F5344CB8AC3E}">
        <p14:creationId xmlns:p14="http://schemas.microsoft.com/office/powerpoint/2010/main" val="225846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7" name="Picture 6" descr="Map&#10;&#10;Description automatically generated">
            <a:extLst>
              <a:ext uri="{FF2B5EF4-FFF2-40B4-BE49-F238E27FC236}">
                <a16:creationId xmlns:a16="http://schemas.microsoft.com/office/drawing/2014/main" id="{33A31C0D-1CA5-4C4D-99FB-801F98C1D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4" y="0"/>
            <a:ext cx="6829425" cy="5122069"/>
          </a:xfrm>
          <a:prstGeom prst="rect">
            <a:avLst/>
          </a:prstGeom>
        </p:spPr>
      </p:pic>
      <p:pic>
        <p:nvPicPr>
          <p:cNvPr id="2" name="Picture 1" descr="Chart&#10;&#10;Description automatically generated">
            <a:extLst>
              <a:ext uri="{FF2B5EF4-FFF2-40B4-BE49-F238E27FC236}">
                <a16:creationId xmlns:a16="http://schemas.microsoft.com/office/drawing/2014/main" id="{783BC45E-328F-4DFA-944C-974DF155B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86400" cy="6858000"/>
          </a:xfrm>
          <a:prstGeom prst="rect">
            <a:avLst/>
          </a:prstGeom>
        </p:spPr>
      </p:pic>
      <p:sp>
        <p:nvSpPr>
          <p:cNvPr id="5" name="TextBox 4">
            <a:extLst>
              <a:ext uri="{FF2B5EF4-FFF2-40B4-BE49-F238E27FC236}">
                <a16:creationId xmlns:a16="http://schemas.microsoft.com/office/drawing/2014/main" id="{F978BDE5-3CE8-4919-9E2E-36B622E64B6C}"/>
              </a:ext>
            </a:extLst>
          </p:cNvPr>
          <p:cNvSpPr txBox="1"/>
          <p:nvPr/>
        </p:nvSpPr>
        <p:spPr>
          <a:xfrm>
            <a:off x="5362574" y="4543842"/>
            <a:ext cx="6600825" cy="2123658"/>
          </a:xfrm>
          <a:prstGeom prst="rect">
            <a:avLst/>
          </a:prstGeom>
          <a:noFill/>
        </p:spPr>
        <p:txBody>
          <a:bodyPr wrap="square" rtlCol="0">
            <a:spAutoFit/>
          </a:bodyPr>
          <a:lstStyle/>
          <a:p>
            <a:pPr algn="just"/>
            <a:r>
              <a:rPr lang="en-GB" sz="2200" dirty="0">
                <a:solidFill>
                  <a:srgbClr val="103C6A"/>
                </a:solidFill>
              </a:rPr>
              <a:t>Considering countries with a high population (&gt; 10M), the UK is leading the vaccination race. Since December, the total number of vaccinations in the UK exceeds 79 million. In comparison, Germany and France have administered almost 78 and 57 million vaccines, respectively.</a:t>
            </a:r>
          </a:p>
        </p:txBody>
      </p:sp>
    </p:spTree>
    <p:extLst>
      <p:ext uri="{BB962C8B-B14F-4D97-AF65-F5344CB8AC3E}">
        <p14:creationId xmlns:p14="http://schemas.microsoft.com/office/powerpoint/2010/main" val="9101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8" name="Picture 7" descr="Map&#10;&#10;Description automatically generated">
            <a:extLst>
              <a:ext uri="{FF2B5EF4-FFF2-40B4-BE49-F238E27FC236}">
                <a16:creationId xmlns:a16="http://schemas.microsoft.com/office/drawing/2014/main" id="{B7D154A7-3B76-40D5-A09A-1A828D94C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0"/>
            <a:ext cx="6705600" cy="5029200"/>
          </a:xfrm>
          <a:prstGeom prst="rect">
            <a:avLst/>
          </a:prstGeom>
        </p:spPr>
      </p:pic>
      <p:pic>
        <p:nvPicPr>
          <p:cNvPr id="3" name="Picture 2" descr="Chart, bar chart&#10;&#10;Description automatically generated">
            <a:extLst>
              <a:ext uri="{FF2B5EF4-FFF2-40B4-BE49-F238E27FC236}">
                <a16:creationId xmlns:a16="http://schemas.microsoft.com/office/drawing/2014/main" id="{854AA9B5-C719-45F1-99D9-1F0B9FA57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86400" cy="6858000"/>
          </a:xfrm>
          <a:prstGeom prst="rect">
            <a:avLst/>
          </a:prstGeom>
        </p:spPr>
      </p:pic>
      <p:sp>
        <p:nvSpPr>
          <p:cNvPr id="6" name="TextBox 5">
            <a:extLst>
              <a:ext uri="{FF2B5EF4-FFF2-40B4-BE49-F238E27FC236}">
                <a16:creationId xmlns:a16="http://schemas.microsoft.com/office/drawing/2014/main" id="{6D152CEA-E5A7-4698-8588-EB5B0A3F0ADF}"/>
              </a:ext>
            </a:extLst>
          </p:cNvPr>
          <p:cNvSpPr txBox="1"/>
          <p:nvPr/>
        </p:nvSpPr>
        <p:spPr>
          <a:xfrm>
            <a:off x="4714876" y="4418469"/>
            <a:ext cx="7372350" cy="2462213"/>
          </a:xfrm>
          <a:prstGeom prst="rect">
            <a:avLst/>
          </a:prstGeom>
          <a:noFill/>
        </p:spPr>
        <p:txBody>
          <a:bodyPr wrap="square" rtlCol="0">
            <a:spAutoFit/>
          </a:bodyPr>
          <a:lstStyle/>
          <a:p>
            <a:pPr algn="just"/>
            <a:r>
              <a:rPr lang="en-GB" sz="2200" dirty="0">
                <a:solidFill>
                  <a:srgbClr val="103C6A"/>
                </a:solidFill>
              </a:rPr>
              <a:t>The UK also leads in terms of vaccinations per capita. Specifically, more than 45 million people have received one dose, which amounts to almost 67% of the UK's population. In comparison, Germany, the best-performing country in the EU, has immunised nearly 2 million more people than the UK, which amounts to approximately 56.5% of the country's population.</a:t>
            </a:r>
          </a:p>
        </p:txBody>
      </p:sp>
    </p:spTree>
    <p:extLst>
      <p:ext uri="{BB962C8B-B14F-4D97-AF65-F5344CB8AC3E}">
        <p14:creationId xmlns:p14="http://schemas.microsoft.com/office/powerpoint/2010/main" val="210363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E387A566-044D-4A4D-BAF6-E97ABF0F4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86400" cy="6858000"/>
          </a:xfrm>
          <a:prstGeom prst="rect">
            <a:avLst/>
          </a:prstGeom>
        </p:spPr>
      </p:pic>
      <p:sp>
        <p:nvSpPr>
          <p:cNvPr id="6" name="TextBox 5">
            <a:extLst>
              <a:ext uri="{FF2B5EF4-FFF2-40B4-BE49-F238E27FC236}">
                <a16:creationId xmlns:a16="http://schemas.microsoft.com/office/drawing/2014/main" id="{060C93EF-EFF8-4AC3-9011-7DAA3D1C760D}"/>
              </a:ext>
            </a:extLst>
          </p:cNvPr>
          <p:cNvSpPr txBox="1"/>
          <p:nvPr/>
        </p:nvSpPr>
        <p:spPr>
          <a:xfrm>
            <a:off x="5172076" y="4904244"/>
            <a:ext cx="6819900" cy="1107996"/>
          </a:xfrm>
          <a:prstGeom prst="rect">
            <a:avLst/>
          </a:prstGeom>
          <a:noFill/>
        </p:spPr>
        <p:txBody>
          <a:bodyPr wrap="square" rtlCol="0">
            <a:spAutoFit/>
          </a:bodyPr>
          <a:lstStyle/>
          <a:p>
            <a:pPr algn="just"/>
            <a:r>
              <a:rPr lang="en-GB" sz="2200" dirty="0">
                <a:solidFill>
                  <a:srgbClr val="103C6A"/>
                </a:solidFill>
              </a:rPr>
              <a:t>Almost one out of two people have been fully immunised in the UK. The same percentage is equal to 39% for Germany and 34% for France.</a:t>
            </a:r>
          </a:p>
        </p:txBody>
      </p:sp>
      <p:pic>
        <p:nvPicPr>
          <p:cNvPr id="10" name="Picture 9" descr="Map&#10;&#10;Description automatically generated">
            <a:extLst>
              <a:ext uri="{FF2B5EF4-FFF2-40B4-BE49-F238E27FC236}">
                <a16:creationId xmlns:a16="http://schemas.microsoft.com/office/drawing/2014/main" id="{BFABD42C-B50F-4567-BDD8-9372BA3D7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0"/>
            <a:ext cx="6705600" cy="5029200"/>
          </a:xfrm>
          <a:prstGeom prst="rect">
            <a:avLst/>
          </a:prstGeom>
        </p:spPr>
      </p:pic>
    </p:spTree>
    <p:extLst>
      <p:ext uri="{BB962C8B-B14F-4D97-AF65-F5344CB8AC3E}">
        <p14:creationId xmlns:p14="http://schemas.microsoft.com/office/powerpoint/2010/main" val="425116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DDF71DC1-2DE7-4343-8D39-DEE423A96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4572000"/>
          </a:xfrm>
          <a:prstGeom prst="rect">
            <a:avLst/>
          </a:prstGeom>
        </p:spPr>
      </p:pic>
      <p:pic>
        <p:nvPicPr>
          <p:cNvPr id="3" name="Picture 2" descr="Chart, bar chart&#10;&#10;Description automatically generated">
            <a:extLst>
              <a:ext uri="{FF2B5EF4-FFF2-40B4-BE49-F238E27FC236}">
                <a16:creationId xmlns:a16="http://schemas.microsoft.com/office/drawing/2014/main" id="{BC791130-DAA3-415D-B300-6C9C8F546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86400" cy="6858000"/>
          </a:xfrm>
          <a:prstGeom prst="rect">
            <a:avLst/>
          </a:prstGeom>
        </p:spPr>
      </p:pic>
      <p:sp>
        <p:nvSpPr>
          <p:cNvPr id="6" name="TextBox 5">
            <a:extLst>
              <a:ext uri="{FF2B5EF4-FFF2-40B4-BE49-F238E27FC236}">
                <a16:creationId xmlns:a16="http://schemas.microsoft.com/office/drawing/2014/main" id="{B6DA600B-CF09-4144-96AF-D3CCD7FB6E30}"/>
              </a:ext>
            </a:extLst>
          </p:cNvPr>
          <p:cNvSpPr txBox="1"/>
          <p:nvPr/>
        </p:nvSpPr>
        <p:spPr>
          <a:xfrm>
            <a:off x="5010150" y="4370844"/>
            <a:ext cx="7048500" cy="2123658"/>
          </a:xfrm>
          <a:prstGeom prst="rect">
            <a:avLst/>
          </a:prstGeom>
          <a:noFill/>
        </p:spPr>
        <p:txBody>
          <a:bodyPr wrap="square" rtlCol="0">
            <a:spAutoFit/>
          </a:bodyPr>
          <a:lstStyle/>
          <a:p>
            <a:pPr algn="just"/>
            <a:r>
              <a:rPr lang="en-GB" sz="2200" dirty="0">
                <a:solidFill>
                  <a:srgbClr val="103C6A"/>
                </a:solidFill>
              </a:rPr>
              <a:t>However, on 2021-07-05, the UK delivered 286,000 new vaccinations (almost 4,200 per million) while Germany delivered more than double that number (688,781 jabs or 8,221 per million). France also has a higher number with 574,717 jabs (or 8,506 per million). Portugal has the highest rate of daily new vaccinations, with 16,560 jabs per million.</a:t>
            </a:r>
          </a:p>
        </p:txBody>
      </p:sp>
    </p:spTree>
    <p:extLst>
      <p:ext uri="{BB962C8B-B14F-4D97-AF65-F5344CB8AC3E}">
        <p14:creationId xmlns:p14="http://schemas.microsoft.com/office/powerpoint/2010/main" val="171901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901</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Orfanakis</dc:creator>
  <cp:lastModifiedBy>Konstantinos Orfanakis</cp:lastModifiedBy>
  <cp:revision>22</cp:revision>
  <dcterms:created xsi:type="dcterms:W3CDTF">2021-07-20T05:36:48Z</dcterms:created>
  <dcterms:modified xsi:type="dcterms:W3CDTF">2021-07-23T07:40:37Z</dcterms:modified>
</cp:coreProperties>
</file>