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72" r:id="rId6"/>
    <p:sldId id="264" r:id="rId7"/>
    <p:sldId id="266" r:id="rId8"/>
    <p:sldId id="269" r:id="rId9"/>
    <p:sldId id="267" r:id="rId10"/>
    <p:sldId id="270"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DB2C-0059-4DE6-9296-03367CD72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11201BC-5164-47E8-844E-1915F872EC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4F7647B-77DA-4DE6-A037-65AD2CDFC865}"/>
              </a:ext>
            </a:extLst>
          </p:cNvPr>
          <p:cNvSpPr>
            <a:spLocks noGrp="1"/>
          </p:cNvSpPr>
          <p:nvPr>
            <p:ph type="dt" sz="half" idx="10"/>
          </p:nvPr>
        </p:nvSpPr>
        <p:spPr/>
        <p:txBody>
          <a:bodyPr/>
          <a:lstStyle/>
          <a:p>
            <a:fld id="{3FCCE1A4-D3F5-47E9-8C8A-81BA0F170E52}" type="datetimeFigureOut">
              <a:rPr lang="en-GB" smtClean="0"/>
              <a:t>22/07/2021</a:t>
            </a:fld>
            <a:endParaRPr lang="en-GB"/>
          </a:p>
        </p:txBody>
      </p:sp>
      <p:sp>
        <p:nvSpPr>
          <p:cNvPr id="5" name="Footer Placeholder 4">
            <a:extLst>
              <a:ext uri="{FF2B5EF4-FFF2-40B4-BE49-F238E27FC236}">
                <a16:creationId xmlns:a16="http://schemas.microsoft.com/office/drawing/2014/main" id="{10366CA8-FF26-4E0C-91C5-6ACBE89EF2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3B3D1A-46F7-4118-8577-8A32A747BC3B}"/>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4195346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3A78-6B1B-4AE0-9CEF-B0316E8845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2EA452-CF3B-4DE5-A364-E0720E500E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6C7B7B-2A92-4B6F-8D96-08F6BF2A7A0B}"/>
              </a:ext>
            </a:extLst>
          </p:cNvPr>
          <p:cNvSpPr>
            <a:spLocks noGrp="1"/>
          </p:cNvSpPr>
          <p:nvPr>
            <p:ph type="dt" sz="half" idx="10"/>
          </p:nvPr>
        </p:nvSpPr>
        <p:spPr/>
        <p:txBody>
          <a:bodyPr/>
          <a:lstStyle/>
          <a:p>
            <a:fld id="{3FCCE1A4-D3F5-47E9-8C8A-81BA0F170E52}" type="datetimeFigureOut">
              <a:rPr lang="en-GB" smtClean="0"/>
              <a:t>22/07/2021</a:t>
            </a:fld>
            <a:endParaRPr lang="en-GB"/>
          </a:p>
        </p:txBody>
      </p:sp>
      <p:sp>
        <p:nvSpPr>
          <p:cNvPr id="5" name="Footer Placeholder 4">
            <a:extLst>
              <a:ext uri="{FF2B5EF4-FFF2-40B4-BE49-F238E27FC236}">
                <a16:creationId xmlns:a16="http://schemas.microsoft.com/office/drawing/2014/main" id="{BF1BA377-E963-4BD7-BE66-D0B4295400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C175A4-6301-46FA-A682-67DA8DB2840D}"/>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1895137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FA07C4-8CE4-4A04-8655-0702F9D773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B7D245-8C44-41C4-9794-0C8828E1E1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B406DB-3992-4318-A009-CB60C78E8B8F}"/>
              </a:ext>
            </a:extLst>
          </p:cNvPr>
          <p:cNvSpPr>
            <a:spLocks noGrp="1"/>
          </p:cNvSpPr>
          <p:nvPr>
            <p:ph type="dt" sz="half" idx="10"/>
          </p:nvPr>
        </p:nvSpPr>
        <p:spPr/>
        <p:txBody>
          <a:bodyPr/>
          <a:lstStyle/>
          <a:p>
            <a:fld id="{3FCCE1A4-D3F5-47E9-8C8A-81BA0F170E52}" type="datetimeFigureOut">
              <a:rPr lang="en-GB" smtClean="0"/>
              <a:t>22/07/2021</a:t>
            </a:fld>
            <a:endParaRPr lang="en-GB"/>
          </a:p>
        </p:txBody>
      </p:sp>
      <p:sp>
        <p:nvSpPr>
          <p:cNvPr id="5" name="Footer Placeholder 4">
            <a:extLst>
              <a:ext uri="{FF2B5EF4-FFF2-40B4-BE49-F238E27FC236}">
                <a16:creationId xmlns:a16="http://schemas.microsoft.com/office/drawing/2014/main" id="{E169F0C6-608E-4A56-BCF1-34003FED99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4C11CB-FCDA-4F6E-B13A-1A64D116B6A1}"/>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3234026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07E7-7D38-45E7-B4EF-7A35560C4E4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34594D1-5C8C-428C-B6EA-4915CCF587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1E4684-05CD-45FD-861D-84819F12AD0F}"/>
              </a:ext>
            </a:extLst>
          </p:cNvPr>
          <p:cNvSpPr>
            <a:spLocks noGrp="1"/>
          </p:cNvSpPr>
          <p:nvPr>
            <p:ph type="dt" sz="half" idx="10"/>
          </p:nvPr>
        </p:nvSpPr>
        <p:spPr/>
        <p:txBody>
          <a:bodyPr/>
          <a:lstStyle/>
          <a:p>
            <a:fld id="{3FCCE1A4-D3F5-47E9-8C8A-81BA0F170E52}" type="datetimeFigureOut">
              <a:rPr lang="en-GB" smtClean="0"/>
              <a:t>22/07/2021</a:t>
            </a:fld>
            <a:endParaRPr lang="en-GB"/>
          </a:p>
        </p:txBody>
      </p:sp>
      <p:sp>
        <p:nvSpPr>
          <p:cNvPr id="5" name="Footer Placeholder 4">
            <a:extLst>
              <a:ext uri="{FF2B5EF4-FFF2-40B4-BE49-F238E27FC236}">
                <a16:creationId xmlns:a16="http://schemas.microsoft.com/office/drawing/2014/main" id="{74425D0F-6C9A-4AA4-9BB1-21A38E1194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85C3DE-5062-4EBF-9B45-841A295562C5}"/>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291894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A3CF5-2805-42BF-AE4B-9BA3F3E75E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E3E25C1-F579-45ED-AC78-549DBC9DD8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0D833-9E4D-4691-ABDB-91984F242B83}"/>
              </a:ext>
            </a:extLst>
          </p:cNvPr>
          <p:cNvSpPr>
            <a:spLocks noGrp="1"/>
          </p:cNvSpPr>
          <p:nvPr>
            <p:ph type="dt" sz="half" idx="10"/>
          </p:nvPr>
        </p:nvSpPr>
        <p:spPr/>
        <p:txBody>
          <a:bodyPr/>
          <a:lstStyle/>
          <a:p>
            <a:fld id="{3FCCE1A4-D3F5-47E9-8C8A-81BA0F170E52}" type="datetimeFigureOut">
              <a:rPr lang="en-GB" smtClean="0"/>
              <a:t>22/07/2021</a:t>
            </a:fld>
            <a:endParaRPr lang="en-GB"/>
          </a:p>
        </p:txBody>
      </p:sp>
      <p:sp>
        <p:nvSpPr>
          <p:cNvPr id="5" name="Footer Placeholder 4">
            <a:extLst>
              <a:ext uri="{FF2B5EF4-FFF2-40B4-BE49-F238E27FC236}">
                <a16:creationId xmlns:a16="http://schemas.microsoft.com/office/drawing/2014/main" id="{A2078BBF-690B-4C40-8E01-1731BB2970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56E402-4602-4100-ADA8-7E54F06CCBEB}"/>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73925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6077-6AF3-4B2D-8DCD-8C7C352AB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A325EB-FDE0-4AAE-8ACF-1A139B6956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4281F3-0CD8-4289-8FAA-55C084BF44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EBC6412-00CF-4D47-BFAE-92366A868878}"/>
              </a:ext>
            </a:extLst>
          </p:cNvPr>
          <p:cNvSpPr>
            <a:spLocks noGrp="1"/>
          </p:cNvSpPr>
          <p:nvPr>
            <p:ph type="dt" sz="half" idx="10"/>
          </p:nvPr>
        </p:nvSpPr>
        <p:spPr/>
        <p:txBody>
          <a:bodyPr/>
          <a:lstStyle/>
          <a:p>
            <a:fld id="{3FCCE1A4-D3F5-47E9-8C8A-81BA0F170E52}" type="datetimeFigureOut">
              <a:rPr lang="en-GB" smtClean="0"/>
              <a:t>22/07/2021</a:t>
            </a:fld>
            <a:endParaRPr lang="en-GB"/>
          </a:p>
        </p:txBody>
      </p:sp>
      <p:sp>
        <p:nvSpPr>
          <p:cNvPr id="6" name="Footer Placeholder 5">
            <a:extLst>
              <a:ext uri="{FF2B5EF4-FFF2-40B4-BE49-F238E27FC236}">
                <a16:creationId xmlns:a16="http://schemas.microsoft.com/office/drawing/2014/main" id="{C1A8C0B4-AC27-463F-AFC1-F8C185DA82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54A700-DEAE-4443-B136-21D67ACAC711}"/>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77466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2241-2342-4FF9-A466-E13F5D6EBCB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ADC467B-FF5C-4FA4-8742-E64D767F6B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26F0C-22F7-4AAF-B04E-564D70C2F0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05ED15-FE36-45CA-964D-94919FE91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85F63-E5F1-4240-9F1F-C7F03C8013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5F9E9A7-CF25-4026-8B27-98DBF9D1687C}"/>
              </a:ext>
            </a:extLst>
          </p:cNvPr>
          <p:cNvSpPr>
            <a:spLocks noGrp="1"/>
          </p:cNvSpPr>
          <p:nvPr>
            <p:ph type="dt" sz="half" idx="10"/>
          </p:nvPr>
        </p:nvSpPr>
        <p:spPr/>
        <p:txBody>
          <a:bodyPr/>
          <a:lstStyle/>
          <a:p>
            <a:fld id="{3FCCE1A4-D3F5-47E9-8C8A-81BA0F170E52}" type="datetimeFigureOut">
              <a:rPr lang="en-GB" smtClean="0"/>
              <a:t>22/07/2021</a:t>
            </a:fld>
            <a:endParaRPr lang="en-GB"/>
          </a:p>
        </p:txBody>
      </p:sp>
      <p:sp>
        <p:nvSpPr>
          <p:cNvPr id="8" name="Footer Placeholder 7">
            <a:extLst>
              <a:ext uri="{FF2B5EF4-FFF2-40B4-BE49-F238E27FC236}">
                <a16:creationId xmlns:a16="http://schemas.microsoft.com/office/drawing/2014/main" id="{30986848-2F98-4A12-9875-0BBCF47A32A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D39C38-881E-4A65-825B-863B53F767A3}"/>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100554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8F3F-7841-490A-9FB5-FDCBBA36E19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5C24290-5893-4547-8078-5AF8F03CB114}"/>
              </a:ext>
            </a:extLst>
          </p:cNvPr>
          <p:cNvSpPr>
            <a:spLocks noGrp="1"/>
          </p:cNvSpPr>
          <p:nvPr>
            <p:ph type="dt" sz="half" idx="10"/>
          </p:nvPr>
        </p:nvSpPr>
        <p:spPr/>
        <p:txBody>
          <a:bodyPr/>
          <a:lstStyle/>
          <a:p>
            <a:fld id="{3FCCE1A4-D3F5-47E9-8C8A-81BA0F170E52}" type="datetimeFigureOut">
              <a:rPr lang="en-GB" smtClean="0"/>
              <a:t>22/07/2021</a:t>
            </a:fld>
            <a:endParaRPr lang="en-GB"/>
          </a:p>
        </p:txBody>
      </p:sp>
      <p:sp>
        <p:nvSpPr>
          <p:cNvPr id="4" name="Footer Placeholder 3">
            <a:extLst>
              <a:ext uri="{FF2B5EF4-FFF2-40B4-BE49-F238E27FC236}">
                <a16:creationId xmlns:a16="http://schemas.microsoft.com/office/drawing/2014/main" id="{30BA67B4-38CD-4E1C-BD44-E1B034EEA34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CADCCCC-6CD1-4063-997B-C0FE4F8D4DFB}"/>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108014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526000-5363-445F-8663-4CFE7F2D52ED}"/>
              </a:ext>
            </a:extLst>
          </p:cNvPr>
          <p:cNvSpPr>
            <a:spLocks noGrp="1"/>
          </p:cNvSpPr>
          <p:nvPr>
            <p:ph type="dt" sz="half" idx="10"/>
          </p:nvPr>
        </p:nvSpPr>
        <p:spPr/>
        <p:txBody>
          <a:bodyPr/>
          <a:lstStyle/>
          <a:p>
            <a:fld id="{3FCCE1A4-D3F5-47E9-8C8A-81BA0F170E52}" type="datetimeFigureOut">
              <a:rPr lang="en-GB" smtClean="0"/>
              <a:t>22/07/2021</a:t>
            </a:fld>
            <a:endParaRPr lang="en-GB"/>
          </a:p>
        </p:txBody>
      </p:sp>
      <p:sp>
        <p:nvSpPr>
          <p:cNvPr id="3" name="Footer Placeholder 2">
            <a:extLst>
              <a:ext uri="{FF2B5EF4-FFF2-40B4-BE49-F238E27FC236}">
                <a16:creationId xmlns:a16="http://schemas.microsoft.com/office/drawing/2014/main" id="{73F99454-E90B-4D1E-B226-193D1CC34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25560AB-87A2-4F7B-85EE-3964790D5CC8}"/>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3280242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DD7D-A106-4E05-88D3-432435790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14E06FC-C086-4069-9E1C-776C71913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9B7CB-E364-4FE2-B008-75008AFE3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44ADFC-16B2-4025-9DED-69B7AE087E73}"/>
              </a:ext>
            </a:extLst>
          </p:cNvPr>
          <p:cNvSpPr>
            <a:spLocks noGrp="1"/>
          </p:cNvSpPr>
          <p:nvPr>
            <p:ph type="dt" sz="half" idx="10"/>
          </p:nvPr>
        </p:nvSpPr>
        <p:spPr/>
        <p:txBody>
          <a:bodyPr/>
          <a:lstStyle/>
          <a:p>
            <a:fld id="{3FCCE1A4-D3F5-47E9-8C8A-81BA0F170E52}" type="datetimeFigureOut">
              <a:rPr lang="en-GB" smtClean="0"/>
              <a:t>22/07/2021</a:t>
            </a:fld>
            <a:endParaRPr lang="en-GB"/>
          </a:p>
        </p:txBody>
      </p:sp>
      <p:sp>
        <p:nvSpPr>
          <p:cNvPr id="6" name="Footer Placeholder 5">
            <a:extLst>
              <a:ext uri="{FF2B5EF4-FFF2-40B4-BE49-F238E27FC236}">
                <a16:creationId xmlns:a16="http://schemas.microsoft.com/office/drawing/2014/main" id="{0453191C-FF93-4CAD-9943-EF23E4578F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80AA63-87FF-4725-93A0-B0E32FDDB90E}"/>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379988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6352-2DFA-4FD5-A5CD-D9DBD2CD1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8C52331-6231-4EAA-A6B4-390E49A497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79D3BD6-49ED-4A75-9117-0E0AA1578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D30CB-DD18-4B60-BD9D-156452DF1D38}"/>
              </a:ext>
            </a:extLst>
          </p:cNvPr>
          <p:cNvSpPr>
            <a:spLocks noGrp="1"/>
          </p:cNvSpPr>
          <p:nvPr>
            <p:ph type="dt" sz="half" idx="10"/>
          </p:nvPr>
        </p:nvSpPr>
        <p:spPr/>
        <p:txBody>
          <a:bodyPr/>
          <a:lstStyle/>
          <a:p>
            <a:fld id="{3FCCE1A4-D3F5-47E9-8C8A-81BA0F170E52}" type="datetimeFigureOut">
              <a:rPr lang="en-GB" smtClean="0"/>
              <a:t>22/07/2021</a:t>
            </a:fld>
            <a:endParaRPr lang="en-GB"/>
          </a:p>
        </p:txBody>
      </p:sp>
      <p:sp>
        <p:nvSpPr>
          <p:cNvPr id="6" name="Footer Placeholder 5">
            <a:extLst>
              <a:ext uri="{FF2B5EF4-FFF2-40B4-BE49-F238E27FC236}">
                <a16:creationId xmlns:a16="http://schemas.microsoft.com/office/drawing/2014/main" id="{8EBE0653-C2E5-41C4-BDB9-F5AA74046B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7F18D8-E48D-422E-87D7-D60E24F6C0A7}"/>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425343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E2EB8F-778F-456F-9ED0-1C7CAABCFA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4E14DA-CB76-4D34-8A8C-5D1416B5E3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4DC2E5-1DD8-4780-B9DD-E9A186641F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CE1A4-D3F5-47E9-8C8A-81BA0F170E52}" type="datetimeFigureOut">
              <a:rPr lang="en-GB" smtClean="0"/>
              <a:t>22/07/2021</a:t>
            </a:fld>
            <a:endParaRPr lang="en-GB"/>
          </a:p>
        </p:txBody>
      </p:sp>
      <p:sp>
        <p:nvSpPr>
          <p:cNvPr id="5" name="Footer Placeholder 4">
            <a:extLst>
              <a:ext uri="{FF2B5EF4-FFF2-40B4-BE49-F238E27FC236}">
                <a16:creationId xmlns:a16="http://schemas.microsoft.com/office/drawing/2014/main" id="{B0BD4E6F-0974-4E27-B908-BA9EAB5044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0DFF3EA-1E04-44CC-98E0-29368065B5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CA0E5-7FD7-4945-99A9-7D5B6DB43134}" type="slidenum">
              <a:rPr lang="en-GB" smtClean="0"/>
              <a:t>‹#›</a:t>
            </a:fld>
            <a:endParaRPr lang="en-GB"/>
          </a:p>
        </p:txBody>
      </p:sp>
    </p:spTree>
    <p:extLst>
      <p:ext uri="{BB962C8B-B14F-4D97-AF65-F5344CB8AC3E}">
        <p14:creationId xmlns:p14="http://schemas.microsoft.com/office/powerpoint/2010/main" val="1624128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twitter.com/korfanaki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KOrfanakis"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E09F24-EC5E-430A-AE7D-C15A14A63905}"/>
              </a:ext>
            </a:extLst>
          </p:cNvPr>
          <p:cNvSpPr txBox="1"/>
          <p:nvPr/>
        </p:nvSpPr>
        <p:spPr>
          <a:xfrm>
            <a:off x="165588" y="1597600"/>
            <a:ext cx="11860823" cy="1477328"/>
          </a:xfrm>
          <a:prstGeom prst="rect">
            <a:avLst/>
          </a:prstGeom>
          <a:noFill/>
        </p:spPr>
        <p:txBody>
          <a:bodyPr wrap="square">
            <a:spAutoFit/>
          </a:bodyPr>
          <a:lstStyle/>
          <a:p>
            <a:pPr algn="ctr"/>
            <a:r>
              <a:rPr lang="en-GB" sz="4500" b="1" i="0" dirty="0">
                <a:solidFill>
                  <a:schemeClr val="bg1"/>
                </a:solidFill>
                <a:effectLst/>
                <a:latin typeface="Times New Roman" panose="02020603050405020304" pitchFamily="18" charset="0"/>
                <a:cs typeface="Times New Roman" panose="02020603050405020304" pitchFamily="18" charset="0"/>
              </a:rPr>
              <a:t>COVID-19 Pandemic in Greece: Cases, Deaths, and Vaccination Progress</a:t>
            </a:r>
          </a:p>
        </p:txBody>
      </p:sp>
      <p:sp>
        <p:nvSpPr>
          <p:cNvPr id="6" name="TextBox 5">
            <a:extLst>
              <a:ext uri="{FF2B5EF4-FFF2-40B4-BE49-F238E27FC236}">
                <a16:creationId xmlns:a16="http://schemas.microsoft.com/office/drawing/2014/main" id="{E861DF43-C470-47A9-A65C-FBDEEA999886}"/>
              </a:ext>
            </a:extLst>
          </p:cNvPr>
          <p:cNvSpPr txBox="1"/>
          <p:nvPr/>
        </p:nvSpPr>
        <p:spPr>
          <a:xfrm>
            <a:off x="7578969" y="3429000"/>
            <a:ext cx="4381317" cy="523220"/>
          </a:xfrm>
          <a:prstGeom prst="rect">
            <a:avLst/>
          </a:prstGeom>
          <a:noFill/>
        </p:spPr>
        <p:txBody>
          <a:bodyPr wrap="square">
            <a:spAutoFit/>
          </a:bodyPr>
          <a:lstStyle/>
          <a:p>
            <a:pPr algn="just"/>
            <a:r>
              <a:rPr lang="en-US" sz="2800" b="1" i="0" dirty="0">
                <a:solidFill>
                  <a:schemeClr val="bg1"/>
                </a:solidFill>
                <a:effectLst/>
                <a:latin typeface="Times New Roman" panose="02020603050405020304" pitchFamily="18" charset="0"/>
                <a:cs typeface="Times New Roman" panose="02020603050405020304" pitchFamily="18" charset="0"/>
              </a:rPr>
              <a:t>By Konstantinos Orfanakis</a:t>
            </a:r>
            <a:endParaRPr lang="en-GB" sz="2800" b="1" i="0" dirty="0">
              <a:solidFill>
                <a:schemeClr val="bg1"/>
              </a:solidFill>
              <a:effectLst/>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DC57B1E1-6949-489E-9E23-56655CC4F8C0}"/>
              </a:ext>
            </a:extLst>
          </p:cNvPr>
          <p:cNvGrpSpPr/>
          <p:nvPr/>
        </p:nvGrpSpPr>
        <p:grpSpPr>
          <a:xfrm>
            <a:off x="6095999" y="4547011"/>
            <a:ext cx="6118895" cy="1616465"/>
            <a:chOff x="5073528" y="3628658"/>
            <a:chExt cx="6118895" cy="1616465"/>
          </a:xfrm>
        </p:grpSpPr>
        <p:pic>
          <p:nvPicPr>
            <p:cNvPr id="8" name="Graphic 7">
              <a:extLst>
                <a:ext uri="{FF2B5EF4-FFF2-40B4-BE49-F238E27FC236}">
                  <a16:creationId xmlns:a16="http://schemas.microsoft.com/office/drawing/2014/main" id="{932F1C7D-EEC2-42FB-B12C-DC74CD2CA7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8847" y="3628658"/>
              <a:ext cx="708513" cy="708513"/>
            </a:xfrm>
            <a:prstGeom prst="rect">
              <a:avLst/>
            </a:prstGeom>
          </p:spPr>
        </p:pic>
        <p:pic>
          <p:nvPicPr>
            <p:cNvPr id="10" name="Graphic 9">
              <a:extLst>
                <a:ext uri="{FF2B5EF4-FFF2-40B4-BE49-F238E27FC236}">
                  <a16:creationId xmlns:a16="http://schemas.microsoft.com/office/drawing/2014/main" id="{BA2C4D63-2C60-4D30-8337-D5D06C71E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73528" y="4583135"/>
              <a:ext cx="819150" cy="661988"/>
            </a:xfrm>
            <a:prstGeom prst="rect">
              <a:avLst/>
            </a:prstGeom>
          </p:spPr>
        </p:pic>
        <p:sp>
          <p:nvSpPr>
            <p:cNvPr id="11" name="TextBox 10">
              <a:extLst>
                <a:ext uri="{FF2B5EF4-FFF2-40B4-BE49-F238E27FC236}">
                  <a16:creationId xmlns:a16="http://schemas.microsoft.com/office/drawing/2014/main" id="{7F1217D9-F295-4592-B0A8-8C6979153B03}"/>
                </a:ext>
              </a:extLst>
            </p:cNvPr>
            <p:cNvSpPr txBox="1"/>
            <p:nvPr/>
          </p:nvSpPr>
          <p:spPr>
            <a:xfrm>
              <a:off x="6014121" y="3721304"/>
              <a:ext cx="5099356" cy="523220"/>
            </a:xfrm>
            <a:prstGeom prst="rect">
              <a:avLst/>
            </a:prstGeom>
            <a:noFill/>
          </p:spPr>
          <p:txBody>
            <a:bodyPr wrap="square">
              <a:spAutoFit/>
            </a:bodyPr>
            <a:lstStyle/>
            <a:p>
              <a:pPr algn="just"/>
              <a:r>
                <a:rPr lang="en-US" sz="2800" b="1" i="0" dirty="0">
                  <a:solidFill>
                    <a:schemeClr val="bg1"/>
                  </a:solidFill>
                  <a:effectLst/>
                  <a:latin typeface="Times New Roman" panose="02020603050405020304" pitchFamily="18" charset="0"/>
                  <a:cs typeface="Times New Roman" panose="02020603050405020304" pitchFamily="18" charset="0"/>
                  <a:hlinkClick r:id="rId6"/>
                </a:rPr>
                <a:t>https://github.com/KOrfanakis</a:t>
              </a:r>
              <a:r>
                <a:rPr lang="en-US" sz="2800" b="1" i="0" dirty="0">
                  <a:solidFill>
                    <a:schemeClr val="bg1"/>
                  </a:solidFill>
                  <a:effectLst/>
                  <a:latin typeface="Times New Roman" panose="02020603050405020304" pitchFamily="18" charset="0"/>
                  <a:cs typeface="Times New Roman" panose="02020603050405020304" pitchFamily="18" charset="0"/>
                </a:rPr>
                <a:t> </a:t>
              </a:r>
              <a:endParaRPr lang="en-GB" sz="2800" b="1" i="0" dirty="0">
                <a:solidFill>
                  <a:schemeClr val="bg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41AB1FC-52F8-43E8-BCB8-DA34B627BE06}"/>
                </a:ext>
              </a:extLst>
            </p:cNvPr>
            <p:cNvSpPr txBox="1"/>
            <p:nvPr/>
          </p:nvSpPr>
          <p:spPr>
            <a:xfrm>
              <a:off x="6096000" y="4652519"/>
              <a:ext cx="5096423" cy="523220"/>
            </a:xfrm>
            <a:prstGeom prst="rect">
              <a:avLst/>
            </a:prstGeom>
            <a:noFill/>
          </p:spPr>
          <p:txBody>
            <a:bodyPr wrap="square">
              <a:spAutoFit/>
            </a:bodyPr>
            <a:lstStyle/>
            <a:p>
              <a:pPr algn="just"/>
              <a:r>
                <a:rPr lang="en-US" sz="2800" b="1" i="0" dirty="0">
                  <a:solidFill>
                    <a:schemeClr val="bg1"/>
                  </a:solidFill>
                  <a:effectLst/>
                  <a:latin typeface="Times New Roman" panose="02020603050405020304" pitchFamily="18" charset="0"/>
                  <a:cs typeface="Times New Roman" panose="02020603050405020304" pitchFamily="18" charset="0"/>
                  <a:hlinkClick r:id="rId7"/>
                </a:rPr>
                <a:t>https://twitter.com/korfanakis</a:t>
              </a:r>
              <a:r>
                <a:rPr lang="en-US" sz="2800" b="1" i="0" dirty="0">
                  <a:solidFill>
                    <a:schemeClr val="bg1"/>
                  </a:solidFill>
                  <a:effectLst/>
                  <a:latin typeface="Times New Roman" panose="02020603050405020304" pitchFamily="18" charset="0"/>
                  <a:cs typeface="Times New Roman" panose="02020603050405020304" pitchFamily="18" charset="0"/>
                </a:rPr>
                <a:t> </a:t>
              </a:r>
              <a:endParaRPr lang="en-GB" sz="2800" b="1" i="0" dirty="0">
                <a:solidFill>
                  <a:schemeClr val="bg1"/>
                </a:solidFill>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01833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4DE8C0-E592-4674-8264-290F52C68ABC}"/>
              </a:ext>
            </a:extLst>
          </p:cNvPr>
          <p:cNvSpPr txBox="1"/>
          <p:nvPr/>
        </p:nvSpPr>
        <p:spPr>
          <a:xfrm>
            <a:off x="6095999" y="592467"/>
            <a:ext cx="5841901" cy="2677656"/>
          </a:xfrm>
          <a:prstGeom prst="rect">
            <a:avLst/>
          </a:prstGeom>
          <a:noFill/>
        </p:spPr>
        <p:txBody>
          <a:bodyPr wrap="square" rtlCol="0">
            <a:spAutoFit/>
          </a:bodyPr>
          <a:lstStyle/>
          <a:p>
            <a:pPr algn="just"/>
            <a:r>
              <a:rPr lang="en-GB" sz="2800" dirty="0">
                <a:solidFill>
                  <a:schemeClr val="bg1"/>
                </a:solidFill>
              </a:rPr>
              <a:t>Starting from the 21st of April, Greece has been progressively relaxing lockdown measures. This is evidenced as a drop in stringency index from a value around 88 to one slightly above 40.</a:t>
            </a:r>
          </a:p>
        </p:txBody>
      </p:sp>
      <p:sp>
        <p:nvSpPr>
          <p:cNvPr id="7" name="TextBox 6">
            <a:extLst>
              <a:ext uri="{FF2B5EF4-FFF2-40B4-BE49-F238E27FC236}">
                <a16:creationId xmlns:a16="http://schemas.microsoft.com/office/drawing/2014/main" id="{E913DB1E-B18B-4253-98F2-809CD459C71C}"/>
              </a:ext>
            </a:extLst>
          </p:cNvPr>
          <p:cNvSpPr txBox="1"/>
          <p:nvPr/>
        </p:nvSpPr>
        <p:spPr>
          <a:xfrm>
            <a:off x="6096000" y="4178408"/>
            <a:ext cx="5841901" cy="1815882"/>
          </a:xfrm>
          <a:prstGeom prst="rect">
            <a:avLst/>
          </a:prstGeom>
          <a:noFill/>
        </p:spPr>
        <p:txBody>
          <a:bodyPr wrap="square" rtlCol="0">
            <a:spAutoFit/>
          </a:bodyPr>
          <a:lstStyle/>
          <a:p>
            <a:pPr algn="just"/>
            <a:r>
              <a:rPr lang="en-GB" sz="2800" dirty="0">
                <a:solidFill>
                  <a:schemeClr val="bg1"/>
                </a:solidFill>
              </a:rPr>
              <a:t>Greece has a smaller stringency index than most countries with the same number of confirmed cases (population is not considered though).</a:t>
            </a:r>
          </a:p>
        </p:txBody>
      </p:sp>
      <p:pic>
        <p:nvPicPr>
          <p:cNvPr id="4" name="Picture 3" descr="Chart, histogram&#10;&#10;Description automatically generated">
            <a:extLst>
              <a:ext uri="{FF2B5EF4-FFF2-40B4-BE49-F238E27FC236}">
                <a16:creationId xmlns:a16="http://schemas.microsoft.com/office/drawing/2014/main" id="{A6C93915-F22E-41BA-8D61-2C11125AF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00" y="0"/>
            <a:ext cx="5841901" cy="3436413"/>
          </a:xfrm>
          <a:prstGeom prst="rect">
            <a:avLst/>
          </a:prstGeom>
        </p:spPr>
      </p:pic>
      <p:pic>
        <p:nvPicPr>
          <p:cNvPr id="9" name="Picture 8" descr="Chart, scatter chart&#10;&#10;Description automatically generated">
            <a:extLst>
              <a:ext uri="{FF2B5EF4-FFF2-40B4-BE49-F238E27FC236}">
                <a16:creationId xmlns:a16="http://schemas.microsoft.com/office/drawing/2014/main" id="{1F011E8D-FBB0-4B09-A61B-BC63C3DA4C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99" y="3421587"/>
            <a:ext cx="5841902" cy="3436413"/>
          </a:xfrm>
          <a:prstGeom prst="rect">
            <a:avLst/>
          </a:prstGeom>
        </p:spPr>
      </p:pic>
    </p:spTree>
    <p:extLst>
      <p:ext uri="{BB962C8B-B14F-4D97-AF65-F5344CB8AC3E}">
        <p14:creationId xmlns:p14="http://schemas.microsoft.com/office/powerpoint/2010/main" val="2155606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6F35073-DFD9-4942-B5AD-A2E38FC0B590}"/>
              </a:ext>
            </a:extLst>
          </p:cNvPr>
          <p:cNvSpPr txBox="1"/>
          <p:nvPr/>
        </p:nvSpPr>
        <p:spPr>
          <a:xfrm>
            <a:off x="122464" y="243221"/>
            <a:ext cx="11947071" cy="4832092"/>
          </a:xfrm>
          <a:prstGeom prst="rect">
            <a:avLst/>
          </a:prstGeom>
          <a:noFill/>
        </p:spPr>
        <p:txBody>
          <a:bodyPr wrap="square" rtlCol="0">
            <a:spAutoFit/>
          </a:bodyPr>
          <a:lstStyle/>
          <a:p>
            <a:pPr algn="just"/>
            <a:r>
              <a:rPr lang="en-GB" sz="2800" b="1" dirty="0">
                <a:solidFill>
                  <a:schemeClr val="bg1"/>
                </a:solidFill>
              </a:rPr>
              <a:t>Summary</a:t>
            </a:r>
          </a:p>
          <a:p>
            <a:pPr algn="just"/>
            <a:endParaRPr lang="en-GB" sz="2800" dirty="0">
              <a:solidFill>
                <a:schemeClr val="bg1"/>
              </a:solidFill>
            </a:endParaRPr>
          </a:p>
          <a:p>
            <a:pPr algn="just"/>
            <a:r>
              <a:rPr lang="en-GB" sz="2800" dirty="0">
                <a:solidFill>
                  <a:schemeClr val="bg1"/>
                </a:solidFill>
              </a:rPr>
              <a:t>In Greece, as of 30-06-2021,</a:t>
            </a:r>
          </a:p>
          <a:p>
            <a:pPr marL="457200" indent="-457200" algn="just">
              <a:buFont typeface="Arial" panose="020B0604020202020204" pitchFamily="34" charset="0"/>
              <a:buChar char="•"/>
            </a:pPr>
            <a:r>
              <a:rPr lang="en-GB" sz="2800" dirty="0">
                <a:solidFill>
                  <a:schemeClr val="bg1"/>
                </a:solidFill>
              </a:rPr>
              <a:t>&gt; 95% of confirmed cases have recovered.</a:t>
            </a:r>
          </a:p>
          <a:p>
            <a:pPr marL="457200" indent="-457200" algn="just">
              <a:buFont typeface="Arial" panose="020B0604020202020204" pitchFamily="34" charset="0"/>
              <a:buChar char="•"/>
            </a:pPr>
            <a:r>
              <a:rPr lang="en-GB" sz="2800" dirty="0">
                <a:solidFill>
                  <a:schemeClr val="bg1"/>
                </a:solidFill>
              </a:rPr>
              <a:t>Two big waves of COVID-19 have been observed.</a:t>
            </a:r>
          </a:p>
          <a:p>
            <a:pPr marL="457200" indent="-457200" algn="just">
              <a:buFont typeface="Arial" panose="020B0604020202020204" pitchFamily="34" charset="0"/>
              <a:buChar char="•"/>
            </a:pPr>
            <a:r>
              <a:rPr lang="en-GB" sz="2800" dirty="0">
                <a:solidFill>
                  <a:schemeClr val="bg1"/>
                </a:solidFill>
              </a:rPr>
              <a:t>Almost one out of two people has received the first dose of the vaccine, while one out of three people has been fully immunised.</a:t>
            </a:r>
          </a:p>
          <a:p>
            <a:pPr marL="457200" indent="-457200" algn="just">
              <a:buFont typeface="Arial" panose="020B0604020202020204" pitchFamily="34" charset="0"/>
              <a:buChar char="•"/>
            </a:pPr>
            <a:r>
              <a:rPr lang="en-GB" sz="2800" dirty="0">
                <a:solidFill>
                  <a:schemeClr val="bg1"/>
                </a:solidFill>
              </a:rPr>
              <a:t>Since mid-May, there has been (an almost) constant vaccination rate of around 90K daily new vaccinations.</a:t>
            </a:r>
          </a:p>
          <a:p>
            <a:pPr marL="457200" indent="-457200" algn="just">
              <a:buFont typeface="Arial" panose="020B0604020202020204" pitchFamily="34" charset="0"/>
              <a:buChar char="•"/>
            </a:pPr>
            <a:r>
              <a:rPr lang="en-GB" sz="2800" dirty="0">
                <a:solidFill>
                  <a:schemeClr val="bg1"/>
                </a:solidFill>
              </a:rPr>
              <a:t>A progressive relaxation of lockdown measures has started since mid/late April.</a:t>
            </a:r>
          </a:p>
        </p:txBody>
      </p:sp>
    </p:spTree>
    <p:extLst>
      <p:ext uri="{BB962C8B-B14F-4D97-AF65-F5344CB8AC3E}">
        <p14:creationId xmlns:p14="http://schemas.microsoft.com/office/powerpoint/2010/main" val="26855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6491C4A-7C4A-493D-8FC1-F0CA8509A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0631"/>
            <a:ext cx="12192000" cy="2212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90B0AE8-0673-47D2-9B71-B84816BFF429}"/>
              </a:ext>
            </a:extLst>
          </p:cNvPr>
          <p:cNvSpPr txBox="1"/>
          <p:nvPr/>
        </p:nvSpPr>
        <p:spPr>
          <a:xfrm>
            <a:off x="202223" y="3560885"/>
            <a:ext cx="11787554" cy="1384995"/>
          </a:xfrm>
          <a:prstGeom prst="rect">
            <a:avLst/>
          </a:prstGeom>
          <a:noFill/>
        </p:spPr>
        <p:txBody>
          <a:bodyPr wrap="square" rtlCol="0">
            <a:spAutoFit/>
          </a:bodyPr>
          <a:lstStyle/>
          <a:p>
            <a:pPr algn="just"/>
            <a:r>
              <a:rPr lang="en-GB" sz="2800" dirty="0">
                <a:solidFill>
                  <a:schemeClr val="bg1"/>
                </a:solidFill>
              </a:rPr>
              <a:t>Since the beginning of the pandemic, more than 420 thousand cases have been recorded in Greece, which amounts to 4% of the population. 3% of COVID-19 patients passed away, however, the vast majority (&gt; 95%) have recovered.</a:t>
            </a:r>
          </a:p>
        </p:txBody>
      </p:sp>
    </p:spTree>
    <p:extLst>
      <p:ext uri="{BB962C8B-B14F-4D97-AF65-F5344CB8AC3E}">
        <p14:creationId xmlns:p14="http://schemas.microsoft.com/office/powerpoint/2010/main" val="326238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descr="Chart, histogram&#10;&#10;Description automatically generated">
            <a:extLst>
              <a:ext uri="{FF2B5EF4-FFF2-40B4-BE49-F238E27FC236}">
                <a16:creationId xmlns:a16="http://schemas.microsoft.com/office/drawing/2014/main" id="{55351578-F9A2-4FB6-8050-862D779BD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143185" cy="3613638"/>
          </a:xfrm>
          <a:prstGeom prst="rect">
            <a:avLst/>
          </a:prstGeom>
        </p:spPr>
      </p:pic>
      <p:pic>
        <p:nvPicPr>
          <p:cNvPr id="10" name="Picture 9" descr="Chart, histogram&#10;&#10;Description automatically generated">
            <a:extLst>
              <a:ext uri="{FF2B5EF4-FFF2-40B4-BE49-F238E27FC236}">
                <a16:creationId xmlns:a16="http://schemas.microsoft.com/office/drawing/2014/main" id="{C998AE5E-A397-4511-9696-64ED12FB6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244362"/>
            <a:ext cx="6143186" cy="3613638"/>
          </a:xfrm>
          <a:prstGeom prst="rect">
            <a:avLst/>
          </a:prstGeom>
        </p:spPr>
      </p:pic>
      <p:sp>
        <p:nvSpPr>
          <p:cNvPr id="8" name="TextBox 7">
            <a:extLst>
              <a:ext uri="{FF2B5EF4-FFF2-40B4-BE49-F238E27FC236}">
                <a16:creationId xmlns:a16="http://schemas.microsoft.com/office/drawing/2014/main" id="{9EB0A046-4F51-464F-A4E9-8C08E6FEFD4D}"/>
              </a:ext>
            </a:extLst>
          </p:cNvPr>
          <p:cNvSpPr txBox="1"/>
          <p:nvPr/>
        </p:nvSpPr>
        <p:spPr>
          <a:xfrm>
            <a:off x="5927271" y="1659285"/>
            <a:ext cx="6059573" cy="3539430"/>
          </a:xfrm>
          <a:prstGeom prst="rect">
            <a:avLst/>
          </a:prstGeom>
          <a:noFill/>
        </p:spPr>
        <p:txBody>
          <a:bodyPr wrap="square" rtlCol="0">
            <a:spAutoFit/>
          </a:bodyPr>
          <a:lstStyle/>
          <a:p>
            <a:pPr algn="just"/>
            <a:r>
              <a:rPr lang="en-GB" sz="2800" dirty="0">
                <a:solidFill>
                  <a:schemeClr val="bg1"/>
                </a:solidFill>
              </a:rPr>
              <a:t>Greece has experienced two big waves of COVID-19:</a:t>
            </a:r>
          </a:p>
          <a:p>
            <a:pPr marL="457200" indent="-457200" algn="just">
              <a:buFont typeface="Arial" panose="020B0604020202020204" pitchFamily="34" charset="0"/>
              <a:buChar char="•"/>
            </a:pPr>
            <a:r>
              <a:rPr lang="en-GB" sz="2800" dirty="0">
                <a:solidFill>
                  <a:schemeClr val="bg1"/>
                </a:solidFill>
              </a:rPr>
              <a:t>During the first wave, which started around August 2020, cases peaked around mid-November.</a:t>
            </a:r>
          </a:p>
          <a:p>
            <a:pPr marL="457200" indent="-457200" algn="just">
              <a:buFont typeface="Arial" panose="020B0604020202020204" pitchFamily="34" charset="0"/>
              <a:buChar char="•"/>
            </a:pPr>
            <a:r>
              <a:rPr lang="en-GB" sz="2800" dirty="0">
                <a:solidFill>
                  <a:schemeClr val="bg1"/>
                </a:solidFill>
              </a:rPr>
              <a:t>During the second wave, which started in mid-January, cases peaked around late March.</a:t>
            </a:r>
          </a:p>
        </p:txBody>
      </p:sp>
    </p:spTree>
    <p:extLst>
      <p:ext uri="{BB962C8B-B14F-4D97-AF65-F5344CB8AC3E}">
        <p14:creationId xmlns:p14="http://schemas.microsoft.com/office/powerpoint/2010/main" val="310422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EF6E21-5F6B-4E69-AE2C-69228A1B8356}"/>
              </a:ext>
            </a:extLst>
          </p:cNvPr>
          <p:cNvSpPr txBox="1"/>
          <p:nvPr/>
        </p:nvSpPr>
        <p:spPr>
          <a:xfrm>
            <a:off x="202222" y="246185"/>
            <a:ext cx="11787554" cy="1384995"/>
          </a:xfrm>
          <a:prstGeom prst="rect">
            <a:avLst/>
          </a:prstGeom>
          <a:noFill/>
        </p:spPr>
        <p:txBody>
          <a:bodyPr wrap="square" rtlCol="0">
            <a:spAutoFit/>
          </a:bodyPr>
          <a:lstStyle/>
          <a:p>
            <a:pPr algn="just"/>
            <a:r>
              <a:rPr lang="en-GB" sz="2800" dirty="0">
                <a:solidFill>
                  <a:schemeClr val="bg1"/>
                </a:solidFill>
              </a:rPr>
              <a:t>By normalising the latest figures per million people and calculating a 7-day rolling average, we can compare the number of cases and deaths with other countries. </a:t>
            </a:r>
          </a:p>
        </p:txBody>
      </p:sp>
      <p:sp>
        <p:nvSpPr>
          <p:cNvPr id="9" name="TextBox 8">
            <a:extLst>
              <a:ext uri="{FF2B5EF4-FFF2-40B4-BE49-F238E27FC236}">
                <a16:creationId xmlns:a16="http://schemas.microsoft.com/office/drawing/2014/main" id="{76473A8B-45F4-4F0E-BB85-37065C0CA271}"/>
              </a:ext>
            </a:extLst>
          </p:cNvPr>
          <p:cNvSpPr txBox="1"/>
          <p:nvPr/>
        </p:nvSpPr>
        <p:spPr>
          <a:xfrm>
            <a:off x="202222" y="5974295"/>
            <a:ext cx="11787554" cy="523220"/>
          </a:xfrm>
          <a:prstGeom prst="rect">
            <a:avLst/>
          </a:prstGeom>
          <a:noFill/>
        </p:spPr>
        <p:txBody>
          <a:bodyPr wrap="square" rtlCol="0">
            <a:spAutoFit/>
          </a:bodyPr>
          <a:lstStyle/>
          <a:p>
            <a:pPr algn="just"/>
            <a:r>
              <a:rPr lang="en-GB" sz="2800" dirty="0">
                <a:solidFill>
                  <a:schemeClr val="bg1"/>
                </a:solidFill>
              </a:rPr>
              <a:t>It appears that Greece is faring similarly to most countries in Europe.</a:t>
            </a:r>
          </a:p>
        </p:txBody>
      </p:sp>
      <p:pic>
        <p:nvPicPr>
          <p:cNvPr id="4" name="Picture 3" descr="Map&#10;&#10;Description automatically generated">
            <a:extLst>
              <a:ext uri="{FF2B5EF4-FFF2-40B4-BE49-F238E27FC236}">
                <a16:creationId xmlns:a16="http://schemas.microsoft.com/office/drawing/2014/main" id="{8974FAB2-AEBC-43F3-BB78-C03AD974D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 y="2101566"/>
            <a:ext cx="6088491" cy="3581465"/>
          </a:xfrm>
          <a:prstGeom prst="rect">
            <a:avLst/>
          </a:prstGeom>
        </p:spPr>
      </p:pic>
      <p:pic>
        <p:nvPicPr>
          <p:cNvPr id="7" name="Picture 6" descr="Map&#10;&#10;Description automatically generated">
            <a:extLst>
              <a:ext uri="{FF2B5EF4-FFF2-40B4-BE49-F238E27FC236}">
                <a16:creationId xmlns:a16="http://schemas.microsoft.com/office/drawing/2014/main" id="{52F9C862-8A1B-4AEA-AB99-4BB42AE412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4785" y="2101566"/>
            <a:ext cx="6087215" cy="3580714"/>
          </a:xfrm>
          <a:prstGeom prst="rect">
            <a:avLst/>
          </a:prstGeom>
        </p:spPr>
      </p:pic>
      <p:cxnSp>
        <p:nvCxnSpPr>
          <p:cNvPr id="11" name="Straight Connector 10">
            <a:extLst>
              <a:ext uri="{FF2B5EF4-FFF2-40B4-BE49-F238E27FC236}">
                <a16:creationId xmlns:a16="http://schemas.microsoft.com/office/drawing/2014/main" id="{8B43B16F-D0E6-4C18-95BA-546A660670B7}"/>
              </a:ext>
            </a:extLst>
          </p:cNvPr>
          <p:cNvCxnSpPr>
            <a:cxnSpLocks/>
          </p:cNvCxnSpPr>
          <p:nvPr/>
        </p:nvCxnSpPr>
        <p:spPr>
          <a:xfrm>
            <a:off x="6087216" y="2101566"/>
            <a:ext cx="0" cy="3581465"/>
          </a:xfrm>
          <a:prstGeom prst="line">
            <a:avLst/>
          </a:prstGeom>
          <a:ln w="28575">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17395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EB0A046-4F51-464F-A4E9-8C08E6FEFD4D}"/>
              </a:ext>
            </a:extLst>
          </p:cNvPr>
          <p:cNvSpPr txBox="1"/>
          <p:nvPr/>
        </p:nvSpPr>
        <p:spPr>
          <a:xfrm>
            <a:off x="227762" y="0"/>
            <a:ext cx="11736475" cy="954107"/>
          </a:xfrm>
          <a:prstGeom prst="rect">
            <a:avLst/>
          </a:prstGeom>
          <a:noFill/>
        </p:spPr>
        <p:txBody>
          <a:bodyPr wrap="square" rtlCol="0">
            <a:spAutoFit/>
          </a:bodyPr>
          <a:lstStyle/>
          <a:p>
            <a:pPr algn="just"/>
            <a:r>
              <a:rPr lang="en-GB" sz="2800" dirty="0">
                <a:solidFill>
                  <a:schemeClr val="bg1"/>
                </a:solidFill>
              </a:rPr>
              <a:t>By looking at the number of tests, we can determine if big spikes in cases/deaths are real or just a result of changes in the number of tests.</a:t>
            </a:r>
          </a:p>
        </p:txBody>
      </p:sp>
      <p:sp>
        <p:nvSpPr>
          <p:cNvPr id="9" name="TextBox 8">
            <a:extLst>
              <a:ext uri="{FF2B5EF4-FFF2-40B4-BE49-F238E27FC236}">
                <a16:creationId xmlns:a16="http://schemas.microsoft.com/office/drawing/2014/main" id="{854E3997-135F-4477-853F-DFFBD70E93C7}"/>
              </a:ext>
            </a:extLst>
          </p:cNvPr>
          <p:cNvSpPr txBox="1"/>
          <p:nvPr/>
        </p:nvSpPr>
        <p:spPr>
          <a:xfrm>
            <a:off x="227762" y="5644243"/>
            <a:ext cx="11736475" cy="954107"/>
          </a:xfrm>
          <a:prstGeom prst="rect">
            <a:avLst/>
          </a:prstGeom>
          <a:noFill/>
        </p:spPr>
        <p:txBody>
          <a:bodyPr wrap="square" rtlCol="0">
            <a:spAutoFit/>
          </a:bodyPr>
          <a:lstStyle/>
          <a:p>
            <a:pPr algn="just"/>
            <a:r>
              <a:rPr lang="en-GB" sz="2800" dirty="0">
                <a:solidFill>
                  <a:schemeClr val="bg1"/>
                </a:solidFill>
              </a:rPr>
              <a:t>It appears that the latest reduction in new cases coincides with a decline in the number of daily new tests. </a:t>
            </a:r>
          </a:p>
        </p:txBody>
      </p:sp>
      <p:pic>
        <p:nvPicPr>
          <p:cNvPr id="3" name="Picture 2" descr="Chart, line chart, histogram&#10;&#10;Description automatically generated">
            <a:extLst>
              <a:ext uri="{FF2B5EF4-FFF2-40B4-BE49-F238E27FC236}">
                <a16:creationId xmlns:a16="http://schemas.microsoft.com/office/drawing/2014/main" id="{D8A07ACE-547C-4D22-9F8F-EBF34E778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4" y="954107"/>
            <a:ext cx="8096250" cy="4762500"/>
          </a:xfrm>
          <a:prstGeom prst="rect">
            <a:avLst/>
          </a:prstGeom>
        </p:spPr>
      </p:pic>
    </p:spTree>
    <p:extLst>
      <p:ext uri="{BB962C8B-B14F-4D97-AF65-F5344CB8AC3E}">
        <p14:creationId xmlns:p14="http://schemas.microsoft.com/office/powerpoint/2010/main" val="681637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3284017-39DA-47CE-A3EB-40AE1290F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051" y="0"/>
            <a:ext cx="10504714" cy="25194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01602C8-573B-408D-9DB5-2D9CB90BED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24" y="2891411"/>
            <a:ext cx="5836484" cy="18991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281EECA-84E6-4423-94FD-59B468E646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594" y="2891411"/>
            <a:ext cx="5836484" cy="19014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567110E-1170-44F4-BE9E-A311D89CB377}"/>
              </a:ext>
            </a:extLst>
          </p:cNvPr>
          <p:cNvSpPr txBox="1"/>
          <p:nvPr/>
        </p:nvSpPr>
        <p:spPr>
          <a:xfrm>
            <a:off x="202223" y="5096610"/>
            <a:ext cx="11787554" cy="1384995"/>
          </a:xfrm>
          <a:prstGeom prst="rect">
            <a:avLst/>
          </a:prstGeom>
          <a:noFill/>
        </p:spPr>
        <p:txBody>
          <a:bodyPr wrap="square" rtlCol="0">
            <a:spAutoFit/>
          </a:bodyPr>
          <a:lstStyle/>
          <a:p>
            <a:pPr algn="just"/>
            <a:r>
              <a:rPr lang="en-GB" sz="2800" dirty="0">
                <a:solidFill>
                  <a:schemeClr val="bg1"/>
                </a:solidFill>
              </a:rPr>
              <a:t>Four different vaccines are currently in use in Greece. Almost one out of two people has received the first dose of the vaccine, while one out of three people has been fully immunised. </a:t>
            </a:r>
          </a:p>
        </p:txBody>
      </p:sp>
      <p:cxnSp>
        <p:nvCxnSpPr>
          <p:cNvPr id="7" name="Straight Connector 6">
            <a:extLst>
              <a:ext uri="{FF2B5EF4-FFF2-40B4-BE49-F238E27FC236}">
                <a16:creationId xmlns:a16="http://schemas.microsoft.com/office/drawing/2014/main" id="{43975F05-871B-43ED-996B-73D8B8F13E49}"/>
              </a:ext>
            </a:extLst>
          </p:cNvPr>
          <p:cNvCxnSpPr>
            <a:cxnSpLocks/>
          </p:cNvCxnSpPr>
          <p:nvPr/>
        </p:nvCxnSpPr>
        <p:spPr>
          <a:xfrm>
            <a:off x="6096000" y="2891411"/>
            <a:ext cx="0" cy="2022235"/>
          </a:xfrm>
          <a:prstGeom prst="line">
            <a:avLst/>
          </a:prstGeom>
          <a:ln w="28575">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7764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CB2108B2-F12D-4509-98DF-5CDDFC8B9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945" y="373673"/>
            <a:ext cx="10388110" cy="6110653"/>
          </a:xfrm>
          <a:prstGeom prst="rect">
            <a:avLst/>
          </a:prstGeom>
        </p:spPr>
      </p:pic>
    </p:spTree>
    <p:extLst>
      <p:ext uri="{BB962C8B-B14F-4D97-AF65-F5344CB8AC3E}">
        <p14:creationId xmlns:p14="http://schemas.microsoft.com/office/powerpoint/2010/main" val="66884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58706E-2DB9-44DF-9309-138134C60441}"/>
              </a:ext>
            </a:extLst>
          </p:cNvPr>
          <p:cNvSpPr txBox="1"/>
          <p:nvPr/>
        </p:nvSpPr>
        <p:spPr>
          <a:xfrm>
            <a:off x="202222" y="5864986"/>
            <a:ext cx="11787554" cy="954107"/>
          </a:xfrm>
          <a:prstGeom prst="rect">
            <a:avLst/>
          </a:prstGeom>
          <a:noFill/>
        </p:spPr>
        <p:txBody>
          <a:bodyPr wrap="square" rtlCol="0">
            <a:spAutoFit/>
          </a:bodyPr>
          <a:lstStyle/>
          <a:p>
            <a:pPr algn="just"/>
            <a:r>
              <a:rPr lang="en-GB" sz="2800" dirty="0">
                <a:solidFill>
                  <a:schemeClr val="bg1"/>
                </a:solidFill>
              </a:rPr>
              <a:t>Starting at around the middle of May, Greece has achieved an almost constant vaccination rate of around 90K daily new vaccinations. </a:t>
            </a:r>
          </a:p>
        </p:txBody>
      </p:sp>
      <p:pic>
        <p:nvPicPr>
          <p:cNvPr id="3" name="Picture 2" descr="Chart, line chart, histogram&#10;&#10;Description automatically generated">
            <a:extLst>
              <a:ext uri="{FF2B5EF4-FFF2-40B4-BE49-F238E27FC236}">
                <a16:creationId xmlns:a16="http://schemas.microsoft.com/office/drawing/2014/main" id="{2BD0E9F1-0E11-41B5-856C-0EE07FD8D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357" y="93643"/>
            <a:ext cx="9811283" cy="5771343"/>
          </a:xfrm>
          <a:prstGeom prst="rect">
            <a:avLst/>
          </a:prstGeom>
        </p:spPr>
      </p:pic>
    </p:spTree>
    <p:extLst>
      <p:ext uri="{BB962C8B-B14F-4D97-AF65-F5344CB8AC3E}">
        <p14:creationId xmlns:p14="http://schemas.microsoft.com/office/powerpoint/2010/main" val="405886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4AAD7B-EF32-4C91-A9DD-6282F383F77F}"/>
              </a:ext>
            </a:extLst>
          </p:cNvPr>
          <p:cNvSpPr txBox="1"/>
          <p:nvPr/>
        </p:nvSpPr>
        <p:spPr>
          <a:xfrm>
            <a:off x="202222" y="5899355"/>
            <a:ext cx="11787554" cy="954107"/>
          </a:xfrm>
          <a:prstGeom prst="rect">
            <a:avLst/>
          </a:prstGeom>
          <a:noFill/>
        </p:spPr>
        <p:txBody>
          <a:bodyPr wrap="square" rtlCol="0">
            <a:spAutoFit/>
          </a:bodyPr>
          <a:lstStyle/>
          <a:p>
            <a:pPr algn="just"/>
            <a:r>
              <a:rPr lang="en-GB" sz="2800" dirty="0">
                <a:solidFill>
                  <a:schemeClr val="bg1"/>
                </a:solidFill>
              </a:rPr>
              <a:t>Greece has a similar proportion of the population fully vaccinated to most European countries.</a:t>
            </a:r>
          </a:p>
        </p:txBody>
      </p:sp>
      <p:pic>
        <p:nvPicPr>
          <p:cNvPr id="4" name="Picture 3" descr="A picture containing map&#10;&#10;Description automatically generated">
            <a:extLst>
              <a:ext uri="{FF2B5EF4-FFF2-40B4-BE49-F238E27FC236}">
                <a16:creationId xmlns:a16="http://schemas.microsoft.com/office/drawing/2014/main" id="{BE7B1205-4C41-426A-A506-244DC3BE0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232" y="427547"/>
            <a:ext cx="9449533" cy="5558549"/>
          </a:xfrm>
          <a:prstGeom prst="rect">
            <a:avLst/>
          </a:prstGeom>
        </p:spPr>
      </p:pic>
    </p:spTree>
    <p:extLst>
      <p:ext uri="{BB962C8B-B14F-4D97-AF65-F5344CB8AC3E}">
        <p14:creationId xmlns:p14="http://schemas.microsoft.com/office/powerpoint/2010/main" val="2840338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428</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Konstantinos Orfanakis</dc:creator>
  <cp:lastModifiedBy>Konstantinos Orfanakis</cp:lastModifiedBy>
  <cp:revision>20</cp:revision>
  <dcterms:created xsi:type="dcterms:W3CDTF">2021-07-20T05:36:48Z</dcterms:created>
  <dcterms:modified xsi:type="dcterms:W3CDTF">2021-07-22T06:44:25Z</dcterms:modified>
</cp:coreProperties>
</file>