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sldIdLst>
    <p:sldId id="256" r:id="rId2"/>
    <p:sldId id="258" r:id="rId3"/>
    <p:sldId id="259" r:id="rId4"/>
    <p:sldId id="260" r:id="rId5"/>
    <p:sldId id="261" r:id="rId6"/>
    <p:sldId id="262" r:id="rId7"/>
    <p:sldId id="263" r:id="rId8"/>
    <p:sldId id="264" r:id="rId9"/>
    <p:sldId id="265" r:id="rId10"/>
    <p:sldId id="25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0"/>
  </p:normalViewPr>
  <p:slideViewPr>
    <p:cSldViewPr snapToGrid="0" snapToObjects="1">
      <p:cViewPr varScale="1">
        <p:scale>
          <a:sx n="125" d="100"/>
          <a:sy n="125" d="100"/>
        </p:scale>
        <p:origin x="16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14291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AD7798-A6F3-C846-8886-10CCF1277C90}" type="datetimeFigureOut">
              <a:rPr lang="en-US" smtClean="0"/>
              <a:t>4/8/20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53181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122484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35AD7798-A6F3-C846-8886-10CCF1277C90}" type="datetimeFigureOut">
              <a:rPr lang="en-US" smtClean="0"/>
              <a:t>4/8/20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389006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1583156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87285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76512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5AD7798-A6F3-C846-8886-10CCF1277C90}" type="datetimeFigureOut">
              <a:rPr lang="en-US" smtClean="0"/>
              <a:t>4/8/20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404776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5AD7798-A6F3-C846-8886-10CCF1277C90}" type="datetimeFigureOut">
              <a:rPr lang="en-US" smtClean="0"/>
              <a:t>4/8/20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17459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5AD7798-A6F3-C846-8886-10CCF1277C90}" type="datetimeFigureOut">
              <a:rPr lang="en-US" smtClean="0"/>
              <a:t>4/8/20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827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5AD7798-A6F3-C846-8886-10CCF1277C90}" type="datetimeFigureOut">
              <a:rPr lang="en-US" smtClean="0"/>
              <a:t>4/8/20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329330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D7798-A6F3-C846-8886-10CCF1277C90}" type="datetimeFigureOut">
              <a:rPr lang="en-US" smtClean="0"/>
              <a:t>4/8/20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76963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AD7798-A6F3-C846-8886-10CCF1277C90}" type="datetimeFigureOut">
              <a:rPr lang="en-US" smtClean="0"/>
              <a:t>4/8/20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17876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5AD7798-A6F3-C846-8886-10CCF1277C90}" type="datetimeFigureOut">
              <a:rPr lang="en-US" smtClean="0"/>
              <a:t>4/8/20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DD87B9E-323C-814E-B095-1403F184E0EB}" type="slidenum">
              <a:rPr lang="en-US" smtClean="0"/>
              <a:t>‹#›</a:t>
            </a:fld>
            <a:endParaRPr lang="en-US"/>
          </a:p>
        </p:txBody>
      </p:sp>
    </p:spTree>
    <p:extLst>
      <p:ext uri="{BB962C8B-B14F-4D97-AF65-F5344CB8AC3E}">
        <p14:creationId xmlns:p14="http://schemas.microsoft.com/office/powerpoint/2010/main" val="211809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5AD7798-A6F3-C846-8886-10CCF1277C90}" type="datetimeFigureOut">
              <a:rPr lang="en-US" smtClean="0"/>
              <a:t>4/8/20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DD87B9E-323C-814E-B095-1403F184E0EB}" type="slidenum">
              <a:rPr lang="en-US" smtClean="0"/>
              <a:t>‹#›</a:t>
            </a:fld>
            <a:endParaRPr lang="en-US"/>
          </a:p>
        </p:txBody>
      </p:sp>
    </p:spTree>
    <p:extLst>
      <p:ext uri="{BB962C8B-B14F-4D97-AF65-F5344CB8AC3E}">
        <p14:creationId xmlns:p14="http://schemas.microsoft.com/office/powerpoint/2010/main" val="3399099655"/>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D65803-470C-8B4E-870A-756E3E51BA2E}"/>
              </a:ext>
            </a:extLst>
          </p:cNvPr>
          <p:cNvSpPr>
            <a:spLocks noGrp="1"/>
          </p:cNvSpPr>
          <p:nvPr>
            <p:ph type="subTitle" idx="1"/>
          </p:nvPr>
        </p:nvSpPr>
        <p:spPr/>
        <p:txBody>
          <a:bodyPr>
            <a:noAutofit/>
          </a:bodyPr>
          <a:lstStyle/>
          <a:p>
            <a:pPr algn="ctr"/>
            <a:r>
              <a:rPr lang="en-US" sz="3200" b="1" dirty="0"/>
              <a:t>Making all levels of sports matter</a:t>
            </a:r>
          </a:p>
        </p:txBody>
      </p:sp>
      <p:sp>
        <p:nvSpPr>
          <p:cNvPr id="5" name="Rectangle 4">
            <a:extLst>
              <a:ext uri="{FF2B5EF4-FFF2-40B4-BE49-F238E27FC236}">
                <a16:creationId xmlns:a16="http://schemas.microsoft.com/office/drawing/2014/main" id="{33CCBF00-CA6B-ED4A-91C7-F6CA268A7ADD}"/>
              </a:ext>
            </a:extLst>
          </p:cNvPr>
          <p:cNvSpPr/>
          <p:nvPr/>
        </p:nvSpPr>
        <p:spPr>
          <a:xfrm>
            <a:off x="547856" y="544590"/>
            <a:ext cx="5338321" cy="923330"/>
          </a:xfrm>
          <a:prstGeom prst="rect">
            <a:avLst/>
          </a:prstGeom>
          <a:noFill/>
        </p:spPr>
        <p:txBody>
          <a:bodyPr wrap="none" lIns="91440" tIns="45720" rIns="91440" bIns="45720">
            <a:spAutoFit/>
          </a:bodyPr>
          <a:lstStyle/>
          <a:p>
            <a:pPr algn="ctr"/>
            <a:r>
              <a:rPr lang="en-GB" sz="5400" b="1" dirty="0">
                <a:ln w="6600">
                  <a:solidFill>
                    <a:schemeClr val="accent2"/>
                  </a:solidFill>
                  <a:prstDash val="solid"/>
                </a:ln>
                <a:solidFill>
                  <a:schemeClr val="bg2"/>
                </a:solidFill>
                <a:effectLst>
                  <a:outerShdw dist="38100" dir="2700000" algn="tl" rotWithShape="0">
                    <a:schemeClr val="accent2"/>
                  </a:outerShdw>
                </a:effectLst>
              </a:rPr>
              <a:t>WD SPORTZ APP</a:t>
            </a:r>
          </a:p>
        </p:txBody>
      </p:sp>
      <p:pic>
        <p:nvPicPr>
          <p:cNvPr id="8" name="Content Placeholder 4" descr="A picture containing drawing, food&#10;&#10;Description automatically generated">
            <a:extLst>
              <a:ext uri="{FF2B5EF4-FFF2-40B4-BE49-F238E27FC236}">
                <a16:creationId xmlns:a16="http://schemas.microsoft.com/office/drawing/2014/main" id="{749F2ABB-D8FC-B24E-A3EB-7328D6F4855B}"/>
              </a:ext>
            </a:extLst>
          </p:cNvPr>
          <p:cNvPicPr>
            <a:picLocks noChangeAspect="1"/>
          </p:cNvPicPr>
          <p:nvPr/>
        </p:nvPicPr>
        <p:blipFill>
          <a:blip r:embed="rId2"/>
          <a:stretch>
            <a:fillRect/>
          </a:stretch>
        </p:blipFill>
        <p:spPr>
          <a:xfrm>
            <a:off x="913522" y="1467920"/>
            <a:ext cx="3050038" cy="3050038"/>
          </a:xfrm>
          <a:prstGeom prst="rect">
            <a:avLst/>
          </a:prstGeom>
          <a:ln w="38100">
            <a:solidFill>
              <a:schemeClr val="bg1"/>
            </a:solidFill>
          </a:ln>
          <a:effectLst>
            <a:outerShdw blurRad="50800" dir="14400000">
              <a:srgbClr val="000000">
                <a:alpha val="40000"/>
              </a:srgbClr>
            </a:outerShdw>
          </a:effectLst>
        </p:spPr>
      </p:pic>
      <p:pic>
        <p:nvPicPr>
          <p:cNvPr id="12" name="Picture 11" descr="A screenshot of a video game&#10;&#10;Description automatically generated">
            <a:extLst>
              <a:ext uri="{FF2B5EF4-FFF2-40B4-BE49-F238E27FC236}">
                <a16:creationId xmlns:a16="http://schemas.microsoft.com/office/drawing/2014/main" id="{2A882AA8-15F0-204D-A66B-CAB456419778}"/>
              </a:ext>
            </a:extLst>
          </p:cNvPr>
          <p:cNvPicPr>
            <a:picLocks noChangeAspect="1"/>
          </p:cNvPicPr>
          <p:nvPr/>
        </p:nvPicPr>
        <p:blipFill rotWithShape="1">
          <a:blip r:embed="rId3"/>
          <a:srcRect t="3423" r="1235" b="5946"/>
          <a:stretch/>
        </p:blipFill>
        <p:spPr>
          <a:xfrm rot="2255113">
            <a:off x="10368740" y="-1911263"/>
            <a:ext cx="2026522" cy="3822527"/>
          </a:xfrm>
          <a:prstGeom prst="rect">
            <a:avLst/>
          </a:prstGeom>
        </p:spPr>
      </p:pic>
      <p:pic>
        <p:nvPicPr>
          <p:cNvPr id="13" name="Picture 12" descr="A screenshot of a video game&#10;&#10;Description automatically generated">
            <a:extLst>
              <a:ext uri="{FF2B5EF4-FFF2-40B4-BE49-F238E27FC236}">
                <a16:creationId xmlns:a16="http://schemas.microsoft.com/office/drawing/2014/main" id="{6B2BB527-092B-B642-9CD7-C44AC5609E27}"/>
              </a:ext>
            </a:extLst>
          </p:cNvPr>
          <p:cNvPicPr>
            <a:picLocks noChangeAspect="1"/>
          </p:cNvPicPr>
          <p:nvPr/>
        </p:nvPicPr>
        <p:blipFill rotWithShape="1">
          <a:blip r:embed="rId3"/>
          <a:srcRect t="3423" r="1235" b="5946"/>
          <a:stretch/>
        </p:blipFill>
        <p:spPr>
          <a:xfrm rot="2255113">
            <a:off x="8055228" y="1331002"/>
            <a:ext cx="1728805" cy="3260958"/>
          </a:xfrm>
          <a:prstGeom prst="rect">
            <a:avLst/>
          </a:prstGeom>
        </p:spPr>
      </p:pic>
      <p:pic>
        <p:nvPicPr>
          <p:cNvPr id="14" name="Picture 13" descr="A screenshot of a video game&#10;&#10;Description automatically generated">
            <a:extLst>
              <a:ext uri="{FF2B5EF4-FFF2-40B4-BE49-F238E27FC236}">
                <a16:creationId xmlns:a16="http://schemas.microsoft.com/office/drawing/2014/main" id="{7C8F8C6E-A67D-0743-8B03-3E8959FB407D}"/>
              </a:ext>
            </a:extLst>
          </p:cNvPr>
          <p:cNvPicPr>
            <a:picLocks noChangeAspect="1"/>
          </p:cNvPicPr>
          <p:nvPr/>
        </p:nvPicPr>
        <p:blipFill rotWithShape="1">
          <a:blip r:embed="rId3"/>
          <a:srcRect t="3423" r="1235" b="5946"/>
          <a:stretch/>
        </p:blipFill>
        <p:spPr>
          <a:xfrm rot="2255113">
            <a:off x="7173837" y="-1518397"/>
            <a:ext cx="2026522" cy="3822527"/>
          </a:xfrm>
          <a:prstGeom prst="rect">
            <a:avLst/>
          </a:prstGeom>
        </p:spPr>
      </p:pic>
      <p:pic>
        <p:nvPicPr>
          <p:cNvPr id="15" name="Picture 14" descr="A screenshot of a video game&#10;&#10;Description automatically generated">
            <a:extLst>
              <a:ext uri="{FF2B5EF4-FFF2-40B4-BE49-F238E27FC236}">
                <a16:creationId xmlns:a16="http://schemas.microsoft.com/office/drawing/2014/main" id="{2E955B61-E6DA-A24D-A78C-89F0DF6245DE}"/>
              </a:ext>
            </a:extLst>
          </p:cNvPr>
          <p:cNvPicPr>
            <a:picLocks noChangeAspect="1"/>
          </p:cNvPicPr>
          <p:nvPr/>
        </p:nvPicPr>
        <p:blipFill rotWithShape="1">
          <a:blip r:embed="rId3"/>
          <a:srcRect t="3423" r="1235" b="5946"/>
          <a:stretch/>
        </p:blipFill>
        <p:spPr>
          <a:xfrm rot="2255113">
            <a:off x="11111265" y="844113"/>
            <a:ext cx="2026522" cy="3822527"/>
          </a:xfrm>
          <a:prstGeom prst="rect">
            <a:avLst/>
          </a:prstGeom>
        </p:spPr>
      </p:pic>
    </p:spTree>
    <p:extLst>
      <p:ext uri="{BB962C8B-B14F-4D97-AF65-F5344CB8AC3E}">
        <p14:creationId xmlns:p14="http://schemas.microsoft.com/office/powerpoint/2010/main" val="56816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3324-CAA0-C743-A5D4-FF2262AA29CA}"/>
              </a:ext>
            </a:extLst>
          </p:cNvPr>
          <p:cNvSpPr>
            <a:spLocks noGrp="1"/>
          </p:cNvSpPr>
          <p:nvPr>
            <p:ph type="title"/>
          </p:nvPr>
        </p:nvSpPr>
        <p:spPr>
          <a:ln>
            <a:solidFill>
              <a:schemeClr val="accent1"/>
            </a:solidFill>
          </a:ln>
        </p:spPr>
        <p:txBody>
          <a:bodyPr/>
          <a:lstStyle/>
          <a:p>
            <a:pPr algn="ctr"/>
            <a:r>
              <a:rPr lang="en-US" dirty="0"/>
              <a:t>Meet the Developers</a:t>
            </a:r>
          </a:p>
        </p:txBody>
      </p:sp>
      <p:pic>
        <p:nvPicPr>
          <p:cNvPr id="5" name="Content Placeholder 4" descr="A picture containing drawing, food&#10;&#10;Description automatically generated">
            <a:extLst>
              <a:ext uri="{FF2B5EF4-FFF2-40B4-BE49-F238E27FC236}">
                <a16:creationId xmlns:a16="http://schemas.microsoft.com/office/drawing/2014/main" id="{5BF3622A-6B8E-9840-A09A-43D88A6E056B}"/>
              </a:ext>
            </a:extLst>
          </p:cNvPr>
          <p:cNvPicPr>
            <a:picLocks noGrp="1" noChangeAspect="1"/>
          </p:cNvPicPr>
          <p:nvPr>
            <p:ph idx="1"/>
          </p:nvPr>
        </p:nvPicPr>
        <p:blipFill>
          <a:blip r:embed="rId2"/>
          <a:stretch>
            <a:fillRect/>
          </a:stretch>
        </p:blipFill>
        <p:spPr>
          <a:xfrm>
            <a:off x="11020724" y="375179"/>
            <a:ext cx="1114468" cy="1114468"/>
          </a:xfrm>
          <a:ln w="38100">
            <a:solidFill>
              <a:schemeClr val="bg1"/>
            </a:solidFill>
          </a:ln>
        </p:spPr>
      </p:pic>
      <p:pic>
        <p:nvPicPr>
          <p:cNvPr id="8" name="Picture 7" descr="A person wearing a suit and tie&#10;&#10;Description automatically generated">
            <a:extLst>
              <a:ext uri="{FF2B5EF4-FFF2-40B4-BE49-F238E27FC236}">
                <a16:creationId xmlns:a16="http://schemas.microsoft.com/office/drawing/2014/main" id="{0E4CC5F3-A9FC-724E-84CE-5CC456B7A81F}"/>
              </a:ext>
            </a:extLst>
          </p:cNvPr>
          <p:cNvPicPr>
            <a:picLocks noChangeAspect="1"/>
          </p:cNvPicPr>
          <p:nvPr/>
        </p:nvPicPr>
        <p:blipFill>
          <a:blip r:embed="rId3"/>
          <a:stretch>
            <a:fillRect/>
          </a:stretch>
        </p:blipFill>
        <p:spPr>
          <a:xfrm>
            <a:off x="2038175" y="2491159"/>
            <a:ext cx="2422612" cy="2422612"/>
          </a:xfrm>
          <a:prstGeom prst="rect">
            <a:avLst/>
          </a:prstGeom>
        </p:spPr>
      </p:pic>
      <p:pic>
        <p:nvPicPr>
          <p:cNvPr id="10" name="Picture 9" descr="A person wearing a suit and tie&#10;&#10;Description automatically generated">
            <a:extLst>
              <a:ext uri="{FF2B5EF4-FFF2-40B4-BE49-F238E27FC236}">
                <a16:creationId xmlns:a16="http://schemas.microsoft.com/office/drawing/2014/main" id="{70E0C274-27A6-A749-974A-E8C58CABF26B}"/>
              </a:ext>
            </a:extLst>
          </p:cNvPr>
          <p:cNvPicPr>
            <a:picLocks noChangeAspect="1"/>
          </p:cNvPicPr>
          <p:nvPr/>
        </p:nvPicPr>
        <p:blipFill>
          <a:blip r:embed="rId3"/>
          <a:stretch>
            <a:fillRect/>
          </a:stretch>
        </p:blipFill>
        <p:spPr>
          <a:xfrm>
            <a:off x="7578120" y="2491160"/>
            <a:ext cx="2422611" cy="2422611"/>
          </a:xfrm>
          <a:prstGeom prst="rect">
            <a:avLst/>
          </a:prstGeom>
        </p:spPr>
      </p:pic>
      <p:sp>
        <p:nvSpPr>
          <p:cNvPr id="11" name="TextBox 10">
            <a:extLst>
              <a:ext uri="{FF2B5EF4-FFF2-40B4-BE49-F238E27FC236}">
                <a16:creationId xmlns:a16="http://schemas.microsoft.com/office/drawing/2014/main" id="{55EADBC6-3918-D645-B183-1599AC268D7E}"/>
              </a:ext>
            </a:extLst>
          </p:cNvPr>
          <p:cNvSpPr txBox="1"/>
          <p:nvPr/>
        </p:nvSpPr>
        <p:spPr>
          <a:xfrm>
            <a:off x="1735778" y="5672148"/>
            <a:ext cx="3027406" cy="369332"/>
          </a:xfrm>
          <a:prstGeom prst="rect">
            <a:avLst/>
          </a:prstGeom>
          <a:noFill/>
        </p:spPr>
        <p:txBody>
          <a:bodyPr wrap="square" rtlCol="0">
            <a:spAutoFit/>
          </a:bodyPr>
          <a:lstStyle/>
          <a:p>
            <a:pPr algn="ctr"/>
            <a:r>
              <a:rPr lang="en-US" dirty="0"/>
              <a:t>Khrishawn Powell</a:t>
            </a:r>
          </a:p>
        </p:txBody>
      </p:sp>
      <p:sp>
        <p:nvSpPr>
          <p:cNvPr id="13" name="TextBox 12">
            <a:extLst>
              <a:ext uri="{FF2B5EF4-FFF2-40B4-BE49-F238E27FC236}">
                <a16:creationId xmlns:a16="http://schemas.microsoft.com/office/drawing/2014/main" id="{AC194A2E-826C-3F42-97C7-E14DB1A1973A}"/>
              </a:ext>
            </a:extLst>
          </p:cNvPr>
          <p:cNvSpPr txBox="1"/>
          <p:nvPr/>
        </p:nvSpPr>
        <p:spPr>
          <a:xfrm>
            <a:off x="7275722" y="5672148"/>
            <a:ext cx="3027406" cy="369332"/>
          </a:xfrm>
          <a:prstGeom prst="rect">
            <a:avLst/>
          </a:prstGeom>
          <a:noFill/>
        </p:spPr>
        <p:txBody>
          <a:bodyPr wrap="square" rtlCol="0">
            <a:spAutoFit/>
          </a:bodyPr>
          <a:lstStyle/>
          <a:p>
            <a:pPr algn="ctr"/>
            <a:r>
              <a:rPr lang="en-US" dirty="0"/>
              <a:t>Ore Yusuf</a:t>
            </a:r>
          </a:p>
        </p:txBody>
      </p:sp>
    </p:spTree>
    <p:extLst>
      <p:ext uri="{BB962C8B-B14F-4D97-AF65-F5344CB8AC3E}">
        <p14:creationId xmlns:p14="http://schemas.microsoft.com/office/powerpoint/2010/main" val="86907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rawing, food&#10;&#10;Description automatically generated">
            <a:extLst>
              <a:ext uri="{FF2B5EF4-FFF2-40B4-BE49-F238E27FC236}">
                <a16:creationId xmlns:a16="http://schemas.microsoft.com/office/drawing/2014/main" id="{5BF3622A-6B8E-9840-A09A-43D88A6E056B}"/>
              </a:ext>
            </a:extLst>
          </p:cNvPr>
          <p:cNvPicPr>
            <a:picLocks noGrp="1" noChangeAspect="1"/>
          </p:cNvPicPr>
          <p:nvPr>
            <p:ph idx="1"/>
          </p:nvPr>
        </p:nvPicPr>
        <p:blipFill>
          <a:blip r:embed="rId2"/>
          <a:stretch>
            <a:fillRect/>
          </a:stretch>
        </p:blipFill>
        <p:spPr>
          <a:xfrm>
            <a:off x="11020724" y="375179"/>
            <a:ext cx="1114468" cy="1114468"/>
          </a:xfrm>
          <a:ln w="38100">
            <a:solidFill>
              <a:schemeClr val="bg1"/>
            </a:solidFill>
          </a:ln>
        </p:spPr>
      </p:pic>
      <p:sp>
        <p:nvSpPr>
          <p:cNvPr id="6" name="TextBox 5">
            <a:extLst>
              <a:ext uri="{FF2B5EF4-FFF2-40B4-BE49-F238E27FC236}">
                <a16:creationId xmlns:a16="http://schemas.microsoft.com/office/drawing/2014/main" id="{516A6A47-A62A-F042-B4DD-729E884888B3}"/>
              </a:ext>
            </a:extLst>
          </p:cNvPr>
          <p:cNvSpPr txBox="1"/>
          <p:nvPr/>
        </p:nvSpPr>
        <p:spPr>
          <a:xfrm>
            <a:off x="1873134" y="3429000"/>
            <a:ext cx="8445731" cy="707886"/>
          </a:xfrm>
          <a:prstGeom prst="rect">
            <a:avLst/>
          </a:prstGeom>
          <a:noFill/>
        </p:spPr>
        <p:txBody>
          <a:bodyPr wrap="square" rtlCol="0">
            <a:spAutoFit/>
          </a:bodyPr>
          <a:lstStyle/>
          <a:p>
            <a:pPr algn="ctr"/>
            <a:r>
              <a:rPr lang="en-US" sz="4000" dirty="0"/>
              <a:t>Questions?</a:t>
            </a:r>
          </a:p>
        </p:txBody>
      </p:sp>
    </p:spTree>
    <p:extLst>
      <p:ext uri="{BB962C8B-B14F-4D97-AF65-F5344CB8AC3E}">
        <p14:creationId xmlns:p14="http://schemas.microsoft.com/office/powerpoint/2010/main" val="331621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F656-40D8-1A4B-A720-2B93D2583106}"/>
              </a:ext>
            </a:extLst>
          </p:cNvPr>
          <p:cNvSpPr>
            <a:spLocks noGrp="1"/>
          </p:cNvSpPr>
          <p:nvPr>
            <p:ph type="title"/>
          </p:nvPr>
        </p:nvSpPr>
        <p:spPr/>
        <p:txBody>
          <a:bodyPr/>
          <a:lstStyle/>
          <a:p>
            <a:r>
              <a:rPr lang="en-US" dirty="0"/>
              <a:t>Why a WD Sportz APP</a:t>
            </a:r>
          </a:p>
        </p:txBody>
      </p:sp>
      <p:sp>
        <p:nvSpPr>
          <p:cNvPr id="3" name="Content Placeholder 2">
            <a:extLst>
              <a:ext uri="{FF2B5EF4-FFF2-40B4-BE49-F238E27FC236}">
                <a16:creationId xmlns:a16="http://schemas.microsoft.com/office/drawing/2014/main" id="{1163E273-0893-0A4D-B99F-D0C418698AF9}"/>
              </a:ext>
            </a:extLst>
          </p:cNvPr>
          <p:cNvSpPr>
            <a:spLocks noGrp="1"/>
          </p:cNvSpPr>
          <p:nvPr>
            <p:ph idx="1"/>
          </p:nvPr>
        </p:nvSpPr>
        <p:spPr/>
        <p:txBody>
          <a:bodyPr/>
          <a:lstStyle/>
          <a:p>
            <a:r>
              <a:rPr lang="en-GB" dirty="0"/>
              <a:t>More than 50% of videos are watched </a:t>
            </a:r>
            <a:r>
              <a:rPr lang="en-GB" b="1" dirty="0"/>
              <a:t>on mobile</a:t>
            </a:r>
          </a:p>
          <a:p>
            <a:r>
              <a:rPr lang="en-GB" dirty="0"/>
              <a:t>Millennials’ mobile consumption has now eclipsed their live TV consumption</a:t>
            </a:r>
          </a:p>
          <a:p>
            <a:r>
              <a:rPr lang="en-GB" dirty="0"/>
              <a:t>94% of respondents in a Facebook survey (of one million people) have a smartphone on hand while watching TV, and viewers focus on the TV screen just 53% of the time </a:t>
            </a:r>
            <a:endParaRPr lang="en-GB" b="1" dirty="0"/>
          </a:p>
        </p:txBody>
      </p:sp>
      <p:pic>
        <p:nvPicPr>
          <p:cNvPr id="4" name="Content Placeholder 4" descr="A picture containing drawing, food&#10;&#10;Description automatically generated">
            <a:extLst>
              <a:ext uri="{FF2B5EF4-FFF2-40B4-BE49-F238E27FC236}">
                <a16:creationId xmlns:a16="http://schemas.microsoft.com/office/drawing/2014/main" id="{A1E93111-5861-DE4D-A485-0ABA9E4BC69D}"/>
              </a:ext>
            </a:extLst>
          </p:cNvPr>
          <p:cNvPicPr>
            <a:picLocks noChangeAspect="1"/>
          </p:cNvPicPr>
          <p:nvPr/>
        </p:nvPicPr>
        <p:blipFill>
          <a:blip r:embed="rId2"/>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253752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D39C2F-1695-9C4A-AB92-3BBAEDC0B29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Meet your App</a:t>
            </a:r>
          </a:p>
        </p:txBody>
      </p:sp>
    </p:spTree>
    <p:extLst>
      <p:ext uri="{BB962C8B-B14F-4D97-AF65-F5344CB8AC3E}">
        <p14:creationId xmlns:p14="http://schemas.microsoft.com/office/powerpoint/2010/main" val="38576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p:txBody>
          <a:bodyPr/>
          <a:lstStyle/>
          <a:p>
            <a:pPr algn="ctr"/>
            <a:r>
              <a:rPr lang="en-US" dirty="0"/>
              <a:t>The Features</a:t>
            </a:r>
          </a:p>
        </p:txBody>
      </p:sp>
      <p:pic>
        <p:nvPicPr>
          <p:cNvPr id="4" name="Content Placeholder 3" descr="A screenshot of a video game&#10;&#10;Description automatically generated">
            <a:extLst>
              <a:ext uri="{FF2B5EF4-FFF2-40B4-BE49-F238E27FC236}">
                <a16:creationId xmlns:a16="http://schemas.microsoft.com/office/drawing/2014/main" id="{A3D89565-F2CF-D247-B672-51A0EB6EA72A}"/>
              </a:ext>
            </a:extLst>
          </p:cNvPr>
          <p:cNvPicPr>
            <a:picLocks noGrp="1" noChangeAspect="1"/>
          </p:cNvPicPr>
          <p:nvPr>
            <p:ph idx="1"/>
          </p:nvPr>
        </p:nvPicPr>
        <p:blipFill rotWithShape="1">
          <a:blip r:embed="rId2"/>
          <a:srcRect t="3423" r="1235" b="5946"/>
          <a:stretch/>
        </p:blipFill>
        <p:spPr>
          <a:xfrm>
            <a:off x="372533" y="1896533"/>
            <a:ext cx="2630311" cy="4961467"/>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3831644" y="1896533"/>
            <a:ext cx="6248402" cy="5170646"/>
          </a:xfrm>
          <a:prstGeom prst="rect">
            <a:avLst/>
          </a:prstGeom>
          <a:noFill/>
        </p:spPr>
        <p:txBody>
          <a:bodyPr wrap="square" rtlCol="0">
            <a:spAutoFit/>
          </a:bodyPr>
          <a:lstStyle/>
          <a:p>
            <a:pPr marL="285750" indent="-285750">
              <a:buFont typeface="Arial" panose="020B0604020202020204" pitchFamily="34" charset="0"/>
              <a:buChar char="•"/>
            </a:pPr>
            <a:r>
              <a:rPr lang="en-US" sz="2600" dirty="0"/>
              <a:t>Enables users the ability to view new articles.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Enables users to Watch live matches, highlights and WD Sportz episodes.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Enables users to view past league results.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Allows users to personalize their profile to reflect their profiles.</a:t>
            </a:r>
          </a:p>
          <a:p>
            <a:pPr marL="285750" indent="-285750">
              <a:buFont typeface="Arial" panose="020B0604020202020204" pitchFamily="34" charset="0"/>
              <a:buChar char="•"/>
            </a:pPr>
            <a:endParaRPr lang="en-US" dirty="0"/>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3"/>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330827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a:solidFill>
                  <a:srgbClr val="FFFFFF"/>
                </a:solidFill>
              </a:rPr>
              <a:t>News</a:t>
            </a:r>
          </a:p>
        </p:txBody>
      </p:sp>
      <p:pic>
        <p:nvPicPr>
          <p:cNvPr id="9" name="Picture 8" descr="A screenshot of a cell phone&#10;&#10;Description automatically generated">
            <a:extLst>
              <a:ext uri="{FF2B5EF4-FFF2-40B4-BE49-F238E27FC236}">
                <a16:creationId xmlns:a16="http://schemas.microsoft.com/office/drawing/2014/main" id="{AC8B006B-65E8-1A46-8E5E-F1205660646C}"/>
              </a:ext>
            </a:extLst>
          </p:cNvPr>
          <p:cNvPicPr>
            <a:picLocks noChangeAspect="1"/>
          </p:cNvPicPr>
          <p:nvPr/>
        </p:nvPicPr>
        <p:blipFill rotWithShape="1">
          <a:blip r:embed="rId2"/>
          <a:srcRect l="5498" t="10667" r="6708" b="12485"/>
          <a:stretch/>
        </p:blipFill>
        <p:spPr>
          <a:xfrm>
            <a:off x="2676698" y="77274"/>
            <a:ext cx="1753317" cy="328281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52B1A7-1B79-C14D-9623-E552AF5E8FA2}"/>
              </a:ext>
            </a:extLst>
          </p:cNvPr>
          <p:cNvPicPr>
            <a:picLocks noChangeAspect="1"/>
          </p:cNvPicPr>
          <p:nvPr/>
        </p:nvPicPr>
        <p:blipFill>
          <a:blip r:embed="rId3"/>
          <a:stretch>
            <a:fillRect/>
          </a:stretch>
        </p:blipFill>
        <p:spPr>
          <a:xfrm>
            <a:off x="8281232" y="75063"/>
            <a:ext cx="1535751" cy="3285030"/>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6338316" y="4049485"/>
            <a:ext cx="4846151" cy="188322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Allows Users to view news articles or blogs.</a:t>
            </a:r>
          </a:p>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Users can make comments on news they see.</a:t>
            </a:r>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4"/>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265528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dirty="0">
                <a:solidFill>
                  <a:srgbClr val="FFFFFF"/>
                </a:solidFill>
              </a:rPr>
              <a:t>Watch</a:t>
            </a:r>
          </a:p>
        </p:txBody>
      </p:sp>
      <p:pic>
        <p:nvPicPr>
          <p:cNvPr id="9" name="Picture 8" descr="A screenshot of a cell phone&#10;&#10;Description automatically generated">
            <a:extLst>
              <a:ext uri="{FF2B5EF4-FFF2-40B4-BE49-F238E27FC236}">
                <a16:creationId xmlns:a16="http://schemas.microsoft.com/office/drawing/2014/main" id="{AC8B006B-65E8-1A46-8E5E-F1205660646C}"/>
              </a:ext>
            </a:extLst>
          </p:cNvPr>
          <p:cNvPicPr>
            <a:picLocks noChangeAspect="1"/>
          </p:cNvPicPr>
          <p:nvPr/>
        </p:nvPicPr>
        <p:blipFill rotWithShape="1">
          <a:blip r:embed="rId2"/>
          <a:srcRect l="5498" t="10667" r="6708" b="12485"/>
          <a:stretch/>
        </p:blipFill>
        <p:spPr>
          <a:xfrm>
            <a:off x="2676698" y="77274"/>
            <a:ext cx="1753317" cy="328281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52B1A7-1B79-C14D-9623-E552AF5E8FA2}"/>
              </a:ext>
            </a:extLst>
          </p:cNvPr>
          <p:cNvPicPr>
            <a:picLocks noChangeAspect="1"/>
          </p:cNvPicPr>
          <p:nvPr/>
        </p:nvPicPr>
        <p:blipFill>
          <a:blip r:embed="rId3"/>
          <a:stretch>
            <a:fillRect/>
          </a:stretch>
        </p:blipFill>
        <p:spPr>
          <a:xfrm>
            <a:off x="8281232" y="75063"/>
            <a:ext cx="1535751" cy="3285030"/>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6338316" y="4049485"/>
            <a:ext cx="4846151" cy="188322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Allows users to watch live matches that you are showing.</a:t>
            </a:r>
          </a:p>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Users can also view league highlights alongside all other content you produce.</a:t>
            </a:r>
          </a:p>
          <a:p>
            <a:pPr>
              <a:lnSpc>
                <a:spcPct val="90000"/>
              </a:lnSpc>
              <a:spcBef>
                <a:spcPct val="20000"/>
              </a:spcBef>
              <a:spcAft>
                <a:spcPts val="600"/>
              </a:spcAft>
              <a:buClr>
                <a:schemeClr val="accent1"/>
              </a:buClr>
            </a:pPr>
            <a:endParaRPr lang="en-US" sz="1500" dirty="0">
              <a:solidFill>
                <a:srgbClr val="FFFFFF"/>
              </a:solidFill>
            </a:endParaRPr>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4"/>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371303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dirty="0">
                <a:solidFill>
                  <a:srgbClr val="FFFFFF"/>
                </a:solidFill>
              </a:rPr>
              <a:t>Scores</a:t>
            </a:r>
          </a:p>
        </p:txBody>
      </p:sp>
      <p:pic>
        <p:nvPicPr>
          <p:cNvPr id="9" name="Picture 8" descr="A screenshot of a cell phone&#10;&#10;Description automatically generated">
            <a:extLst>
              <a:ext uri="{FF2B5EF4-FFF2-40B4-BE49-F238E27FC236}">
                <a16:creationId xmlns:a16="http://schemas.microsoft.com/office/drawing/2014/main" id="{AC8B006B-65E8-1A46-8E5E-F1205660646C}"/>
              </a:ext>
            </a:extLst>
          </p:cNvPr>
          <p:cNvPicPr>
            <a:picLocks noChangeAspect="1"/>
          </p:cNvPicPr>
          <p:nvPr/>
        </p:nvPicPr>
        <p:blipFill rotWithShape="1">
          <a:blip r:embed="rId2"/>
          <a:srcRect l="5498" t="10667" r="6708" b="12485"/>
          <a:stretch/>
        </p:blipFill>
        <p:spPr>
          <a:xfrm>
            <a:off x="2676698" y="77274"/>
            <a:ext cx="1753317" cy="328281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52B1A7-1B79-C14D-9623-E552AF5E8FA2}"/>
              </a:ext>
            </a:extLst>
          </p:cNvPr>
          <p:cNvPicPr>
            <a:picLocks noChangeAspect="1"/>
          </p:cNvPicPr>
          <p:nvPr/>
        </p:nvPicPr>
        <p:blipFill>
          <a:blip r:embed="rId3"/>
          <a:stretch>
            <a:fillRect/>
          </a:stretch>
        </p:blipFill>
        <p:spPr>
          <a:xfrm>
            <a:off x="8281232" y="75063"/>
            <a:ext cx="1535751" cy="3285030"/>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6338316" y="4049485"/>
            <a:ext cx="4846151" cy="188322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Users can view past match results from the different leagues you cover.</a:t>
            </a:r>
          </a:p>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This is done autonomously therefore you do not have to worry about the collection of the data.</a:t>
            </a:r>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4"/>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346737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a:xfrm>
            <a:off x="1063691" y="4049486"/>
            <a:ext cx="4825480" cy="1883228"/>
          </a:xfrm>
        </p:spPr>
        <p:txBody>
          <a:bodyPr vert="horz" lIns="91440" tIns="45720" rIns="91440" bIns="45720" rtlCol="0" anchor="ctr">
            <a:normAutofit/>
          </a:bodyPr>
          <a:lstStyle/>
          <a:p>
            <a:r>
              <a:rPr lang="en-US" dirty="0">
                <a:solidFill>
                  <a:srgbClr val="FFFFFF"/>
                </a:solidFill>
              </a:rPr>
              <a:t>More…</a:t>
            </a:r>
          </a:p>
        </p:txBody>
      </p:sp>
      <p:pic>
        <p:nvPicPr>
          <p:cNvPr id="9" name="Picture 8" descr="A screenshot of a cell phone&#10;&#10;Description automatically generated">
            <a:extLst>
              <a:ext uri="{FF2B5EF4-FFF2-40B4-BE49-F238E27FC236}">
                <a16:creationId xmlns:a16="http://schemas.microsoft.com/office/drawing/2014/main" id="{AC8B006B-65E8-1A46-8E5E-F1205660646C}"/>
              </a:ext>
            </a:extLst>
          </p:cNvPr>
          <p:cNvPicPr>
            <a:picLocks noChangeAspect="1"/>
          </p:cNvPicPr>
          <p:nvPr/>
        </p:nvPicPr>
        <p:blipFill rotWithShape="1">
          <a:blip r:embed="rId2"/>
          <a:srcRect l="5498" t="10667" r="6708" b="12485"/>
          <a:stretch/>
        </p:blipFill>
        <p:spPr>
          <a:xfrm>
            <a:off x="2676697" y="77273"/>
            <a:ext cx="1753520" cy="32832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52B1A7-1B79-C14D-9623-E552AF5E8FA2}"/>
              </a:ext>
            </a:extLst>
          </p:cNvPr>
          <p:cNvPicPr>
            <a:picLocks noChangeAspect="1"/>
          </p:cNvPicPr>
          <p:nvPr/>
        </p:nvPicPr>
        <p:blipFill>
          <a:blip r:embed="rId3"/>
          <a:stretch>
            <a:fillRect/>
          </a:stretch>
        </p:blipFill>
        <p:spPr>
          <a:xfrm>
            <a:off x="8281232" y="75063"/>
            <a:ext cx="1535751" cy="3285030"/>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6338316" y="4049485"/>
            <a:ext cx="4846151" cy="1883229"/>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Users can personalize their profile to suit their personal preference.</a:t>
            </a:r>
          </a:p>
          <a:p>
            <a:pPr marL="285750" indent="-285750">
              <a:lnSpc>
                <a:spcPct val="90000"/>
              </a:lnSpc>
              <a:spcBef>
                <a:spcPct val="20000"/>
              </a:spcBef>
              <a:spcAft>
                <a:spcPts val="600"/>
              </a:spcAft>
              <a:buClr>
                <a:schemeClr val="accent1"/>
              </a:buClr>
              <a:buFont typeface="Wingdings 2" charset="2"/>
              <a:buChar char=""/>
            </a:pPr>
            <a:r>
              <a:rPr lang="en-US" sz="1500" dirty="0">
                <a:solidFill>
                  <a:srgbClr val="FFFFFF"/>
                </a:solidFill>
              </a:rPr>
              <a:t>Users can also view the WD Sportz site if they wish.</a:t>
            </a:r>
          </a:p>
          <a:p>
            <a:pPr marL="285750" indent="-285750">
              <a:lnSpc>
                <a:spcPct val="90000"/>
              </a:lnSpc>
              <a:spcBef>
                <a:spcPct val="20000"/>
              </a:spcBef>
              <a:spcAft>
                <a:spcPts val="600"/>
              </a:spcAft>
              <a:buClr>
                <a:schemeClr val="accent1"/>
              </a:buClr>
              <a:buFont typeface="Wingdings 2" charset="2"/>
              <a:buChar char=""/>
            </a:pPr>
            <a:endParaRPr lang="en-US" sz="1500" dirty="0">
              <a:solidFill>
                <a:srgbClr val="FFFFFF"/>
              </a:solidFill>
            </a:endParaRPr>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4"/>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40994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56D-9399-5A43-888E-7B75B19D3B63}"/>
              </a:ext>
            </a:extLst>
          </p:cNvPr>
          <p:cNvSpPr>
            <a:spLocks noGrp="1"/>
          </p:cNvSpPr>
          <p:nvPr>
            <p:ph type="title"/>
          </p:nvPr>
        </p:nvSpPr>
        <p:spPr/>
        <p:txBody>
          <a:bodyPr/>
          <a:lstStyle/>
          <a:p>
            <a:pPr algn="ctr"/>
            <a:r>
              <a:rPr lang="en-US" dirty="0"/>
              <a:t>Deployment</a:t>
            </a:r>
          </a:p>
        </p:txBody>
      </p:sp>
      <p:pic>
        <p:nvPicPr>
          <p:cNvPr id="4" name="Content Placeholder 3" descr="A screenshot of a video game&#10;&#10;Description automatically generated">
            <a:extLst>
              <a:ext uri="{FF2B5EF4-FFF2-40B4-BE49-F238E27FC236}">
                <a16:creationId xmlns:a16="http://schemas.microsoft.com/office/drawing/2014/main" id="{A3D89565-F2CF-D247-B672-51A0EB6EA72A}"/>
              </a:ext>
            </a:extLst>
          </p:cNvPr>
          <p:cNvPicPr>
            <a:picLocks noGrp="1" noChangeAspect="1"/>
          </p:cNvPicPr>
          <p:nvPr>
            <p:ph idx="1"/>
          </p:nvPr>
        </p:nvPicPr>
        <p:blipFill rotWithShape="1">
          <a:blip r:embed="rId2"/>
          <a:srcRect t="3423" r="1235" b="5946"/>
          <a:stretch/>
        </p:blipFill>
        <p:spPr>
          <a:xfrm>
            <a:off x="372533" y="1896533"/>
            <a:ext cx="2630311" cy="4961467"/>
          </a:xfrm>
          <a:prstGeom prst="rect">
            <a:avLst/>
          </a:prstGeom>
        </p:spPr>
      </p:pic>
      <p:sp>
        <p:nvSpPr>
          <p:cNvPr id="5" name="TextBox 4">
            <a:extLst>
              <a:ext uri="{FF2B5EF4-FFF2-40B4-BE49-F238E27FC236}">
                <a16:creationId xmlns:a16="http://schemas.microsoft.com/office/drawing/2014/main" id="{6040F109-C26A-A34F-8EF2-6F61E22A5D69}"/>
              </a:ext>
            </a:extLst>
          </p:cNvPr>
          <p:cNvSpPr txBox="1"/>
          <p:nvPr/>
        </p:nvSpPr>
        <p:spPr>
          <a:xfrm>
            <a:off x="3465299" y="2139132"/>
            <a:ext cx="624840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Someone to upload news to the database for the app.</a:t>
            </a:r>
          </a:p>
          <a:p>
            <a:endParaRPr lang="en-US" dirty="0"/>
          </a:p>
          <a:p>
            <a:pPr marL="285750" indent="-285750">
              <a:buFont typeface="Arial" panose="020B0604020202020204" pitchFamily="34" charset="0"/>
              <a:buChar char="•"/>
            </a:pPr>
            <a:r>
              <a:rPr lang="en-US" dirty="0"/>
              <a:t>Someone to upload videos to the database for users to see.</a:t>
            </a:r>
          </a:p>
          <a:p>
            <a:endParaRPr lang="en-US" dirty="0"/>
          </a:p>
          <a:p>
            <a:pPr marL="285750" indent="-285750">
              <a:buFont typeface="Arial" panose="020B0604020202020204" pitchFamily="34" charset="0"/>
              <a:buChar char="•"/>
            </a:pPr>
            <a:r>
              <a:rPr lang="en-US" dirty="0"/>
              <a:t>Someone that may need to respond to users that choose to contact us regarding issues like the deletion of their account.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People that would like to support the testing of the app very soon to enable us to publish it just before the league starts. The testers must have an Android phone.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roles may arise in the future.</a:t>
            </a:r>
          </a:p>
        </p:txBody>
      </p:sp>
      <p:pic>
        <p:nvPicPr>
          <p:cNvPr id="6" name="Content Placeholder 4" descr="A picture containing drawing, food&#10;&#10;Description automatically generated">
            <a:extLst>
              <a:ext uri="{FF2B5EF4-FFF2-40B4-BE49-F238E27FC236}">
                <a16:creationId xmlns:a16="http://schemas.microsoft.com/office/drawing/2014/main" id="{199FCFA6-AD4E-944E-B1AE-EDECADFFE24F}"/>
              </a:ext>
            </a:extLst>
          </p:cNvPr>
          <p:cNvPicPr>
            <a:picLocks noChangeAspect="1"/>
          </p:cNvPicPr>
          <p:nvPr/>
        </p:nvPicPr>
        <p:blipFill>
          <a:blip r:embed="rId3"/>
          <a:stretch>
            <a:fillRect/>
          </a:stretch>
        </p:blipFill>
        <p:spPr>
          <a:xfrm>
            <a:off x="10908846" y="5548979"/>
            <a:ext cx="1114468" cy="1114468"/>
          </a:xfrm>
          <a:prstGeom prst="rect">
            <a:avLst/>
          </a:prstGeom>
          <a:ln w="28575">
            <a:solidFill>
              <a:schemeClr val="bg1"/>
            </a:solidFill>
          </a:ln>
          <a:effectLst>
            <a:outerShdw blurRad="50800" dir="14400000">
              <a:srgbClr val="000000">
                <a:alpha val="40000"/>
              </a:srgbClr>
            </a:outerShdw>
          </a:effectLst>
        </p:spPr>
      </p:pic>
    </p:spTree>
    <p:extLst>
      <p:ext uri="{BB962C8B-B14F-4D97-AF65-F5344CB8AC3E}">
        <p14:creationId xmlns:p14="http://schemas.microsoft.com/office/powerpoint/2010/main" val="428881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
      <a:dk1>
        <a:srgbClr val="060508"/>
      </a:dk1>
      <a:lt1>
        <a:srgbClr val="060508"/>
      </a:lt1>
      <a:dk2>
        <a:srgbClr val="20B14A"/>
      </a:dk2>
      <a:lt2>
        <a:srgbClr val="FEDE12"/>
      </a:lt2>
      <a:accent1>
        <a:srgbClr val="060508"/>
      </a:accent1>
      <a:accent2>
        <a:srgbClr val="FEDE12"/>
      </a:accent2>
      <a:accent3>
        <a:srgbClr val="20B14A"/>
      </a:accent3>
      <a:accent4>
        <a:srgbClr val="FDFDFF"/>
      </a:accent4>
      <a:accent5>
        <a:srgbClr val="060508"/>
      </a:accent5>
      <a:accent6>
        <a:srgbClr val="FEDE12"/>
      </a:accent6>
      <a:hlink>
        <a:srgbClr val="20B14A"/>
      </a:hlink>
      <a:folHlink>
        <a:srgbClr val="FDFDF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440</TotalTime>
  <Words>314</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PowerPoint Presentation</vt:lpstr>
      <vt:lpstr>Why a WD Sportz APP</vt:lpstr>
      <vt:lpstr>Meet your App</vt:lpstr>
      <vt:lpstr>The Features</vt:lpstr>
      <vt:lpstr>News</vt:lpstr>
      <vt:lpstr>Watch</vt:lpstr>
      <vt:lpstr>Scores</vt:lpstr>
      <vt:lpstr>More…</vt:lpstr>
      <vt:lpstr>Deployment</vt:lpstr>
      <vt:lpstr>Meet the Developers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Khrishawn Powell</dc:creator>
  <cp:lastModifiedBy>(s) Khrishawn Powell</cp:lastModifiedBy>
  <cp:revision>11</cp:revision>
  <dcterms:created xsi:type="dcterms:W3CDTF">2020-04-05T10:44:05Z</dcterms:created>
  <dcterms:modified xsi:type="dcterms:W3CDTF">2020-04-08T13:14:18Z</dcterms:modified>
</cp:coreProperties>
</file>