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7DFBE-3A9E-432D-901E-A42A1A00A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F96DE-FF3E-4A2A-8E04-D617DB2AE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A76BE-D4EA-42D0-9E93-865D79486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4C2B-84E6-44B2-A3A9-767219C1E0E7}" type="datetimeFigureOut">
              <a:rPr lang="en-CA" smtClean="0"/>
              <a:t>2021-08-11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8F93C-7759-4E7B-9AC5-CBD585C27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9CD3-BA25-4E5E-93F6-F0C444CB2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E0D7-B023-4C7B-B349-846255C742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226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4DEE0-585B-4E9E-B30E-43D9E635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492FF-EE43-4029-BB2B-B362C40E5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06AEA-29F0-49FB-96FE-1BC35A475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4C2B-84E6-44B2-A3A9-767219C1E0E7}" type="datetimeFigureOut">
              <a:rPr lang="en-CA" smtClean="0"/>
              <a:t>2021-08-11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B3D12-555B-4486-A85B-19CDA2B4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FFC47-948B-4787-9F91-AE84CC2B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E0D7-B023-4C7B-B349-846255C742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876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23C60F-B96B-4E78-B507-F4E44119D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B0AEE-A62E-4BA3-ADCB-81C7F30FD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0546F-E314-47BB-B0A8-F4239CF80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4C2B-84E6-44B2-A3A9-767219C1E0E7}" type="datetimeFigureOut">
              <a:rPr lang="en-CA" smtClean="0"/>
              <a:t>2021-08-11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D8C0B-3D5B-4B6A-9044-2949158A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6196B-D2DC-4E93-9C43-BD7CF3104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E0D7-B023-4C7B-B349-846255C742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488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5FF57-561E-469E-9A44-068ABB51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20DD6-E9F6-4953-91D8-D1C96D59E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5781F-FC63-4DE8-9FB7-D73711250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4C2B-84E6-44B2-A3A9-767219C1E0E7}" type="datetimeFigureOut">
              <a:rPr lang="en-CA" smtClean="0"/>
              <a:t>2021-08-11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73F6C-A4B2-4207-8BA0-F31DB9FD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D8F12-F508-43D4-9FEC-8AFF21E7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E0D7-B023-4C7B-B349-846255C742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54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65B0-9DFC-4086-A43A-2BF3058D6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FC525-19FD-4AA6-9B0F-7ECC6CF06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D2D60-A1B0-404F-8F93-96C1C7A2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4C2B-84E6-44B2-A3A9-767219C1E0E7}" type="datetimeFigureOut">
              <a:rPr lang="en-CA" smtClean="0"/>
              <a:t>2021-08-11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9C577-310F-48FC-B4E0-A50668615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812AC-FA5E-45E8-A2F1-79C7183D0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E0D7-B023-4C7B-B349-846255C742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200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19D6-F186-4AAA-A7B9-CBBF57C9F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6979A-CDC8-4510-B828-279206419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9C5A0-433A-44C1-995F-B42A43E7C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4A2D9-1ED2-4273-9361-C59E66AB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4C2B-84E6-44B2-A3A9-767219C1E0E7}" type="datetimeFigureOut">
              <a:rPr lang="en-CA" smtClean="0"/>
              <a:t>2021-08-11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CE831-1B1A-4433-ADA7-0DBF998BB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C732B-AE5D-48A2-89BF-38C9CD59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E0D7-B023-4C7B-B349-846255C742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868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FE418-23C0-4E0A-9683-BC1907311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D1EE8-A174-4DD3-ADDA-F83E399CC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5CD50-9285-4133-9058-EBEDD1AED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07E5C-09DB-4472-AE69-58F73E869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3E451C-15E5-44EC-9005-CD1D6981F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263AC2-9B34-45DD-9E68-E0C475A79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4C2B-84E6-44B2-A3A9-767219C1E0E7}" type="datetimeFigureOut">
              <a:rPr lang="en-CA" smtClean="0"/>
              <a:t>2021-08-11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A3E0E2-9470-4379-AD4B-A74CA8A6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87A8F-EFA4-474D-84D1-FF38A497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E0D7-B023-4C7B-B349-846255C742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72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D554-448A-49B7-A328-99903B92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375AE-275C-4B62-B064-43FC5894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4C2B-84E6-44B2-A3A9-767219C1E0E7}" type="datetimeFigureOut">
              <a:rPr lang="en-CA" smtClean="0"/>
              <a:t>2021-08-11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0A7AE-0E99-4FB6-87D4-5E1507E12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8E4D5-7BAB-44F4-A60A-FC1CA1BA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E0D7-B023-4C7B-B349-846255C742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448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D17459-2117-47E4-B709-B8313168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4C2B-84E6-44B2-A3A9-767219C1E0E7}" type="datetimeFigureOut">
              <a:rPr lang="en-CA" smtClean="0"/>
              <a:t>2021-08-11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68A7C-F850-48E6-AE74-B6E391EBF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00802-C110-44C3-80F3-740B7717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E0D7-B023-4C7B-B349-846255C742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321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8AE7-4B50-450B-B32C-DB51BA028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331D0-8783-4699-8ED9-E86801EBB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1CC5A-0664-47EC-88C6-0FF7345A0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FE06D-1308-412E-999C-232ECCFBD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4C2B-84E6-44B2-A3A9-767219C1E0E7}" type="datetimeFigureOut">
              <a:rPr lang="en-CA" smtClean="0"/>
              <a:t>2021-08-11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4A595-2AAF-4459-BC63-91E5FF785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B4390-D4E2-4747-B155-EE0A6A92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E0D7-B023-4C7B-B349-846255C742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511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C3BDB-ADB2-4DBF-9F41-BDA23E755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22808D-E64C-4255-B823-1ED04388E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FB76E-9D7B-4BB5-B0E7-E20F2041E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0D195-3BD6-4DD6-AF2A-182B9D70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4C2B-84E6-44B2-A3A9-767219C1E0E7}" type="datetimeFigureOut">
              <a:rPr lang="en-CA" smtClean="0"/>
              <a:t>2021-08-11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A521F-361C-44E9-9E48-1017AE0F0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25744-7420-42A3-8453-4D45787B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E0D7-B023-4C7B-B349-846255C742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104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D8FDA2-5F1F-4C86-B96A-0DC4F4E4E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64F0F-DDBB-47CA-94CA-1DC604C14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81DF2-1BA0-4DC9-84EF-579B6A338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34C2B-84E6-44B2-A3A9-767219C1E0E7}" type="datetimeFigureOut">
              <a:rPr lang="en-CA" smtClean="0"/>
              <a:t>2021-08-11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85D4C-E141-4E25-889A-E5A17DAFC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7CF76-80DD-4126-8611-C947FA42D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6E0D7-B023-4C7B-B349-846255C742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213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143272"/>
            <a:ext cx="11305256" cy="369332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Extracting occupancy and occupant activity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4CB8F03-E31A-4430-AA67-1B198E45D6FF}"/>
              </a:ext>
            </a:extLst>
          </p:cNvPr>
          <p:cNvGrpSpPr/>
          <p:nvPr/>
        </p:nvGrpSpPr>
        <p:grpSpPr>
          <a:xfrm>
            <a:off x="284859" y="1096131"/>
            <a:ext cx="2617830" cy="4481935"/>
            <a:chOff x="1417826" y="752872"/>
            <a:chExt cx="3372621" cy="275357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8428C0B-04F9-4FFF-93AE-13B48F68D0E1}"/>
                </a:ext>
              </a:extLst>
            </p:cNvPr>
            <p:cNvGrpSpPr/>
            <p:nvPr/>
          </p:nvGrpSpPr>
          <p:grpSpPr>
            <a:xfrm>
              <a:off x="1417826" y="752872"/>
              <a:ext cx="3372621" cy="2753571"/>
              <a:chOff x="3588049" y="836712"/>
              <a:chExt cx="4453589" cy="275357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EA3FCD8-C8E2-43EF-BA74-1531123325E9}"/>
                  </a:ext>
                </a:extLst>
              </p:cNvPr>
              <p:cNvGrpSpPr/>
              <p:nvPr/>
            </p:nvGrpSpPr>
            <p:grpSpPr>
              <a:xfrm>
                <a:off x="3588049" y="836712"/>
                <a:ext cx="4453589" cy="1731073"/>
                <a:chOff x="3611842" y="980728"/>
                <a:chExt cx="4680520" cy="1731073"/>
              </a:xfrm>
            </p:grpSpPr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182644C8-04FE-4BB1-AE04-138446385915}"/>
                    </a:ext>
                  </a:extLst>
                </p:cNvPr>
                <p:cNvSpPr/>
                <p:nvPr/>
              </p:nvSpPr>
              <p:spPr bwMode="auto">
                <a:xfrm>
                  <a:off x="3611842" y="980728"/>
                  <a:ext cx="4680520" cy="350332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CA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Input: Occupant movement detection data from Ecobee smart thermostat data</a:t>
                  </a:r>
                </a:p>
              </p:txBody>
            </p: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FFDEFCEA-0BD5-4733-AAEE-5011084BF818}"/>
                    </a:ext>
                  </a:extLst>
                </p:cNvPr>
                <p:cNvCxnSpPr>
                  <a:cxnSpLocks/>
                  <a:stCxn id="8" idx="2"/>
                  <a:endCxn id="13" idx="0"/>
                </p:cNvCxnSpPr>
                <p:nvPr/>
              </p:nvCxnSpPr>
              <p:spPr bwMode="auto">
                <a:xfrm>
                  <a:off x="5952102" y="1331060"/>
                  <a:ext cx="0" cy="30267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89B2351E-9FA5-4E3C-96DE-CEF56011A5D2}"/>
                    </a:ext>
                  </a:extLst>
                </p:cNvPr>
                <p:cNvSpPr/>
                <p:nvPr/>
              </p:nvSpPr>
              <p:spPr bwMode="auto">
                <a:xfrm>
                  <a:off x="3611842" y="1633730"/>
                  <a:ext cx="4680520" cy="350332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CA" sz="1000" dirty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STEP 1: Data cleaning </a:t>
                  </a:r>
                  <a:br>
                    <a:rPr lang="en-CA" sz="1000" dirty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 lang="en-CA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(Removal of missing values, NA values)</a:t>
                  </a:r>
                  <a:endParaRPr lang="en-CA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9320E27E-75AA-4366-8AD1-D24CC9D00DBC}"/>
                    </a:ext>
                  </a:extLst>
                </p:cNvPr>
                <p:cNvSpPr/>
                <p:nvPr/>
              </p:nvSpPr>
              <p:spPr bwMode="auto">
                <a:xfrm>
                  <a:off x="3611842" y="2260762"/>
                  <a:ext cx="4680520" cy="451039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CA" sz="1000" dirty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STEP 2: Data processing and aggregation </a:t>
                  </a:r>
                  <a:br>
                    <a:rPr lang="en-CA" sz="1000" dirty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 lang="en-CA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(Calculating the mean occupant activity profile)</a:t>
                  </a:r>
                  <a:endParaRPr lang="en-CA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49C01DA7-25CA-43BC-970B-4C071B27B052}"/>
                  </a:ext>
                </a:extLst>
              </p:cNvPr>
              <p:cNvSpPr/>
              <p:nvPr/>
            </p:nvSpPr>
            <p:spPr bwMode="auto">
              <a:xfrm>
                <a:off x="3588050" y="2875565"/>
                <a:ext cx="4453588" cy="714718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CA" sz="1000" dirty="0">
                    <a:solidFill>
                      <a:schemeClr val="accent1"/>
                    </a:solidFill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STEP 3: Data transformation - Converting average occupancy detected per hour to either 0 or 1 considering different statistical values as threshold </a:t>
                </a:r>
                <a:br>
                  <a:rPr lang="en-CA" sz="1000" dirty="0">
                    <a:solidFill>
                      <a:schemeClr val="accent1"/>
                    </a:solidFill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CA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(Then, calculating the mean occupancy profile)</a:t>
                </a:r>
                <a:endParaRPr lang="en-CA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D53530BF-15D8-4AE0-B435-5F230CE260D5}"/>
                  </a:ext>
                </a:extLst>
              </p:cNvPr>
              <p:cNvCxnSpPr>
                <a:cxnSpLocks/>
                <a:stCxn id="22" idx="2"/>
                <a:endCxn id="41" idx="0"/>
              </p:cNvCxnSpPr>
              <p:nvPr/>
            </p:nvCxnSpPr>
            <p:spPr bwMode="auto">
              <a:xfrm>
                <a:off x="5814843" y="2567785"/>
                <a:ext cx="2" cy="30778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2DF08E9-7E4C-4B1D-9579-D5E95F5440C7}"/>
                </a:ext>
              </a:extLst>
            </p:cNvPr>
            <p:cNvCxnSpPr>
              <a:cxnSpLocks/>
              <a:stCxn id="13" idx="2"/>
              <a:endCxn id="22" idx="0"/>
            </p:cNvCxnSpPr>
            <p:nvPr/>
          </p:nvCxnSpPr>
          <p:spPr bwMode="auto">
            <a:xfrm>
              <a:off x="3104135" y="1756206"/>
              <a:ext cx="0" cy="2767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5FF31DC9-4DD7-4747-9619-2BB58E05DCCD}"/>
              </a:ext>
            </a:extLst>
          </p:cNvPr>
          <p:cNvCxnSpPr>
            <a:cxnSpLocks/>
            <a:stCxn id="41" idx="2"/>
            <a:endCxn id="56" idx="1"/>
          </p:cNvCxnSpPr>
          <p:nvPr/>
        </p:nvCxnSpPr>
        <p:spPr bwMode="auto">
          <a:xfrm rot="5400000" flipH="1" flipV="1">
            <a:off x="1647661" y="3399114"/>
            <a:ext cx="2125065" cy="2232839"/>
          </a:xfrm>
          <a:prstGeom prst="bentConnector4">
            <a:avLst>
              <a:gd name="adj1" fmla="val -10757"/>
              <a:gd name="adj2" fmla="val 7931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681AE8C-F2EA-46C2-BF2B-391BA98D9360}"/>
              </a:ext>
            </a:extLst>
          </p:cNvPr>
          <p:cNvSpPr txBox="1"/>
          <p:nvPr/>
        </p:nvSpPr>
        <p:spPr>
          <a:xfrm>
            <a:off x="3826614" y="629439"/>
            <a:ext cx="2908448" cy="56471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latin typeface="Arial" panose="020B0604020202020204" pitchFamily="34" charset="0"/>
                <a:cs typeface="Arial" panose="020B0604020202020204" pitchFamily="34" charset="0"/>
              </a:rPr>
              <a:t>1: </a:t>
            </a:r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Calculate 1</a:t>
            </a:r>
            <a:r>
              <a:rPr lang="en-IN" sz="1100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, 3</a:t>
            </a:r>
            <a:r>
              <a:rPr lang="en-IN" sz="1100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 quantile, mean, median) for each house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latin typeface="Arial" panose="020B0604020202020204" pitchFamily="34" charset="0"/>
                <a:cs typeface="Arial" panose="020B0604020202020204" pitchFamily="34" charset="0"/>
              </a:rPr>
              <a:t>2:</a:t>
            </a:r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 Consider different scenarios for night and day time occupancy data processing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latin typeface="Arial" panose="020B0604020202020204" pitchFamily="34" charset="0"/>
                <a:cs typeface="Arial" panose="020B0604020202020204" pitchFamily="34" charset="0"/>
              </a:rPr>
              <a:t>3: </a:t>
            </a:r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Compare the hourly average occupancy with threshold value estimated for each hour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latin typeface="Arial" panose="020B0604020202020204" pitchFamily="34" charset="0"/>
                <a:cs typeface="Arial" panose="020B0604020202020204" pitchFamily="34" charset="0"/>
              </a:rPr>
              <a:t>4: </a:t>
            </a:r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Generate the modified occupancy profile based on the below condition</a:t>
            </a:r>
          </a:p>
          <a:p>
            <a:pPr lvl="1">
              <a:lnSpc>
                <a:spcPct val="150000"/>
              </a:lnSpc>
            </a:pPr>
            <a:r>
              <a:rPr lang="en-IN" sz="11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(average occupant activity &lt; median (for example), then occupant is not present at home for the given time (i.e. occupancy = 0), </a:t>
            </a:r>
          </a:p>
          <a:p>
            <a:pPr lvl="1">
              <a:lnSpc>
                <a:spcPct val="150000"/>
              </a:lnSpc>
            </a:pPr>
            <a:r>
              <a:rPr lang="en-IN" sz="11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  <a:p>
            <a:pPr lvl="1">
              <a:lnSpc>
                <a:spcPct val="150000"/>
              </a:lnSpc>
            </a:pPr>
            <a:r>
              <a:rPr lang="en-IN" sz="11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Occupancy is ‘1’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b="1" i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IN" sz="1100" b="1" dirty="0">
                <a:latin typeface="Arial" panose="020B0604020202020204" pitchFamily="34" charset="0"/>
                <a:cs typeface="Arial" panose="020B0604020202020204" pitchFamily="34" charset="0"/>
              </a:rPr>
              <a:t>5: </a:t>
            </a:r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Repeat Step 4 for all the houses and generate the new temporal occupancy profile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latin typeface="Arial" panose="020B0604020202020204" pitchFamily="34" charset="0"/>
                <a:cs typeface="Arial" panose="020B0604020202020204" pitchFamily="34" charset="0"/>
              </a:rPr>
              <a:t>6: </a:t>
            </a:r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Count the number of ‘1’ in the entire data for each house and calculate the % of the time occupied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05320D-97AF-40BF-ABA1-67295E35DDE8}"/>
              </a:ext>
            </a:extLst>
          </p:cNvPr>
          <p:cNvGrpSpPr/>
          <p:nvPr/>
        </p:nvGrpSpPr>
        <p:grpSpPr>
          <a:xfrm>
            <a:off x="7154163" y="629439"/>
            <a:ext cx="4871259" cy="1964906"/>
            <a:chOff x="0" y="0"/>
            <a:chExt cx="5720198" cy="333883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A39FB69-3DCC-442E-8585-6E990BA40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0158" y="0"/>
              <a:ext cx="2860040" cy="33388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F0870AC-E472-46C0-A4EF-DAFF4AA0B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60040" cy="333883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C28709BC-4076-49FD-8820-29B8ECC93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430" y="2613493"/>
            <a:ext cx="4593491" cy="4237772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5913D8EB-56B8-4998-BA35-ABE094731197}"/>
              </a:ext>
            </a:extLst>
          </p:cNvPr>
          <p:cNvGrpSpPr/>
          <p:nvPr/>
        </p:nvGrpSpPr>
        <p:grpSpPr>
          <a:xfrm>
            <a:off x="6315740" y="1499191"/>
            <a:ext cx="997911" cy="2232837"/>
            <a:chOff x="6315740" y="1499191"/>
            <a:chExt cx="997911" cy="223283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7961D1F-6635-4E17-8170-87E343A5E0CD}"/>
                </a:ext>
              </a:extLst>
            </p:cNvPr>
            <p:cNvCxnSpPr/>
            <p:nvPr/>
          </p:nvCxnSpPr>
          <p:spPr>
            <a:xfrm>
              <a:off x="6315740" y="1499191"/>
              <a:ext cx="55289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982BCB-1BA8-4705-80D3-9C2C2E492364}"/>
                </a:ext>
              </a:extLst>
            </p:cNvPr>
            <p:cNvCxnSpPr/>
            <p:nvPr/>
          </p:nvCxnSpPr>
          <p:spPr>
            <a:xfrm>
              <a:off x="6858000" y="1499191"/>
              <a:ext cx="0" cy="22328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F627B7C-2884-4843-BB3D-7D7A51DCAE5B}"/>
                </a:ext>
              </a:extLst>
            </p:cNvPr>
            <p:cNvCxnSpPr/>
            <p:nvPr/>
          </p:nvCxnSpPr>
          <p:spPr>
            <a:xfrm>
              <a:off x="6868633" y="3721395"/>
              <a:ext cx="4450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43EC6747-21D6-4E38-9A38-65D902CCC2D6}"/>
              </a:ext>
            </a:extLst>
          </p:cNvPr>
          <p:cNvSpPr/>
          <p:nvPr/>
        </p:nvSpPr>
        <p:spPr>
          <a:xfrm>
            <a:off x="7313652" y="4433777"/>
            <a:ext cx="4711770" cy="691109"/>
          </a:xfrm>
          <a:prstGeom prst="rect">
            <a:avLst/>
          </a:prstGeom>
          <a:noFill/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283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Extracting occupancy and occupant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occupancy and occupant activity</dc:title>
  <dc:creator>Karthik Panchabikesan</dc:creator>
  <cp:lastModifiedBy>Karthik Panchabikesan</cp:lastModifiedBy>
  <cp:revision>1</cp:revision>
  <dcterms:created xsi:type="dcterms:W3CDTF">2021-08-11T17:55:05Z</dcterms:created>
  <dcterms:modified xsi:type="dcterms:W3CDTF">2021-08-11T17:56:50Z</dcterms:modified>
</cp:coreProperties>
</file>