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1"/>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8" name="Google Shape;168;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1" name="Shape 171"/>
        <p:cNvGrpSpPr/>
        <p:nvPr/>
      </p:nvGrpSpPr>
      <p:grpSpPr>
        <a:xfrm>
          <a:off x="0" y="0"/>
          <a:ext cx="0" cy="0"/>
          <a:chOff x="0" y="0"/>
          <a:chExt cx="0" cy="0"/>
        </a:xfrm>
      </p:grpSpPr>
      <p:sp>
        <p:nvSpPr>
          <p:cNvPr id="172" name="Google Shape;172;p12"/>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12"/>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4" name="Google Shape;174;p12"/>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
        <p:nvSpPr>
          <p:cNvPr id="178" name="Google Shape;178;p12"/>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IN"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79" name="Google Shape;179;p12"/>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IN"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0" name="Shape 180"/>
        <p:cNvGrpSpPr/>
        <p:nvPr/>
      </p:nvGrpSpPr>
      <p:grpSpPr>
        <a:xfrm>
          <a:off x="0" y="0"/>
          <a:ext cx="0" cy="0"/>
          <a:chOff x="0" y="0"/>
          <a:chExt cx="0" cy="0"/>
        </a:xfrm>
      </p:grpSpPr>
      <p:sp>
        <p:nvSpPr>
          <p:cNvPr id="181" name="Google Shape;181;p13"/>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3"/>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3" name="Google Shape;183;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86" name="Shape 186"/>
        <p:cNvGrpSpPr/>
        <p:nvPr/>
      </p:nvGrpSpPr>
      <p:grpSpPr>
        <a:xfrm>
          <a:off x="0" y="0"/>
          <a:ext cx="0" cy="0"/>
          <a:chOff x="0" y="0"/>
          <a:chExt cx="0" cy="0"/>
        </a:xfrm>
      </p:grpSpPr>
      <p:sp>
        <p:nvSpPr>
          <p:cNvPr id="187" name="Google Shape;187;p14"/>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4"/>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89" name="Google Shape;189;p14"/>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0" name="Google Shape;190;p14"/>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1" name="Google Shape;191;p14"/>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2" name="Google Shape;192;p14"/>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3" name="Google Shape;193;p14"/>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4" name="Google Shape;194;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97" name="Shape 197"/>
        <p:cNvGrpSpPr/>
        <p:nvPr/>
      </p:nvGrpSpPr>
      <p:grpSpPr>
        <a:xfrm>
          <a:off x="0" y="0"/>
          <a:ext cx="0" cy="0"/>
          <a:chOff x="0" y="0"/>
          <a:chExt cx="0" cy="0"/>
        </a:xfrm>
      </p:grpSpPr>
      <p:sp>
        <p:nvSpPr>
          <p:cNvPr id="198" name="Google Shape;198;p15"/>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5"/>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1" name="Google Shape;201;p15"/>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2" name="Google Shape;202;p15"/>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3" name="Google Shape;203;p15"/>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4" name="Google Shape;204;p15"/>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15"/>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6" name="Google Shape;206;p15"/>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7" name="Google Shape;207;p15"/>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8" name="Google Shape;208;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1" name="Shape 211"/>
        <p:cNvGrpSpPr/>
        <p:nvPr/>
      </p:nvGrpSpPr>
      <p:grpSpPr>
        <a:xfrm>
          <a:off x="0" y="0"/>
          <a:ext cx="0" cy="0"/>
          <a:chOff x="0" y="0"/>
          <a:chExt cx="0" cy="0"/>
        </a:xfrm>
      </p:grpSpPr>
      <p:sp>
        <p:nvSpPr>
          <p:cNvPr id="212" name="Google Shape;212;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16"/>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14" name="Google Shape;214;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7" name="Shape 217"/>
        <p:cNvGrpSpPr/>
        <p:nvPr/>
      </p:nvGrpSpPr>
      <p:grpSpPr>
        <a:xfrm>
          <a:off x="0" y="0"/>
          <a:ext cx="0" cy="0"/>
          <a:chOff x="0" y="0"/>
          <a:chExt cx="0" cy="0"/>
        </a:xfrm>
      </p:grpSpPr>
      <p:sp>
        <p:nvSpPr>
          <p:cNvPr id="218" name="Google Shape;218;p17"/>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17"/>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0" name="Google Shape;220;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5"/>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8" name="Google Shape;128;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6"/>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4" name="Google Shape;134;p6"/>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5" name="Google Shape;135;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7"/>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7"/>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1" name="Google Shape;141;p7"/>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2" name="Google Shape;142;p7"/>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43" name="Google Shape;143;p7"/>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0"/>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0"/>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sm" w="sm" type="none"/>
                <a:tailEnd len="sm" w="sm"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yelp.com/biz/the-cheesecake-factory-los-angeles-3" TargetMode="External"/><Relationship Id="rId4" Type="http://schemas.openxmlformats.org/officeDocument/2006/relationships/hyperlink" Target="https://partner-api.yelp.com/reviews/v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IN"/>
              <a:t>UBER EATS RESTAURANT ANALYSIS</a:t>
            </a:r>
            <a:endParaRPr/>
          </a:p>
        </p:txBody>
      </p:sp>
      <p:sp>
        <p:nvSpPr>
          <p:cNvPr id="228" name="Google Shape;228;p18"/>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IN"/>
              <a:t>PRESENTED BY :- KATHAN PATHAK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Geospatial Distribution</a:t>
            </a:r>
            <a:endParaRPr/>
          </a:p>
        </p:txBody>
      </p:sp>
      <p:sp>
        <p:nvSpPr>
          <p:cNvPr id="282" name="Google Shape;282;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10000"/>
          </a:bodyPr>
          <a:lstStyle/>
          <a:p>
            <a:pPr indent="-371475" lvl="0" marL="457200" rtl="0" algn="l">
              <a:lnSpc>
                <a:spcPct val="120000"/>
              </a:lnSpc>
              <a:spcBef>
                <a:spcPts val="1000"/>
              </a:spcBef>
              <a:spcAft>
                <a:spcPts val="0"/>
              </a:spcAft>
              <a:buClr>
                <a:schemeClr val="lt1"/>
              </a:buClr>
              <a:buSzPct val="110294"/>
              <a:buChar char="•"/>
            </a:pPr>
            <a:r>
              <a:rPr lang="en-IN"/>
              <a:t>A scatter plot maps the latitude and longitude of businesses, showing how they are geographically distributed.</a:t>
            </a:r>
            <a:endParaRPr/>
          </a:p>
          <a:p>
            <a:pPr indent="-371475" lvl="0" marL="457200" rtl="0" algn="l">
              <a:lnSpc>
                <a:spcPct val="120000"/>
              </a:lnSpc>
              <a:spcBef>
                <a:spcPts val="1000"/>
              </a:spcBef>
              <a:spcAft>
                <a:spcPts val="0"/>
              </a:spcAft>
              <a:buClr>
                <a:schemeClr val="lt1"/>
              </a:buClr>
              <a:buSzPct val="110294"/>
              <a:buChar char="•"/>
            </a:pPr>
            <a:r>
              <a:rPr lang="en-IN"/>
              <a:t>Point size indicates the number of reviews, while color represents the average rating.</a:t>
            </a:r>
            <a:endParaRPr/>
          </a:p>
          <a:p>
            <a:pPr indent="-371475" lvl="0" marL="457200" rtl="0" algn="l">
              <a:lnSpc>
                <a:spcPct val="120000"/>
              </a:lnSpc>
              <a:spcBef>
                <a:spcPts val="1000"/>
              </a:spcBef>
              <a:spcAft>
                <a:spcPts val="0"/>
              </a:spcAft>
              <a:buClr>
                <a:schemeClr val="lt1"/>
              </a:buClr>
              <a:buSzPct val="110294"/>
              <a:buChar char="•"/>
            </a:pPr>
            <a:r>
              <a:rPr lang="en-IN"/>
              <a:t>Clusters in specific areas may reveal hotspots of highly rated and frequently reviewed businesses.</a:t>
            </a:r>
            <a:endParaRPr/>
          </a:p>
          <a:p>
            <a:pPr indent="-371475" lvl="0" marL="457200" rtl="0" algn="l">
              <a:lnSpc>
                <a:spcPct val="120000"/>
              </a:lnSpc>
              <a:spcBef>
                <a:spcPts val="1000"/>
              </a:spcBef>
              <a:spcAft>
                <a:spcPts val="0"/>
              </a:spcAft>
              <a:buClr>
                <a:schemeClr val="lt1"/>
              </a:buClr>
              <a:buSzPct val="110294"/>
              <a:buChar char="•"/>
            </a:pPr>
            <a:r>
              <a:rPr b="1" lang="en-IN"/>
              <a:t>Conclusion: </a:t>
            </a:r>
            <a:r>
              <a:rPr lang="en-IN"/>
              <a:t>Geographic clustering reveals high-performing hotspots and underserved regions. Areas with low ratings and high review counts may indicate a need for operational improvements.</a:t>
            </a:r>
            <a:endParaRPr/>
          </a:p>
          <a:p>
            <a:pPr indent="-228600" lvl="0" marL="457200" rtl="0" algn="l">
              <a:lnSpc>
                <a:spcPct val="120000"/>
              </a:lnSpc>
              <a:spcBef>
                <a:spcPts val="1000"/>
              </a:spcBef>
              <a:spcAft>
                <a:spcPts val="0"/>
              </a:spcAft>
              <a:buClr>
                <a:schemeClr val="lt1"/>
              </a:buClr>
              <a:buSzPct val="110294"/>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INTRODUCTION</a:t>
            </a:r>
            <a:endParaRPr/>
          </a:p>
        </p:txBody>
      </p:sp>
      <p:sp>
        <p:nvSpPr>
          <p:cNvPr id="234" name="Google Shape;234;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chemeClr val="lt1"/>
              </a:buClr>
              <a:buSzPct val="125000"/>
              <a:buChar char="•"/>
            </a:pPr>
            <a:r>
              <a:rPr lang="en-IN" sz="1800"/>
              <a:t>The </a:t>
            </a:r>
            <a:r>
              <a:rPr b="1" lang="en-IN" sz="1800"/>
              <a:t>Uber Eats Restaurant Analysis</a:t>
            </a:r>
            <a:r>
              <a:rPr lang="en-IN" sz="1800"/>
              <a:t> project aims to leverage the extensive dataset of over 100,000 U.S. restaurants from Uber Eats to extract valuable insights into the performance, trends, and characteristics of the food delivery industry. </a:t>
            </a:r>
            <a:endParaRPr/>
          </a:p>
          <a:p>
            <a:pPr indent="-228600" lvl="0" marL="228600" rtl="0" algn="l">
              <a:lnSpc>
                <a:spcPct val="120000"/>
              </a:lnSpc>
              <a:spcBef>
                <a:spcPts val="1000"/>
              </a:spcBef>
              <a:spcAft>
                <a:spcPts val="0"/>
              </a:spcAft>
              <a:buClr>
                <a:schemeClr val="lt1"/>
              </a:buClr>
              <a:buSzPct val="125000"/>
              <a:buChar char="•"/>
            </a:pPr>
            <a:r>
              <a:rPr lang="en-IN" sz="1800"/>
              <a:t>By analysing various restaurant-related data, including restaurant names, categories, ratings, and locations, we aim to uncover patterns that can be used to make data-driven business decisions, improve customer experiences, and predict trends in the food delivery ecosystem.</a:t>
            </a:r>
            <a:endParaRPr/>
          </a:p>
          <a:p>
            <a:pPr indent="-228600" lvl="0" marL="228600" rtl="0" algn="l">
              <a:lnSpc>
                <a:spcPct val="120000"/>
              </a:lnSpc>
              <a:spcBef>
                <a:spcPts val="1000"/>
              </a:spcBef>
              <a:spcAft>
                <a:spcPts val="0"/>
              </a:spcAft>
              <a:buClr>
                <a:schemeClr val="lt1"/>
              </a:buClr>
              <a:buSzPct val="125000"/>
              <a:buChar char="•"/>
            </a:pPr>
            <a:r>
              <a:rPr lang="en-IN" sz="1800"/>
              <a:t>With the available dataset from Kaggle, we can delve into the intricacies of Uber Eats' restaurant network, exploring factors such as restaurant type, rating distribution, location-based trends, and how various external factors (e.g., customer reviews, cuisine categories, or geographic areas) influence the success of restaurants on the platform. By combining the dataset with external data sources such as Yelp reviews, weather data, and market trends, we can generate actionable insights for both restaurant owners and delivery platforms.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API’S AND DATA</a:t>
            </a:r>
            <a:endParaRPr/>
          </a:p>
        </p:txBody>
      </p:sp>
      <p:sp>
        <p:nvSpPr>
          <p:cNvPr id="240" name="Google Shape;240;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85750" lvl="0" marL="285750" rtl="0" algn="l">
              <a:lnSpc>
                <a:spcPct val="120000"/>
              </a:lnSpc>
              <a:spcBef>
                <a:spcPts val="0"/>
              </a:spcBef>
              <a:spcAft>
                <a:spcPts val="0"/>
              </a:spcAft>
              <a:buClr>
                <a:schemeClr val="lt1"/>
              </a:buClr>
              <a:buSzPts val="3000"/>
              <a:buFont typeface="Arial"/>
              <a:buChar char="•"/>
            </a:pPr>
            <a:r>
              <a:rPr lang="en-IN"/>
              <a:t>The api’s used here are :-</a:t>
            </a:r>
            <a:endParaRPr/>
          </a:p>
          <a:p>
            <a:pPr indent="-285750" lvl="0" marL="285750" rtl="0" algn="l">
              <a:lnSpc>
                <a:spcPct val="120000"/>
              </a:lnSpc>
              <a:spcBef>
                <a:spcPts val="1000"/>
              </a:spcBef>
              <a:spcAft>
                <a:spcPts val="0"/>
              </a:spcAft>
              <a:buClr>
                <a:schemeClr val="lt1"/>
              </a:buClr>
              <a:buSzPts val="3000"/>
              <a:buFont typeface="Arial"/>
              <a:buChar char="•"/>
            </a:pPr>
            <a:r>
              <a:rPr lang="en-IN"/>
              <a:t>SCRAPPED DATA API :- </a:t>
            </a:r>
            <a:r>
              <a:rPr lang="en-IN" u="sng">
                <a:solidFill>
                  <a:schemeClr val="hlink"/>
                </a:solidFill>
                <a:hlinkClick r:id="rId3"/>
              </a:rPr>
              <a:t>https://www.yelp.com/biz/the-cheesecake-factory-los-angeles-3</a:t>
            </a:r>
            <a:endParaRPr/>
          </a:p>
          <a:p>
            <a:pPr indent="-285750" lvl="0" marL="285750" rtl="0" algn="l">
              <a:lnSpc>
                <a:spcPct val="120000"/>
              </a:lnSpc>
              <a:spcBef>
                <a:spcPts val="1000"/>
              </a:spcBef>
              <a:spcAft>
                <a:spcPts val="0"/>
              </a:spcAft>
              <a:buClr>
                <a:schemeClr val="lt1"/>
              </a:buClr>
              <a:buSzPts val="3000"/>
              <a:buFont typeface="Arial"/>
              <a:buChar char="•"/>
            </a:pPr>
            <a:r>
              <a:rPr lang="en-IN"/>
              <a:t>Datasets :- Kaggle Uber Eats datasets :- </a:t>
            </a:r>
            <a:r>
              <a:rPr lang="en-IN" u="sng"/>
              <a:t>Ubereat_US_Merchant.csv</a:t>
            </a:r>
            <a:r>
              <a:rPr lang="en-IN"/>
              <a:t> </a:t>
            </a:r>
            <a:endParaRPr/>
          </a:p>
          <a:p>
            <a:pPr indent="-228600" lvl="0" marL="228600" rtl="0" algn="l">
              <a:lnSpc>
                <a:spcPct val="120000"/>
              </a:lnSpc>
              <a:spcBef>
                <a:spcPts val="1000"/>
              </a:spcBef>
              <a:spcAft>
                <a:spcPts val="0"/>
              </a:spcAft>
              <a:buClr>
                <a:schemeClr val="lt1"/>
              </a:buClr>
              <a:buSzPts val="3000"/>
              <a:buChar char="•"/>
            </a:pPr>
            <a:r>
              <a:rPr lang="en-IN"/>
              <a:t>YELP API FOR DEVELOPER :- </a:t>
            </a:r>
            <a:r>
              <a:rPr b="0" i="0" lang="en-IN">
                <a:solidFill>
                  <a:srgbClr val="384248"/>
                </a:solidFill>
                <a:latin typeface="Arial"/>
                <a:ea typeface="Arial"/>
                <a:cs typeface="Arial"/>
                <a:sym typeface="Arial"/>
              </a:rPr>
              <a:t> </a:t>
            </a:r>
            <a:r>
              <a:rPr b="0" i="0" lang="en-IN" u="sng">
                <a:solidFill>
                  <a:schemeClr val="hlink"/>
                </a:solidFill>
                <a:latin typeface="Arial"/>
                <a:ea typeface="Arial"/>
                <a:cs typeface="Arial"/>
                <a:sym typeface="Arial"/>
                <a:hlinkClick r:id="rId4"/>
              </a:rPr>
              <a:t>https://partner-api.yelp.com/reviews/v1/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1668162" y="568411"/>
            <a:ext cx="8353638" cy="10961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EXAMPLE OF SCRAPPED DATA</a:t>
            </a:r>
            <a:endParaRPr/>
          </a:p>
        </p:txBody>
      </p:sp>
      <p:pic>
        <p:nvPicPr>
          <p:cNvPr descr="A screen shot of a computer program&#10;&#10;Description automatically generated" id="246" name="Google Shape;246;p21"/>
          <p:cNvPicPr preferRelativeResize="0"/>
          <p:nvPr/>
        </p:nvPicPr>
        <p:blipFill rotWithShape="1">
          <a:blip r:embed="rId3">
            <a:alphaModFix/>
          </a:blip>
          <a:srcRect b="0" l="0" r="0" t="0"/>
          <a:stretch/>
        </p:blipFill>
        <p:spPr>
          <a:xfrm>
            <a:off x="2199503" y="1787653"/>
            <a:ext cx="6953206" cy="46502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Review Rating Distribution</a:t>
            </a:r>
            <a:endParaRPr/>
          </a:p>
        </p:txBody>
      </p:sp>
      <p:sp>
        <p:nvSpPr>
          <p:cNvPr id="252" name="Google Shape;252;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10000"/>
          </a:bodyPr>
          <a:lstStyle/>
          <a:p>
            <a:pPr indent="-371475" lvl="0" marL="457200" rtl="0" algn="l">
              <a:lnSpc>
                <a:spcPct val="120000"/>
              </a:lnSpc>
              <a:spcBef>
                <a:spcPts val="1000"/>
              </a:spcBef>
              <a:spcAft>
                <a:spcPts val="0"/>
              </a:spcAft>
              <a:buClr>
                <a:schemeClr val="lt1"/>
              </a:buClr>
              <a:buSzPct val="110294"/>
              <a:buChar char="•"/>
            </a:pPr>
            <a:r>
              <a:rPr lang="en-IN"/>
              <a:t>A histogram with a KDE curve highlights how review ratings are distributed across businesses.</a:t>
            </a:r>
            <a:endParaRPr/>
          </a:p>
          <a:p>
            <a:pPr indent="-371475" lvl="0" marL="457200" rtl="0" algn="l">
              <a:lnSpc>
                <a:spcPct val="120000"/>
              </a:lnSpc>
              <a:spcBef>
                <a:spcPts val="1000"/>
              </a:spcBef>
              <a:spcAft>
                <a:spcPts val="0"/>
              </a:spcAft>
              <a:buClr>
                <a:schemeClr val="lt1"/>
              </a:buClr>
              <a:buSzPct val="110294"/>
              <a:buChar char="•"/>
            </a:pPr>
            <a:r>
              <a:rPr lang="en-IN"/>
              <a:t>Peaks indicate the most common ratings, while a wider spread shows variability in customer satisfaction.</a:t>
            </a:r>
            <a:endParaRPr/>
          </a:p>
          <a:p>
            <a:pPr indent="-371475" lvl="0" marL="457200" rtl="0" algn="l">
              <a:lnSpc>
                <a:spcPct val="120000"/>
              </a:lnSpc>
              <a:spcBef>
                <a:spcPts val="1000"/>
              </a:spcBef>
              <a:spcAft>
                <a:spcPts val="0"/>
              </a:spcAft>
              <a:buClr>
                <a:schemeClr val="lt1"/>
              </a:buClr>
              <a:buSzPct val="110294"/>
              <a:buChar char="•"/>
            </a:pPr>
            <a:r>
              <a:rPr lang="en-IN"/>
              <a:t>For example, a peak near 4.0 could suggest most businesses have above-average ratings.</a:t>
            </a:r>
            <a:endParaRPr/>
          </a:p>
          <a:p>
            <a:pPr indent="-371475" lvl="0" marL="457200" rtl="0" algn="l">
              <a:lnSpc>
                <a:spcPct val="120000"/>
              </a:lnSpc>
              <a:spcBef>
                <a:spcPts val="1000"/>
              </a:spcBef>
              <a:spcAft>
                <a:spcPts val="0"/>
              </a:spcAft>
              <a:buClr>
                <a:schemeClr val="lt1"/>
              </a:buClr>
              <a:buSzPct val="110294"/>
              <a:buChar char="•"/>
            </a:pPr>
            <a:r>
              <a:rPr b="1" lang="en-IN"/>
              <a:t>Conclusion: </a:t>
            </a:r>
            <a:r>
              <a:rPr lang="en-IN"/>
              <a:t>Understanding how ratings are distributed helps identify customer satisfaction trends. If the majority of ratings are clustered below 3, it indicates dissatisfaction, prompting businesses to investigate reasons for negative feedback.</a:t>
            </a:r>
            <a:endParaRPr/>
          </a:p>
          <a:p>
            <a:pPr indent="-228600" lvl="0" marL="457200" rtl="0" algn="l">
              <a:lnSpc>
                <a:spcPct val="120000"/>
              </a:lnSpc>
              <a:spcBef>
                <a:spcPts val="1000"/>
              </a:spcBef>
              <a:spcAft>
                <a:spcPts val="0"/>
              </a:spcAft>
              <a:buClr>
                <a:schemeClr val="lt1"/>
              </a:buClr>
              <a:buSzPct val="110294"/>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Review Count Vs Rating</a:t>
            </a:r>
            <a:endParaRPr/>
          </a:p>
        </p:txBody>
      </p:sp>
      <p:sp>
        <p:nvSpPr>
          <p:cNvPr id="258" name="Google Shape;258;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371475" lvl="0" marL="457200" rtl="0" algn="l">
              <a:lnSpc>
                <a:spcPct val="120000"/>
              </a:lnSpc>
              <a:spcBef>
                <a:spcPts val="1000"/>
              </a:spcBef>
              <a:spcAft>
                <a:spcPts val="0"/>
              </a:spcAft>
              <a:buClr>
                <a:schemeClr val="lt1"/>
              </a:buClr>
              <a:buSzPct val="110294"/>
              <a:buChar char="•"/>
            </a:pPr>
            <a:r>
              <a:rPr lang="en-IN"/>
              <a:t>This scatter plot examines the relationship between the number of reviews and average ratings, categorized by price buckets.</a:t>
            </a:r>
            <a:endParaRPr/>
          </a:p>
          <a:p>
            <a:pPr indent="-371475" lvl="0" marL="457200" rtl="0" algn="l">
              <a:lnSpc>
                <a:spcPct val="120000"/>
              </a:lnSpc>
              <a:spcBef>
                <a:spcPts val="1000"/>
              </a:spcBef>
              <a:spcAft>
                <a:spcPts val="0"/>
              </a:spcAft>
              <a:buClr>
                <a:schemeClr val="lt1"/>
              </a:buClr>
              <a:buSzPct val="110294"/>
              <a:buChar char="•"/>
            </a:pPr>
            <a:r>
              <a:rPr lang="en-IN"/>
              <a:t>Larger points represent businesses with higher review counts, while color indicates the price range.</a:t>
            </a:r>
            <a:endParaRPr/>
          </a:p>
          <a:p>
            <a:pPr indent="-371475" lvl="0" marL="457200" rtl="0" algn="l">
              <a:lnSpc>
                <a:spcPct val="120000"/>
              </a:lnSpc>
              <a:spcBef>
                <a:spcPts val="1000"/>
              </a:spcBef>
              <a:spcAft>
                <a:spcPts val="0"/>
              </a:spcAft>
              <a:buClr>
                <a:schemeClr val="lt1"/>
              </a:buClr>
              <a:buSzPct val="110294"/>
              <a:buChar char="•"/>
            </a:pPr>
            <a:r>
              <a:rPr lang="en-IN"/>
              <a:t>Higher review counts are often associated with consistent ratings, whereas lower counts show variability.</a:t>
            </a:r>
            <a:endParaRPr/>
          </a:p>
          <a:p>
            <a:pPr indent="-371475" lvl="0" marL="457200" rtl="0" algn="l">
              <a:lnSpc>
                <a:spcPct val="120000"/>
              </a:lnSpc>
              <a:spcBef>
                <a:spcPts val="1000"/>
              </a:spcBef>
              <a:spcAft>
                <a:spcPts val="0"/>
              </a:spcAft>
              <a:buClr>
                <a:schemeClr val="lt1"/>
              </a:buClr>
              <a:buSzPct val="110294"/>
              <a:buChar char="•"/>
            </a:pPr>
            <a:r>
              <a:rPr b="1" lang="en-IN"/>
              <a:t>Conclusion: </a:t>
            </a:r>
            <a:r>
              <a:rPr lang="en-IN"/>
              <a:t>Higher review counts generally indicate greater popularity or trustworthiness. However, businesses with low reviews and high ratings represent opportunities to enhance visibility.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Review Rating by Price Bucket</a:t>
            </a:r>
            <a:endParaRPr/>
          </a:p>
        </p:txBody>
      </p:sp>
      <p:sp>
        <p:nvSpPr>
          <p:cNvPr id="264" name="Google Shape;264;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10000"/>
          </a:bodyPr>
          <a:lstStyle/>
          <a:p>
            <a:pPr indent="-371475" lvl="0" marL="457200" rtl="0" algn="l">
              <a:lnSpc>
                <a:spcPct val="120000"/>
              </a:lnSpc>
              <a:spcBef>
                <a:spcPts val="1000"/>
              </a:spcBef>
              <a:spcAft>
                <a:spcPts val="0"/>
              </a:spcAft>
              <a:buClr>
                <a:schemeClr val="lt1"/>
              </a:buClr>
              <a:buSzPct val="110294"/>
              <a:buChar char="•"/>
            </a:pPr>
            <a:r>
              <a:rPr lang="en-IN"/>
              <a:t>The box plot compares the distribution of review ratings for different price buckets.</a:t>
            </a:r>
            <a:endParaRPr/>
          </a:p>
          <a:p>
            <a:pPr indent="-371475" lvl="0" marL="457200" rtl="0" algn="l">
              <a:lnSpc>
                <a:spcPct val="120000"/>
              </a:lnSpc>
              <a:spcBef>
                <a:spcPts val="1000"/>
              </a:spcBef>
              <a:spcAft>
                <a:spcPts val="0"/>
              </a:spcAft>
              <a:buClr>
                <a:schemeClr val="lt1"/>
              </a:buClr>
              <a:buSzPct val="110294"/>
              <a:buChar char="•"/>
            </a:pPr>
            <a:r>
              <a:rPr lang="en-IN"/>
              <a:t>Higher-priced businesses ($$$) often have higher median ratings, suggesting a correlation between price and quality.</a:t>
            </a:r>
            <a:endParaRPr/>
          </a:p>
          <a:p>
            <a:pPr indent="-371475" lvl="0" marL="457200" rtl="0" algn="l">
              <a:lnSpc>
                <a:spcPct val="120000"/>
              </a:lnSpc>
              <a:spcBef>
                <a:spcPts val="1000"/>
              </a:spcBef>
              <a:spcAft>
                <a:spcPts val="0"/>
              </a:spcAft>
              <a:buClr>
                <a:schemeClr val="lt1"/>
              </a:buClr>
              <a:buSzPct val="110294"/>
              <a:buChar char="•"/>
            </a:pPr>
            <a:r>
              <a:rPr lang="en-IN"/>
              <a:t>However, some outliers indicate that not all expensive businesses deliver high satisfaction.</a:t>
            </a:r>
            <a:endParaRPr/>
          </a:p>
          <a:p>
            <a:pPr indent="-371475" lvl="0" marL="457200" rtl="0" algn="l">
              <a:lnSpc>
                <a:spcPct val="120000"/>
              </a:lnSpc>
              <a:spcBef>
                <a:spcPts val="1000"/>
              </a:spcBef>
              <a:spcAft>
                <a:spcPts val="0"/>
              </a:spcAft>
              <a:buClr>
                <a:schemeClr val="lt1"/>
              </a:buClr>
              <a:buSzPct val="110294"/>
              <a:buChar char="•"/>
            </a:pPr>
            <a:r>
              <a:rPr b="1" lang="en-IN"/>
              <a:t>Conclusion: </a:t>
            </a:r>
            <a:r>
              <a:rPr lang="en-IN"/>
              <a:t>Price buckets influence customer expectations. Higher-priced businesses often have better ratings, but variability indicates potential mismatches in perceived value for money.</a:t>
            </a:r>
            <a:endParaRPr/>
          </a:p>
          <a:p>
            <a:pPr indent="-228600" lvl="0" marL="457200" rtl="0" algn="l">
              <a:lnSpc>
                <a:spcPct val="120000"/>
              </a:lnSpc>
              <a:spcBef>
                <a:spcPts val="1000"/>
              </a:spcBef>
              <a:spcAft>
                <a:spcPts val="0"/>
              </a:spcAft>
              <a:buClr>
                <a:schemeClr val="lt1"/>
              </a:buClr>
              <a:buSzPct val="11029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Review Ratings by City</a:t>
            </a:r>
            <a:endParaRPr/>
          </a:p>
        </p:txBody>
      </p:sp>
      <p:sp>
        <p:nvSpPr>
          <p:cNvPr id="270" name="Google Shape;270;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lnSpcReduction="20000"/>
          </a:bodyPr>
          <a:lstStyle/>
          <a:p>
            <a:pPr indent="-371475" lvl="0" marL="457200" rtl="0" algn="l">
              <a:lnSpc>
                <a:spcPct val="120000"/>
              </a:lnSpc>
              <a:spcBef>
                <a:spcPts val="1000"/>
              </a:spcBef>
              <a:spcAft>
                <a:spcPts val="0"/>
              </a:spcAft>
              <a:buClr>
                <a:schemeClr val="lt1"/>
              </a:buClr>
              <a:buSzPct val="101351"/>
              <a:buChar char="•"/>
            </a:pPr>
            <a:r>
              <a:rPr lang="en-IN"/>
              <a:t>This box plot highlights review ratings across different cities.</a:t>
            </a:r>
            <a:endParaRPr/>
          </a:p>
          <a:p>
            <a:pPr indent="-371475" lvl="0" marL="457200" rtl="0" algn="l">
              <a:lnSpc>
                <a:spcPct val="120000"/>
              </a:lnSpc>
              <a:spcBef>
                <a:spcPts val="1000"/>
              </a:spcBef>
              <a:spcAft>
                <a:spcPts val="0"/>
              </a:spcAft>
              <a:buClr>
                <a:schemeClr val="lt1"/>
              </a:buClr>
              <a:buSzPct val="101351"/>
              <a:buChar char="•"/>
            </a:pPr>
            <a:r>
              <a:rPr lang="en-IN"/>
              <a:t>Cities with higher medians and narrower distributions indicate better and consistent customer experiences.</a:t>
            </a:r>
            <a:endParaRPr/>
          </a:p>
          <a:p>
            <a:pPr indent="-371475" lvl="0" marL="457200" rtl="0" algn="l">
              <a:lnSpc>
                <a:spcPct val="120000"/>
              </a:lnSpc>
              <a:spcBef>
                <a:spcPts val="1000"/>
              </a:spcBef>
              <a:spcAft>
                <a:spcPts val="0"/>
              </a:spcAft>
              <a:buClr>
                <a:schemeClr val="lt1"/>
              </a:buClr>
              <a:buSzPct val="101351"/>
              <a:buChar char="•"/>
            </a:pPr>
            <a:r>
              <a:rPr lang="en-IN"/>
              <a:t>Variability in ratings for some cities suggests inconsistent service or varying expectations.</a:t>
            </a:r>
            <a:endParaRPr/>
          </a:p>
          <a:p>
            <a:pPr indent="-371475" lvl="0" marL="457200" rtl="0" algn="l">
              <a:lnSpc>
                <a:spcPct val="120000"/>
              </a:lnSpc>
              <a:spcBef>
                <a:spcPts val="1000"/>
              </a:spcBef>
              <a:spcAft>
                <a:spcPts val="0"/>
              </a:spcAft>
              <a:buClr>
                <a:schemeClr val="lt1"/>
              </a:buClr>
              <a:buSzPct val="101351"/>
              <a:buChar char="•"/>
            </a:pPr>
            <a:r>
              <a:rPr b="1" lang="en-IN"/>
              <a:t>Conclusion: </a:t>
            </a:r>
            <a:r>
              <a:rPr lang="en-IN"/>
              <a:t>Cities with higher median ratings indicate regions with better customer experiences, while cities with high variability may need consistent quality standards.</a:t>
            </a:r>
            <a:endParaRPr/>
          </a:p>
          <a:p>
            <a:pPr indent="-228600" lvl="0" marL="457200" rtl="0" algn="l">
              <a:lnSpc>
                <a:spcPct val="120000"/>
              </a:lnSpc>
              <a:spcBef>
                <a:spcPts val="1000"/>
              </a:spcBef>
              <a:spcAft>
                <a:spcPts val="0"/>
              </a:spcAft>
              <a:buClr>
                <a:schemeClr val="lt1"/>
              </a:buClr>
              <a:buSzPct val="101351"/>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Review Count Distribution</a:t>
            </a:r>
            <a:endParaRPr/>
          </a:p>
        </p:txBody>
      </p:sp>
      <p:sp>
        <p:nvSpPr>
          <p:cNvPr id="276" name="Google Shape;276;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92500"/>
          </a:bodyPr>
          <a:lstStyle/>
          <a:p>
            <a:pPr indent="-371475" lvl="0" marL="457200" rtl="0" algn="l">
              <a:lnSpc>
                <a:spcPct val="120000"/>
              </a:lnSpc>
              <a:spcBef>
                <a:spcPts val="1000"/>
              </a:spcBef>
              <a:spcAft>
                <a:spcPts val="0"/>
              </a:spcAft>
              <a:buClr>
                <a:schemeClr val="lt1"/>
              </a:buClr>
              <a:buSzPct val="101351"/>
              <a:buChar char="•"/>
            </a:pPr>
            <a:r>
              <a:rPr lang="en-IN"/>
              <a:t>A histogram showcases the frequency of businesses with varying review counts.</a:t>
            </a:r>
            <a:endParaRPr/>
          </a:p>
          <a:p>
            <a:pPr indent="-371475" lvl="0" marL="457200" rtl="0" algn="l">
              <a:lnSpc>
                <a:spcPct val="120000"/>
              </a:lnSpc>
              <a:spcBef>
                <a:spcPts val="1000"/>
              </a:spcBef>
              <a:spcAft>
                <a:spcPts val="0"/>
              </a:spcAft>
              <a:buClr>
                <a:schemeClr val="lt1"/>
              </a:buClr>
              <a:buSzPct val="101351"/>
              <a:buChar char="•"/>
            </a:pPr>
            <a:r>
              <a:rPr lang="en-IN"/>
              <a:t>Most businesses fall in the low-to-mid review count range, indicating newer or less popular establishments.</a:t>
            </a:r>
            <a:endParaRPr/>
          </a:p>
          <a:p>
            <a:pPr indent="-371475" lvl="0" marL="457200" rtl="0" algn="l">
              <a:lnSpc>
                <a:spcPct val="120000"/>
              </a:lnSpc>
              <a:spcBef>
                <a:spcPts val="1000"/>
              </a:spcBef>
              <a:spcAft>
                <a:spcPts val="0"/>
              </a:spcAft>
              <a:buClr>
                <a:schemeClr val="lt1"/>
              </a:buClr>
              <a:buSzPct val="101351"/>
              <a:buChar char="•"/>
            </a:pPr>
            <a:r>
              <a:rPr lang="en-IN"/>
              <a:t>A long tail represents a few well-established businesses with significantly higher reviews.</a:t>
            </a:r>
            <a:endParaRPr/>
          </a:p>
          <a:p>
            <a:pPr indent="-371475" lvl="0" marL="457200" rtl="0" algn="l">
              <a:lnSpc>
                <a:spcPct val="120000"/>
              </a:lnSpc>
              <a:spcBef>
                <a:spcPts val="1000"/>
              </a:spcBef>
              <a:spcAft>
                <a:spcPts val="0"/>
              </a:spcAft>
              <a:buClr>
                <a:schemeClr val="lt1"/>
              </a:buClr>
              <a:buSzPct val="101351"/>
              <a:buChar char="•"/>
            </a:pPr>
            <a:r>
              <a:rPr b="1" lang="en-IN"/>
              <a:t>Conclusion: </a:t>
            </a:r>
            <a:r>
              <a:rPr lang="en-IN"/>
              <a:t>A significant number of businesses with low review counts might indicate new entrants or lack of customer engagement.</a:t>
            </a:r>
            <a:endParaRPr/>
          </a:p>
          <a:p>
            <a:pPr indent="-228600" lvl="0" marL="457200" rtl="0" algn="l">
              <a:lnSpc>
                <a:spcPct val="120000"/>
              </a:lnSpc>
              <a:spcBef>
                <a:spcPts val="1000"/>
              </a:spcBef>
              <a:spcAft>
                <a:spcPts val="0"/>
              </a:spcAft>
              <a:buClr>
                <a:schemeClr val="lt1"/>
              </a:buClr>
              <a:buSzPct val="101351"/>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