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5400" dirty="0" smtClean="0">
                <a:latin typeface="Rockwell" panose="02060603020205020403" pitchFamily="18" charset="0"/>
              </a:rPr>
              <a:t>Projektovanje i modelovanje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Vežba 6 – izrada aplikacije „škola stranih jezika“ u programskom jeziku c#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i="1" dirty="0" err="1"/>
              <a:t>Event</a:t>
            </a:r>
            <a:r>
              <a:rPr lang="sr-Latn-RS" b="1" i="1" dirty="0"/>
              <a:t> – događaj</a:t>
            </a:r>
            <a:r>
              <a:rPr lang="sr-Latn-RS" dirty="0"/>
              <a:t> u </a:t>
            </a:r>
            <a:r>
              <a:rPr lang="sr-Latn-RS" b="1" i="1" dirty="0"/>
              <a:t>C#</a:t>
            </a:r>
            <a:r>
              <a:rPr lang="sr-Latn-RS" dirty="0"/>
              <a:t> programskom jeziku je način da klasa ili objekat pruži obaveštenje drugim klasama ili objektima da se nešto važno dogodilo</a:t>
            </a:r>
            <a:endParaRPr lang="en-US" dirty="0"/>
          </a:p>
          <a:p>
            <a:r>
              <a:rPr lang="sr-Latn-RS" i="1" dirty="0"/>
              <a:t>U </a:t>
            </a:r>
            <a:r>
              <a:rPr lang="sr-Latn-RS" b="1" i="1" dirty="0"/>
              <a:t>.</a:t>
            </a:r>
            <a:r>
              <a:rPr lang="sr-Latn-RS" b="1" i="1" dirty="0" err="1"/>
              <a:t>Net</a:t>
            </a:r>
            <a:r>
              <a:rPr lang="sr-Latn-RS" b="1" i="1" dirty="0"/>
              <a:t> </a:t>
            </a:r>
            <a:r>
              <a:rPr lang="sr-Latn-RS" b="1" i="1" dirty="0" err="1"/>
              <a:t>Framework</a:t>
            </a:r>
            <a:r>
              <a:rPr lang="sr-Latn-RS" i="1" dirty="0"/>
              <a:t>-u</a:t>
            </a:r>
            <a:r>
              <a:rPr lang="sr-Latn-RS" b="1" i="1" dirty="0"/>
              <a:t> </a:t>
            </a:r>
            <a:r>
              <a:rPr lang="sr-Latn-RS" i="1" dirty="0"/>
              <a:t>su događaji bazirani na </a:t>
            </a:r>
            <a:r>
              <a:rPr lang="sr-Latn-RS" i="1" dirty="0" err="1"/>
              <a:t>EventHandler</a:t>
            </a:r>
            <a:r>
              <a:rPr lang="sr-Latn-RS" i="1" dirty="0"/>
              <a:t> delegatu</a:t>
            </a:r>
            <a:endParaRPr lang="en-US" i="1" dirty="0"/>
          </a:p>
          <a:p>
            <a:endParaRPr lang="sr-Latn-RS" b="1" i="1" dirty="0"/>
          </a:p>
        </p:txBody>
      </p:sp>
    </p:spTree>
    <p:extLst>
      <p:ext uri="{BB962C8B-B14F-4D97-AF65-F5344CB8AC3E}">
        <p14:creationId xmlns:p14="http://schemas.microsoft.com/office/powerpoint/2010/main" val="332394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211" y="1562792"/>
            <a:ext cx="2679684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5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353" y="1532933"/>
            <a:ext cx="2679684" cy="52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0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</a:t>
            </a:r>
            <a:r>
              <a:rPr lang="sr-Latn-RS" dirty="0" err="1"/>
              <a:t>Event</a:t>
            </a:r>
            <a:r>
              <a:rPr lang="sr-Latn-RS" dirty="0"/>
              <a:t> </a:t>
            </a:r>
            <a:r>
              <a:rPr lang="sr-Latn-RS" dirty="0" err="1"/>
              <a:t>handler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err="1"/>
              <a:t>private</a:t>
            </a:r>
            <a:r>
              <a:rPr lang="sr-Latn-RS" dirty="0"/>
              <a:t> </a:t>
            </a:r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Bucenik_Click</a:t>
            </a:r>
            <a:r>
              <a:rPr lang="sr-Latn-RS" dirty="0"/>
              <a:t>(</a:t>
            </a:r>
            <a:r>
              <a:rPr lang="sr-Latn-RS" dirty="0" err="1"/>
              <a:t>object</a:t>
            </a:r>
            <a:r>
              <a:rPr lang="sr-Latn-RS" dirty="0"/>
              <a:t> </a:t>
            </a:r>
            <a:r>
              <a:rPr lang="sr-Latn-RS" dirty="0" err="1"/>
              <a:t>sender</a:t>
            </a:r>
            <a:r>
              <a:rPr lang="sr-Latn-RS" dirty="0"/>
              <a:t>, </a:t>
            </a:r>
            <a:r>
              <a:rPr lang="sr-Latn-RS" dirty="0" err="1"/>
              <a:t>EventArgs</a:t>
            </a:r>
            <a:r>
              <a:rPr lang="sr-Latn-RS" dirty="0"/>
              <a:t> e)</a:t>
            </a:r>
          </a:p>
          <a:p>
            <a:pPr marL="0" indent="0">
              <a:buNone/>
            </a:pPr>
            <a:r>
              <a:rPr lang="sr-Latn-RS" dirty="0"/>
              <a:t>        {</a:t>
            </a:r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kôd</a:t>
            </a:r>
            <a:r>
              <a:rPr lang="en-US" dirty="0" smtClean="0"/>
              <a:t> pi</a:t>
            </a:r>
            <a:r>
              <a:rPr lang="sr-Latn-RS" dirty="0" smtClean="0"/>
              <a:t>šemo ovde.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5294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Git u VISUAL STUDIO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Ukoliko nije otvoren, otvoriti „</a:t>
            </a:r>
            <a:r>
              <a:rPr lang="sr-Latn-RS" dirty="0" err="1" smtClean="0"/>
              <a:t>Team</a:t>
            </a:r>
            <a:r>
              <a:rPr lang="sr-Latn-RS" dirty="0" smtClean="0"/>
              <a:t> </a:t>
            </a:r>
            <a:r>
              <a:rPr lang="sr-Latn-RS" dirty="0" err="1" smtClean="0"/>
              <a:t>explorer</a:t>
            </a:r>
            <a:r>
              <a:rPr lang="sr-Latn-RS" dirty="0" smtClean="0"/>
              <a:t>“</a:t>
            </a:r>
          </a:p>
          <a:p>
            <a:pPr lvl="1"/>
            <a:r>
              <a:rPr lang="en-US" dirty="0" smtClean="0"/>
              <a:t>View -&gt; Team explorer</a:t>
            </a:r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sr-Latn-RS" dirty="0" smtClean="0"/>
              <a:t>dodatak postoji na novijim verzijama</a:t>
            </a:r>
            <a:br>
              <a:rPr lang="sr-Latn-RS" dirty="0" smtClean="0"/>
            </a:br>
            <a:r>
              <a:rPr lang="sr-Latn-RS" dirty="0" err="1" smtClean="0"/>
              <a:t>Visual</a:t>
            </a:r>
            <a:r>
              <a:rPr lang="sr-Latn-RS" dirty="0" smtClean="0"/>
              <a:t> studio-a, počevši od </a:t>
            </a:r>
            <a:r>
              <a:rPr lang="sr-Latn-RS" dirty="0" err="1" smtClean="0"/>
              <a:t>Visual</a:t>
            </a:r>
            <a:r>
              <a:rPr lang="sr-Latn-RS" dirty="0" smtClean="0"/>
              <a:t> studio 2015</a:t>
            </a:r>
          </a:p>
          <a:p>
            <a:r>
              <a:rPr lang="sr-Latn-RS" dirty="0" smtClean="0"/>
              <a:t>Klikom na „</a:t>
            </a:r>
            <a:r>
              <a:rPr lang="sr-Latn-RS" dirty="0" err="1" smtClean="0"/>
              <a:t>New</a:t>
            </a:r>
            <a:r>
              <a:rPr lang="sr-Latn-RS" dirty="0" smtClean="0"/>
              <a:t>“ pravimo novo git skladište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151" y="2249488"/>
            <a:ext cx="269326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Git u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se napravi novi GIT biramo ga kao na slici</a:t>
            </a:r>
          </a:p>
          <a:p>
            <a:r>
              <a:rPr lang="sr-Latn-RS" dirty="0" smtClean="0"/>
              <a:t>Možemo napraviti više GIT-a</a:t>
            </a:r>
          </a:p>
          <a:p>
            <a:r>
              <a:rPr lang="sr-Latn-RS" dirty="0" err="1" smtClean="0"/>
              <a:t>Dvoklikom</a:t>
            </a:r>
            <a:r>
              <a:rPr lang="sr-Latn-RS" dirty="0" smtClean="0"/>
              <a:t> na željeni GIT, otvora se sledeći prozor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151" y="2249488"/>
            <a:ext cx="2693260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2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Git u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Ovde biramo da li hoćemo nove grane da napravimo,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vidimo promene, </a:t>
            </a:r>
            <a:r>
              <a:rPr lang="sr-Latn-RS" dirty="0" err="1" smtClean="0"/>
              <a:t>nesinronizovane</a:t>
            </a:r>
            <a:r>
              <a:rPr lang="sr-Latn-RS" dirty="0" smtClean="0"/>
              <a:t> promene i</a:t>
            </a:r>
            <a:r>
              <a:rPr lang="sr-Latn-RS" smtClean="0"/>
              <a:t/>
            </a:r>
            <a:br>
              <a:rPr lang="sr-Latn-RS" smtClean="0"/>
            </a:br>
            <a:r>
              <a:rPr lang="sr-Latn-RS" smtClean="0"/>
              <a:t>podešavanja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152" y="2249487"/>
            <a:ext cx="269325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139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0965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674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aplikacije „Škola stranih jezika“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Profesori, kandidati, kursevi</a:t>
            </a:r>
          </a:p>
          <a:p>
            <a:pPr lvl="1"/>
            <a:r>
              <a:rPr lang="sr-Latn-RS" dirty="0"/>
              <a:t>Unos, pisanje, brisanje ažuriranje </a:t>
            </a:r>
            <a:r>
              <a:rPr lang="sr-Latn-RS" dirty="0" err="1"/>
              <a:t>tkzv</a:t>
            </a:r>
            <a:r>
              <a:rPr lang="sr-Latn-RS" dirty="0"/>
              <a:t>. (</a:t>
            </a:r>
            <a:r>
              <a:rPr lang="sr-Latn-RS" dirty="0" err="1"/>
              <a:t>eng</a:t>
            </a:r>
            <a:r>
              <a:rPr lang="sr-Latn-RS" dirty="0"/>
              <a:t>. CRUD)</a:t>
            </a:r>
          </a:p>
          <a:p>
            <a:r>
              <a:rPr lang="sr-Latn-RS" dirty="0"/>
              <a:t>Profesori, kandidati, kursevi</a:t>
            </a:r>
          </a:p>
          <a:p>
            <a:pPr lvl="1"/>
            <a:r>
              <a:rPr lang="sr-Latn-RS" dirty="0"/>
              <a:t>Pregled</a:t>
            </a:r>
          </a:p>
          <a:p>
            <a:r>
              <a:rPr lang="sr-Latn-RS" dirty="0"/>
              <a:t>Profesori, kandidati, kursevi</a:t>
            </a:r>
          </a:p>
          <a:p>
            <a:pPr lvl="1"/>
            <a:r>
              <a:rPr lang="sr-Latn-RS" dirty="0"/>
              <a:t>Izveštaj o položenim kursevima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2407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566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547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357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Podešavanje baze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/>
              <a:t>Projekat radimo uz pomoć ORACLE baze</a:t>
            </a:r>
          </a:p>
          <a:p>
            <a:r>
              <a:rPr lang="sr-Latn-RS" dirty="0"/>
              <a:t>Neophodno je najpre dodati JDBC </a:t>
            </a:r>
            <a:r>
              <a:rPr lang="sr-Latn-RS" dirty="0" smtClean="0"/>
              <a:t>drajver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 smtClean="0"/>
              <a:t>Najbolji način instalacije paketa jeste preko „</a:t>
            </a:r>
            <a:r>
              <a:rPr lang="sr-Latn-RS" dirty="0" err="1" smtClean="0"/>
              <a:t>NuGet</a:t>
            </a:r>
            <a:r>
              <a:rPr lang="sr-Latn-RS" dirty="0" smtClean="0"/>
              <a:t> </a:t>
            </a:r>
            <a:r>
              <a:rPr lang="sr-Latn-RS" dirty="0" err="1" smtClean="0"/>
              <a:t>managera</a:t>
            </a:r>
            <a:r>
              <a:rPr lang="sr-Latn-RS" dirty="0" smtClean="0"/>
              <a:t>“ ili ručno</a:t>
            </a:r>
          </a:p>
          <a:p>
            <a:pPr lvl="1"/>
            <a:r>
              <a:rPr lang="sr-Latn-RS" dirty="0" err="1" smtClean="0"/>
              <a:t>NuGet</a:t>
            </a:r>
            <a:r>
              <a:rPr lang="sr-Latn-RS" dirty="0" smtClean="0"/>
              <a:t> služi kao interfejs da bi se brže instalirale reference u projekat. Isto tako je moguće kroz njega ažurirati postojeće reference</a:t>
            </a:r>
          </a:p>
          <a:p>
            <a:r>
              <a:rPr lang="sr-Latn-RS" dirty="0" smtClean="0"/>
              <a:t>Desni klik na „</a:t>
            </a:r>
            <a:r>
              <a:rPr lang="en-US" dirty="0" smtClean="0"/>
              <a:t>References</a:t>
            </a:r>
            <a:r>
              <a:rPr lang="sr-Latn-RS" dirty="0" smtClean="0"/>
              <a:t>“</a:t>
            </a:r>
            <a:r>
              <a:rPr lang="en-US" dirty="0" smtClean="0"/>
              <a:t> </a:t>
            </a:r>
            <a:r>
              <a:rPr lang="sr-Latn-RS" dirty="0" smtClean="0"/>
              <a:t>u projektu pa na „</a:t>
            </a:r>
            <a:r>
              <a:rPr lang="en-US" dirty="0" smtClean="0"/>
              <a:t>Manage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r>
              <a:rPr lang="sr-Latn-RS" dirty="0" smtClean="0"/>
              <a:t>“</a:t>
            </a:r>
            <a:r>
              <a:rPr lang="en-US" dirty="0" smtClean="0"/>
              <a:t>, </a:t>
            </a:r>
            <a:r>
              <a:rPr lang="sr-Latn-RS" dirty="0" smtClean="0"/>
              <a:t>potom kroz „</a:t>
            </a:r>
            <a:r>
              <a:rPr lang="en-US" dirty="0" smtClean="0"/>
              <a:t>Browse</a:t>
            </a:r>
            <a:r>
              <a:rPr lang="sr-Latn-RS" dirty="0" smtClean="0"/>
              <a:t>“</a:t>
            </a:r>
            <a:r>
              <a:rPr lang="en-US" dirty="0" smtClean="0"/>
              <a:t> </a:t>
            </a:r>
            <a:r>
              <a:rPr lang="sr-Latn-RS" dirty="0" smtClean="0"/>
              <a:t>biramo koji paket želimo da instaliramo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94" y="3126727"/>
            <a:ext cx="7905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Podešavanje baze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Ako želimo ručno da ubacimo referencu, možemo to da uradimo odlaskom na</a:t>
            </a:r>
            <a:br>
              <a:rPr lang="sr-Latn-RS" dirty="0"/>
            </a:br>
            <a:r>
              <a:rPr lang="en-US" dirty="0"/>
              <a:t>Tools-&gt; Options… -&gt; </a:t>
            </a:r>
            <a:r>
              <a:rPr lang="en-US" dirty="0" err="1"/>
              <a:t>NuGet</a:t>
            </a:r>
            <a:r>
              <a:rPr lang="en-US" dirty="0"/>
              <a:t> Package Manager -&gt; Package sources</a:t>
            </a:r>
          </a:p>
          <a:p>
            <a:r>
              <a:rPr lang="sr-Latn-RS" dirty="0"/>
              <a:t>Sa desne strane pritiskom dugmeta na „+“ dodajemo lokaciju i ime novog repozitorijuma odakle želimo da uzimamo reference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542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klase </a:t>
            </a:r>
            <a:r>
              <a:rPr lang="sr-Latn-RS" smtClean="0"/>
              <a:t>za konekciju </a:t>
            </a:r>
            <a:r>
              <a:rPr lang="sr-Latn-RS" dirty="0" smtClean="0"/>
              <a:t>sa bazom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33" y="2249488"/>
            <a:ext cx="88355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Izgled aplikacije „škola stranih jezika“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245" y="1670858"/>
            <a:ext cx="5699696" cy="50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GUI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b="1" i="1" dirty="0" err="1" smtClean="0"/>
              <a:t>Form</a:t>
            </a:r>
            <a:endParaRPr lang="sr-Latn-RS" b="1" i="1" dirty="0"/>
          </a:p>
          <a:p>
            <a:pPr lvl="1"/>
            <a:r>
              <a:rPr lang="sr-Latn-RS" dirty="0"/>
              <a:t>Kreiranje „prozora“ </a:t>
            </a:r>
            <a:r>
              <a:rPr lang="sr-Latn-RS" dirty="0" smtClean="0"/>
              <a:t>aplikacije</a:t>
            </a:r>
            <a:endParaRPr lang="en-US" dirty="0" smtClean="0"/>
          </a:p>
          <a:p>
            <a:r>
              <a:rPr lang="en-US" dirty="0" smtClean="0"/>
              <a:t>Panel</a:t>
            </a:r>
          </a:p>
          <a:p>
            <a:pPr lvl="1"/>
            <a:r>
              <a:rPr lang="sr-Latn-RS" dirty="0"/>
              <a:t>Nešto poput fizičkog pano-a koji koristimo kao kontejner za grupisanje skupa </a:t>
            </a:r>
            <a:r>
              <a:rPr lang="sr-Latn-RS" dirty="0" smtClean="0"/>
              <a:t>komponenata</a:t>
            </a:r>
            <a:endParaRPr lang="sr-Latn-RS" dirty="0"/>
          </a:p>
          <a:p>
            <a:r>
              <a:rPr lang="en-US" dirty="0" err="1" smtClean="0"/>
              <a:t>MenuStrip</a:t>
            </a:r>
            <a:endParaRPr lang="en-US" dirty="0" smtClean="0"/>
          </a:p>
          <a:p>
            <a:pPr lvl="1"/>
            <a:r>
              <a:rPr lang="sr-Latn-RS" dirty="0"/>
              <a:t>Koristi se da se prikaže traka sa </a:t>
            </a:r>
            <a:r>
              <a:rPr lang="sr-Latn-RS" dirty="0" smtClean="0"/>
              <a:t>menijima</a:t>
            </a:r>
            <a:endParaRPr lang="en-US" dirty="0" smtClean="0"/>
          </a:p>
          <a:p>
            <a:r>
              <a:rPr lang="sr-Latn-RS" dirty="0" err="1" smtClean="0"/>
              <a:t>ToolStripMenuItem</a:t>
            </a:r>
            <a:endParaRPr lang="en-US" dirty="0" smtClean="0"/>
          </a:p>
          <a:p>
            <a:pPr lvl="1"/>
            <a:r>
              <a:rPr lang="sr-Latn-RS" dirty="0"/>
              <a:t>Dodavanje menija, potrebno je dodati 5 menija (Podaci, Pregled, Zapisnik, Autor, </a:t>
            </a:r>
            <a:r>
              <a:rPr lang="sr-Latn-RS" dirty="0" err="1"/>
              <a:t>Home</a:t>
            </a:r>
            <a:r>
              <a:rPr lang="sr-Latn-RS" dirty="0" smtClean="0"/>
              <a:t>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6812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GUI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 smtClean="0"/>
              <a:t>ToolStripMenuItem</a:t>
            </a:r>
            <a:endParaRPr lang="sr-Latn-RS" b="1" i="1" dirty="0"/>
          </a:p>
          <a:p>
            <a:pPr lvl="1"/>
            <a:r>
              <a:rPr lang="sr-Latn-RS" dirty="0"/>
              <a:t>Elementi koji se dodaju u </a:t>
            </a:r>
            <a:r>
              <a:rPr lang="en-US" b="1" i="1" dirty="0" err="1" smtClean="0"/>
              <a:t>ToolStripMenuItem</a:t>
            </a:r>
            <a:r>
              <a:rPr lang="sr-Latn-RS" dirty="0" smtClean="0"/>
              <a:t>, </a:t>
            </a:r>
            <a:r>
              <a:rPr lang="sr-Latn-RS" dirty="0"/>
              <a:t>ukupno treba dodati 10 elemenata</a:t>
            </a:r>
          </a:p>
          <a:p>
            <a:pPr lvl="1"/>
            <a:r>
              <a:rPr lang="sr-Latn-RS" i="1" dirty="0" err="1"/>
              <a:t>ToolStripMenuItem</a:t>
            </a:r>
            <a:r>
              <a:rPr lang="sr-Latn-RS" dirty="0" smtClean="0"/>
              <a:t> </a:t>
            </a:r>
            <a:r>
              <a:rPr lang="sr-Latn-RS" dirty="0"/>
              <a:t>Podaci – </a:t>
            </a:r>
            <a:r>
              <a:rPr lang="sr-Latn-RS" b="1" i="1" dirty="0"/>
              <a:t>Unos </a:t>
            </a:r>
            <a:r>
              <a:rPr lang="sr-Latn-RS" b="1" i="1" dirty="0" err="1"/>
              <a:t>ucenika</a:t>
            </a:r>
            <a:r>
              <a:rPr lang="sr-Latn-RS" dirty="0"/>
              <a:t>, </a:t>
            </a:r>
            <a:r>
              <a:rPr lang="sr-Latn-RS" b="1" i="1" dirty="0"/>
              <a:t>Unos kursa</a:t>
            </a:r>
            <a:r>
              <a:rPr lang="sr-Latn-RS" dirty="0"/>
              <a:t> i </a:t>
            </a:r>
            <a:r>
              <a:rPr lang="sr-Latn-RS" b="1" i="1" dirty="0"/>
              <a:t>Unos </a:t>
            </a:r>
            <a:r>
              <a:rPr lang="sr-Latn-RS" b="1" i="1" dirty="0" err="1"/>
              <a:t>predavaca</a:t>
            </a:r>
            <a:endParaRPr lang="sr-Latn-RS" b="1" i="1" dirty="0"/>
          </a:p>
          <a:p>
            <a:pPr lvl="1"/>
            <a:r>
              <a:rPr lang="sr-Latn-RS" dirty="0" err="1"/>
              <a:t>ToolStripMenuItem</a:t>
            </a:r>
            <a:r>
              <a:rPr lang="sr-Latn-RS" dirty="0" smtClean="0"/>
              <a:t> </a:t>
            </a:r>
            <a:r>
              <a:rPr lang="sr-Latn-RS" dirty="0"/>
              <a:t>Pregled – </a:t>
            </a:r>
            <a:r>
              <a:rPr lang="sr-Latn-RS" b="1" i="1" dirty="0" err="1"/>
              <a:t>Ucenici</a:t>
            </a:r>
            <a:r>
              <a:rPr lang="sr-Latn-RS" dirty="0"/>
              <a:t>, </a:t>
            </a:r>
            <a:r>
              <a:rPr lang="sr-Latn-RS" b="1" i="1" dirty="0" err="1"/>
              <a:t>Predavaci</a:t>
            </a:r>
            <a:r>
              <a:rPr lang="sr-Latn-RS" dirty="0"/>
              <a:t> i </a:t>
            </a:r>
            <a:r>
              <a:rPr lang="sr-Latn-RS" b="1" i="1" dirty="0"/>
              <a:t>Kursevi</a:t>
            </a:r>
          </a:p>
          <a:p>
            <a:pPr lvl="1"/>
            <a:r>
              <a:rPr lang="sr-Latn-RS" dirty="0" err="1"/>
              <a:t>ToolStripMenuItem</a:t>
            </a:r>
            <a:r>
              <a:rPr lang="sr-Latn-RS" dirty="0" smtClean="0"/>
              <a:t> </a:t>
            </a:r>
            <a:r>
              <a:rPr lang="sr-Latn-RS" dirty="0"/>
              <a:t>Zapisnik – </a:t>
            </a:r>
            <a:r>
              <a:rPr lang="sr-Latn-RS" b="1" i="1" dirty="0"/>
              <a:t>Unos </a:t>
            </a:r>
            <a:r>
              <a:rPr lang="sr-Latn-RS" dirty="0"/>
              <a:t>i</a:t>
            </a:r>
            <a:r>
              <a:rPr lang="sr-Latn-RS" b="1" i="1" dirty="0"/>
              <a:t> Pregled</a:t>
            </a:r>
          </a:p>
          <a:p>
            <a:pPr lvl="1"/>
            <a:r>
              <a:rPr lang="sr-Latn-RS" dirty="0" err="1"/>
              <a:t>ToolStripMenuItem</a:t>
            </a:r>
            <a:r>
              <a:rPr lang="sr-Latn-RS" dirty="0" smtClean="0"/>
              <a:t> </a:t>
            </a:r>
            <a:r>
              <a:rPr lang="sr-Latn-RS" dirty="0"/>
              <a:t>Autor – </a:t>
            </a:r>
            <a:r>
              <a:rPr lang="sr-Latn-RS" b="1" i="1" dirty="0"/>
              <a:t>O autoru</a:t>
            </a:r>
          </a:p>
          <a:p>
            <a:pPr lvl="1"/>
            <a:r>
              <a:rPr lang="sr-Latn-RS" dirty="0" err="1"/>
              <a:t>ToolStripMenuItem</a:t>
            </a:r>
            <a:r>
              <a:rPr lang="sr-Latn-RS" dirty="0" smtClean="0"/>
              <a:t> </a:t>
            </a:r>
            <a:r>
              <a:rPr lang="sr-Latn-RS" dirty="0" err="1"/>
              <a:t>Home</a:t>
            </a:r>
            <a:r>
              <a:rPr lang="sr-Latn-RS" dirty="0"/>
              <a:t> - </a:t>
            </a:r>
            <a:r>
              <a:rPr lang="sr-Latn-RS" b="1" i="1" dirty="0" err="1"/>
              <a:t>Pocetna</a:t>
            </a:r>
            <a:endParaRPr lang="sr-Latn-RS" b="1" i="1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588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GUI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b="1" i="1" dirty="0" err="1" smtClean="0"/>
              <a:t>Button</a:t>
            </a:r>
            <a:endParaRPr lang="sr-Latn-RS" b="1" i="1" dirty="0"/>
          </a:p>
          <a:p>
            <a:pPr lvl="1"/>
            <a:r>
              <a:rPr lang="sr-Latn-RS" dirty="0"/>
              <a:t>Dugme za unos studenta – </a:t>
            </a:r>
            <a:r>
              <a:rPr lang="sr-Latn-RS" b="1" dirty="0" err="1"/>
              <a:t>Bucenik</a:t>
            </a:r>
            <a:endParaRPr lang="sr-Latn-RS" b="1" dirty="0"/>
          </a:p>
          <a:p>
            <a:pPr lvl="1"/>
            <a:r>
              <a:rPr lang="sr-Latn-RS" dirty="0"/>
              <a:t>Dugme za unos predavača – </a:t>
            </a:r>
            <a:r>
              <a:rPr lang="sr-Latn-RS" b="1" dirty="0" err="1"/>
              <a:t>Bpredavac</a:t>
            </a:r>
            <a:endParaRPr lang="sr-Latn-RS" b="1" dirty="0"/>
          </a:p>
          <a:p>
            <a:pPr lvl="1"/>
            <a:r>
              <a:rPr lang="sr-Latn-RS" dirty="0"/>
              <a:t>Dugme za unos kursa – </a:t>
            </a:r>
            <a:r>
              <a:rPr lang="sr-Latn-RS" b="1" dirty="0" err="1"/>
              <a:t>Bkurs</a:t>
            </a:r>
            <a:endParaRPr lang="sr-Latn-RS" b="1" dirty="0"/>
          </a:p>
          <a:p>
            <a:pPr lvl="1"/>
            <a:r>
              <a:rPr lang="sr-Latn-RS" dirty="0"/>
              <a:t>Dugme za pregled učenika – </a:t>
            </a:r>
            <a:r>
              <a:rPr lang="sr-Latn-RS" b="1" dirty="0" err="1"/>
              <a:t>Bp_ucenik</a:t>
            </a:r>
            <a:endParaRPr lang="sr-Latn-RS" b="1" dirty="0"/>
          </a:p>
          <a:p>
            <a:pPr lvl="1"/>
            <a:r>
              <a:rPr lang="sr-Latn-RS" dirty="0"/>
              <a:t>Dugme za pregled profesora – </a:t>
            </a:r>
            <a:r>
              <a:rPr lang="sr-Latn-RS" b="1" dirty="0" err="1"/>
              <a:t>Bp_predavac</a:t>
            </a:r>
            <a:endParaRPr lang="sr-Latn-RS" b="1" dirty="0"/>
          </a:p>
          <a:p>
            <a:pPr lvl="1"/>
            <a:r>
              <a:rPr lang="sr-Latn-RS" dirty="0"/>
              <a:t>Dugme za pregled kursa – </a:t>
            </a:r>
            <a:r>
              <a:rPr lang="sr-Latn-RS" b="1" dirty="0" err="1"/>
              <a:t>Bp_kurs</a:t>
            </a:r>
            <a:endParaRPr lang="sr-Latn-RS" b="1" dirty="0"/>
          </a:p>
          <a:p>
            <a:pPr lvl="1"/>
            <a:r>
              <a:rPr lang="sr-Latn-RS" dirty="0"/>
              <a:t>Dugme za informacije o autoru – </a:t>
            </a:r>
            <a:r>
              <a:rPr lang="sr-Latn-RS" b="1" dirty="0" err="1"/>
              <a:t>Bautor</a:t>
            </a:r>
            <a:endParaRPr lang="sr-Latn-RS" b="1" dirty="0"/>
          </a:p>
          <a:p>
            <a:pPr lvl="1"/>
            <a:r>
              <a:rPr lang="sr-Latn-RS" dirty="0"/>
              <a:t>Dugme za izlaz - </a:t>
            </a:r>
            <a:r>
              <a:rPr lang="sr-Latn-RS" b="1" dirty="0" err="1"/>
              <a:t>Bizlaz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422049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400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Rockwell</vt:lpstr>
      <vt:lpstr>Tahoma</vt:lpstr>
      <vt:lpstr>Trebuchet MS</vt:lpstr>
      <vt:lpstr>Tw Cen MT</vt:lpstr>
      <vt:lpstr>Circuit</vt:lpstr>
      <vt:lpstr>Projektovanje i modelovanje</vt:lpstr>
      <vt:lpstr>Kreiranje aplikacije „Škola stranih jezika“</vt:lpstr>
      <vt:lpstr>Podešavanje baze</vt:lpstr>
      <vt:lpstr>Podešavanje baze</vt:lpstr>
      <vt:lpstr>Kreiranje klase za konekciju sa bazom</vt:lpstr>
      <vt:lpstr>Izgled aplikacije „škola stranih jezika“</vt:lpstr>
      <vt:lpstr>Sadržaj GUI aplikacije</vt:lpstr>
      <vt:lpstr>Sadržaj GUI aplikacije</vt:lpstr>
      <vt:lpstr>Sadržaj GUI aplikacije</vt:lpstr>
      <vt:lpstr>Event handler</vt:lpstr>
      <vt:lpstr>Event handler</vt:lpstr>
      <vt:lpstr>Event handler</vt:lpstr>
      <vt:lpstr>Primer Event handler</vt:lpstr>
      <vt:lpstr>Git u VISUAL STUDIO</vt:lpstr>
      <vt:lpstr>Git u VISUAL STUDIO</vt:lpstr>
      <vt:lpstr>Git u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2018-12-01T08:09:54Z</dcterms:created>
  <dcterms:modified xsi:type="dcterms:W3CDTF">2018-12-08T08:26:20Z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