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29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8" r:id="rId33"/>
    <p:sldId id="289" r:id="rId34"/>
    <p:sldId id="290" r:id="rId35"/>
    <p:sldId id="291" r:id="rId36"/>
    <p:sldId id="292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95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049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4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3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0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6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0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8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4FE45E-F811-4220-BF51-6975EC750499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F7BDAD-35B7-418C-9B00-CD581072E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7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PROJEKTOVANJE I MODELOVANJE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VEŽBE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61" y="2099733"/>
            <a:ext cx="3875043" cy="40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Konstruktor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klasu</a:t>
            </a:r>
            <a:r>
              <a:rPr lang="en-GB" dirty="0" smtClean="0"/>
              <a:t> Student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633" y="2603500"/>
            <a:ext cx="8063047" cy="3416300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37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Korišćenje konstruktora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kreiranja objekata klase</a:t>
            </a:r>
          </a:p>
          <a:p>
            <a:r>
              <a:rPr lang="sr-Latn-RS" dirty="0" smtClean="0"/>
              <a:t>za kreiranje objekata koristi se rezervisana reč</a:t>
            </a:r>
            <a:r>
              <a:rPr lang="en-GB" dirty="0" smtClean="0"/>
              <a:t> </a:t>
            </a:r>
            <a:r>
              <a:rPr lang="en-GB" b="1" dirty="0" smtClean="0"/>
              <a:t>new</a:t>
            </a:r>
            <a:r>
              <a:rPr lang="en-GB" dirty="0" smtClean="0"/>
              <a:t> </a:t>
            </a:r>
            <a:r>
              <a:rPr lang="sr-Latn-RS" dirty="0" smtClean="0"/>
              <a:t>iza</a:t>
            </a:r>
            <a:r>
              <a:rPr lang="en-GB" dirty="0" smtClean="0"/>
              <a:t> </a:t>
            </a:r>
            <a:r>
              <a:rPr lang="sr-Latn-RS" dirty="0" smtClean="0"/>
              <a:t>koje</a:t>
            </a:r>
            <a:r>
              <a:rPr lang="en-GB" dirty="0" smtClean="0"/>
              <a:t> </a:t>
            </a:r>
            <a:r>
              <a:rPr lang="sr-Latn-RS" dirty="0" smtClean="0"/>
              <a:t>sledi</a:t>
            </a:r>
            <a:r>
              <a:rPr lang="en-GB" dirty="0" smtClean="0"/>
              <a:t> </a:t>
            </a:r>
            <a:r>
              <a:rPr lang="sr-Latn-RS" dirty="0" smtClean="0"/>
              <a:t>poziv konstruktora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3730856"/>
            <a:ext cx="8067675" cy="1657350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6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Podrazumevani konstruktor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ako</a:t>
            </a:r>
            <a:r>
              <a:rPr lang="en-GB" dirty="0" smtClean="0"/>
              <a:t> u </a:t>
            </a:r>
            <a:r>
              <a:rPr lang="en-GB" dirty="0" err="1" smtClean="0"/>
              <a:t>klasi</a:t>
            </a:r>
            <a:r>
              <a:rPr lang="en-GB" dirty="0" smtClean="0"/>
              <a:t> </a:t>
            </a:r>
            <a:r>
              <a:rPr lang="en-GB" dirty="0" err="1" smtClean="0"/>
              <a:t>nije</a:t>
            </a:r>
            <a:r>
              <a:rPr lang="en-GB" dirty="0" smtClean="0"/>
              <a:t> </a:t>
            </a:r>
            <a:r>
              <a:rPr lang="en-GB" dirty="0" err="1" smtClean="0"/>
              <a:t>naveden</a:t>
            </a:r>
            <a:r>
              <a:rPr lang="en-GB" dirty="0" smtClean="0"/>
              <a:t> </a:t>
            </a:r>
            <a:r>
              <a:rPr lang="en-GB" dirty="0" err="1" smtClean="0"/>
              <a:t>konstruktor</a:t>
            </a:r>
            <a:r>
              <a:rPr lang="en-GB" dirty="0" smtClean="0"/>
              <a:t>, </a:t>
            </a:r>
            <a:r>
              <a:rPr lang="en-GB" dirty="0" err="1" smtClean="0"/>
              <a:t>podrazumeva</a:t>
            </a:r>
            <a:r>
              <a:rPr lang="en-GB" dirty="0" smtClean="0"/>
              <a:t> se da </a:t>
            </a:r>
            <a:r>
              <a:rPr lang="en-GB" dirty="0" err="1" smtClean="0"/>
              <a:t>ima</a:t>
            </a:r>
            <a:r>
              <a:rPr lang="en-GB" dirty="0" smtClean="0"/>
              <a:t> </a:t>
            </a:r>
            <a:r>
              <a:rPr lang="en-GB" dirty="0" err="1" smtClean="0"/>
              <a:t>jedan</a:t>
            </a:r>
            <a:r>
              <a:rPr lang="en-GB" dirty="0" smtClean="0"/>
              <a:t> bez </a:t>
            </a:r>
            <a:r>
              <a:rPr lang="en-GB" dirty="0" err="1" smtClean="0"/>
              <a:t>parametara</a:t>
            </a:r>
            <a:endParaRPr lang="sr-Latn-RS" dirty="0" smtClean="0"/>
          </a:p>
          <a:p>
            <a:r>
              <a:rPr lang="pl-PL" dirty="0" smtClean="0"/>
              <a:t> postavlja podrazumevane vrednosti za polja</a:t>
            </a:r>
          </a:p>
          <a:p>
            <a:pPr lvl="1"/>
            <a:r>
              <a:rPr lang="pl-PL" dirty="0" smtClean="0"/>
              <a:t> 0 za int, false za booean, null za objekte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7" y="3771900"/>
            <a:ext cx="9311467" cy="3086100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6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</a:t>
            </a:r>
            <a:r>
              <a:rPr lang="en-GB" dirty="0" err="1" smtClean="0"/>
              <a:t>i</a:t>
            </a:r>
            <a:r>
              <a:rPr lang="en-GB" dirty="0" smtClean="0"/>
              <a:t> set </a:t>
            </a:r>
            <a:r>
              <a:rPr lang="en-GB" dirty="0" err="1" smtClean="0"/>
              <a:t>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sr-Latn-RS" dirty="0" smtClean="0"/>
              <a:t>pristup privatnim poljima preko posebnih metoda</a:t>
            </a:r>
          </a:p>
          <a:p>
            <a:pPr lvl="1"/>
            <a:r>
              <a:rPr lang="en-GB" dirty="0" smtClean="0"/>
              <a:t> </a:t>
            </a:r>
            <a:r>
              <a:rPr lang="sr-Latn-RS" dirty="0" err="1" smtClean="0"/>
              <a:t>geteri</a:t>
            </a:r>
            <a:r>
              <a:rPr lang="sr-Latn-RS" dirty="0" smtClean="0"/>
              <a:t> i seteri (za </a:t>
            </a:r>
            <a:r>
              <a:rPr lang="sr-Latn-RS" dirty="0" err="1" smtClean="0"/>
              <a:t>boolean</a:t>
            </a:r>
            <a:r>
              <a:rPr lang="sr-Latn-RS" dirty="0" smtClean="0"/>
              <a:t> polja</a:t>
            </a:r>
            <a:r>
              <a:rPr lang="en-GB" dirty="0" smtClean="0"/>
              <a:t> </a:t>
            </a:r>
            <a:r>
              <a:rPr lang="en-GB" b="1" dirty="0" smtClean="0"/>
              <a:t>is</a:t>
            </a:r>
            <a:r>
              <a:rPr lang="en-GB" dirty="0" smtClean="0"/>
              <a:t>, </a:t>
            </a:r>
            <a:r>
              <a:rPr lang="sr-Latn-RS" dirty="0" smtClean="0"/>
              <a:t>na primer</a:t>
            </a:r>
            <a:r>
              <a:rPr lang="en-GB" dirty="0" smtClean="0"/>
              <a:t>: </a:t>
            </a:r>
            <a:r>
              <a:rPr lang="en-GB" b="1" dirty="0" err="1" smtClean="0"/>
              <a:t>isDiplomirao</a:t>
            </a:r>
            <a:r>
              <a:rPr lang="en-GB" dirty="0" smtClean="0"/>
              <a:t>, </a:t>
            </a:r>
            <a:r>
              <a:rPr lang="sr-Latn-RS" dirty="0" smtClean="0"/>
              <a:t>ako bismo imali </a:t>
            </a:r>
            <a:r>
              <a:rPr lang="sr-Latn-RS" dirty="0" err="1" smtClean="0"/>
              <a:t>boolean</a:t>
            </a:r>
            <a:r>
              <a:rPr lang="sr-Latn-RS" dirty="0" smtClean="0"/>
              <a:t> polje diplomirao</a:t>
            </a:r>
            <a:r>
              <a:rPr lang="en-GB" dirty="0" smtClean="0"/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 uvek </a:t>
            </a:r>
            <a:r>
              <a:rPr lang="sr-Latn-RS" dirty="0" err="1" smtClean="0"/>
              <a:t>public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6" y="3341716"/>
            <a:ext cx="9020175" cy="3516284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7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Pojam</a:t>
            </a:r>
            <a:r>
              <a:rPr lang="en-GB" dirty="0" smtClean="0"/>
              <a:t> </a:t>
            </a:r>
            <a:r>
              <a:rPr lang="en-GB" dirty="0" err="1" smtClean="0"/>
              <a:t>interfejsa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ima</a:t>
            </a:r>
            <a:r>
              <a:rPr lang="en-GB" dirty="0" smtClean="0"/>
              <a:t> </a:t>
            </a:r>
            <a:r>
              <a:rPr lang="en-GB" dirty="0" err="1" smtClean="0"/>
              <a:t>značajnu</a:t>
            </a:r>
            <a:r>
              <a:rPr lang="en-GB" dirty="0" smtClean="0"/>
              <a:t> </a:t>
            </a:r>
            <a:r>
              <a:rPr lang="en-GB" dirty="0" err="1" smtClean="0"/>
              <a:t>ulogu</a:t>
            </a:r>
            <a:r>
              <a:rPr lang="en-GB" dirty="0" smtClean="0"/>
              <a:t> u </a:t>
            </a:r>
            <a:r>
              <a:rPr lang="en-GB" dirty="0" err="1" smtClean="0"/>
              <a:t>softverskom</a:t>
            </a:r>
            <a:r>
              <a:rPr lang="en-GB" dirty="0" smtClean="0"/>
              <a:t> </a:t>
            </a:r>
            <a:r>
              <a:rPr lang="en-GB" dirty="0" err="1" smtClean="0"/>
              <a:t>inženjerstvu</a:t>
            </a:r>
            <a:endParaRPr lang="sr-Latn-RS" dirty="0" smtClean="0"/>
          </a:p>
          <a:p>
            <a:pPr lvl="1"/>
            <a:r>
              <a:rPr lang="en-GB" dirty="0" smtClean="0"/>
              <a:t>u </a:t>
            </a:r>
            <a:r>
              <a:rPr lang="en-GB" dirty="0" err="1" smtClean="0"/>
              <a:t>najširem</a:t>
            </a:r>
            <a:r>
              <a:rPr lang="en-GB" dirty="0" smtClean="0"/>
              <a:t> </a:t>
            </a:r>
            <a:r>
              <a:rPr lang="en-GB" dirty="0" err="1" smtClean="0"/>
              <a:t>smislu</a:t>
            </a:r>
            <a:r>
              <a:rPr lang="en-GB" dirty="0" smtClean="0"/>
              <a:t> </a:t>
            </a:r>
            <a:r>
              <a:rPr lang="en-GB" dirty="0" err="1" smtClean="0"/>
              <a:t>predstavlja</a:t>
            </a:r>
            <a:r>
              <a:rPr lang="en-GB" dirty="0" smtClean="0"/>
              <a:t> </a:t>
            </a:r>
            <a:r>
              <a:rPr lang="en-GB" dirty="0" err="1" smtClean="0"/>
              <a:t>neki</a:t>
            </a:r>
            <a:r>
              <a:rPr lang="en-GB" dirty="0" smtClean="0"/>
              <a:t> standard </a:t>
            </a:r>
            <a:r>
              <a:rPr lang="en-GB" dirty="0" err="1" smtClean="0"/>
              <a:t>ili</a:t>
            </a:r>
            <a:r>
              <a:rPr lang="en-GB" dirty="0" smtClean="0"/>
              <a:t> </a:t>
            </a:r>
            <a:r>
              <a:rPr lang="en-GB" dirty="0" err="1" smtClean="0"/>
              <a:t>ugovor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en-GB" dirty="0" smtClean="0"/>
              <a:t> </a:t>
            </a:r>
            <a:r>
              <a:rPr lang="en-GB" dirty="0" err="1" smtClean="0"/>
              <a:t>kome</a:t>
            </a:r>
            <a:r>
              <a:rPr lang="en-GB" dirty="0" smtClean="0"/>
              <a:t> </a:t>
            </a:r>
            <a:r>
              <a:rPr lang="en-GB" dirty="0" err="1" smtClean="0"/>
              <a:t>neki</a:t>
            </a:r>
            <a:r>
              <a:rPr lang="en-GB" dirty="0" smtClean="0"/>
              <a:t> </a:t>
            </a:r>
            <a:r>
              <a:rPr lang="en-GB" dirty="0" err="1" smtClean="0"/>
              <a:t>softver</a:t>
            </a:r>
            <a:r>
              <a:rPr lang="sr-Latn-RS" dirty="0"/>
              <a:t> </a:t>
            </a:r>
            <a:r>
              <a:rPr lang="en-GB" dirty="0" err="1" smtClean="0"/>
              <a:t>funkcioniše</a:t>
            </a:r>
            <a:endParaRPr lang="sr-Latn-RS" dirty="0" smtClean="0"/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se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pozivanje</a:t>
            </a:r>
            <a:r>
              <a:rPr lang="en-GB" dirty="0" smtClean="0"/>
              <a:t> od </a:t>
            </a:r>
            <a:r>
              <a:rPr lang="en-GB" dirty="0" err="1" smtClean="0"/>
              <a:t>strane</a:t>
            </a:r>
            <a:r>
              <a:rPr lang="en-GB" dirty="0" smtClean="0"/>
              <a:t> </a:t>
            </a:r>
            <a:r>
              <a:rPr lang="en-GB" dirty="0" err="1" smtClean="0"/>
              <a:t>drugih</a:t>
            </a:r>
            <a:r>
              <a:rPr lang="en-GB" dirty="0" smtClean="0"/>
              <a:t> </a:t>
            </a:r>
            <a:r>
              <a:rPr lang="en-GB" dirty="0" err="1" smtClean="0"/>
              <a:t>softverskih</a:t>
            </a:r>
            <a:r>
              <a:rPr lang="en-GB" dirty="0" smtClean="0"/>
              <a:t> </a:t>
            </a:r>
            <a:r>
              <a:rPr lang="en-GB" dirty="0" err="1" smtClean="0"/>
              <a:t>komponenti</a:t>
            </a:r>
            <a:endParaRPr lang="sr-Latn-RS" dirty="0" smtClean="0"/>
          </a:p>
          <a:p>
            <a:r>
              <a:rPr lang="en-GB" dirty="0" err="1" smtClean="0"/>
              <a:t>opisuje</a:t>
            </a:r>
            <a:r>
              <a:rPr lang="en-GB" dirty="0" smtClean="0"/>
              <a:t> </a:t>
            </a:r>
            <a:r>
              <a:rPr lang="en-GB" dirty="0" err="1" smtClean="0"/>
              <a:t>neku</a:t>
            </a:r>
            <a:r>
              <a:rPr lang="en-GB" dirty="0" smtClean="0"/>
              <a:t> </a:t>
            </a:r>
            <a:r>
              <a:rPr lang="en-GB" dirty="0" err="1" smtClean="0"/>
              <a:t>formu</a:t>
            </a:r>
            <a:r>
              <a:rPr lang="en-GB" dirty="0" smtClean="0"/>
              <a:t> </a:t>
            </a:r>
            <a:r>
              <a:rPr lang="en-GB" dirty="0" err="1" smtClean="0"/>
              <a:t>ponašanja</a:t>
            </a:r>
            <a:r>
              <a:rPr lang="en-GB" dirty="0" smtClean="0"/>
              <a:t> </a:t>
            </a:r>
            <a:r>
              <a:rPr lang="en-GB" dirty="0" err="1" smtClean="0"/>
              <a:t>koju</a:t>
            </a:r>
            <a:r>
              <a:rPr lang="en-GB" dirty="0" smtClean="0"/>
              <a:t> </a:t>
            </a:r>
            <a:r>
              <a:rPr lang="en-GB" dirty="0" err="1" smtClean="0"/>
              <a:t>treba</a:t>
            </a:r>
            <a:r>
              <a:rPr lang="en-GB" dirty="0" smtClean="0"/>
              <a:t> </a:t>
            </a:r>
            <a:r>
              <a:rPr lang="en-GB" dirty="0" err="1" smtClean="0"/>
              <a:t>implementirati</a:t>
            </a:r>
            <a:endParaRPr lang="en-GB" dirty="0"/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08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Interfejs u OOP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opisuje</a:t>
            </a:r>
            <a:r>
              <a:rPr lang="en-GB" dirty="0" smtClean="0"/>
              <a:t> </a:t>
            </a:r>
            <a:r>
              <a:rPr lang="en-GB" dirty="0" err="1" smtClean="0"/>
              <a:t>šta</a:t>
            </a:r>
            <a:r>
              <a:rPr lang="en-GB" dirty="0" smtClean="0"/>
              <a:t> </a:t>
            </a:r>
            <a:r>
              <a:rPr lang="en-GB" dirty="0" err="1" smtClean="0"/>
              <a:t>klase</a:t>
            </a:r>
            <a:r>
              <a:rPr lang="en-GB" dirty="0" smtClean="0"/>
              <a:t> </a:t>
            </a:r>
            <a:r>
              <a:rPr lang="en-GB" dirty="0" err="1" smtClean="0"/>
              <a:t>treba</a:t>
            </a:r>
            <a:r>
              <a:rPr lang="en-GB" dirty="0" smtClean="0"/>
              <a:t> da </a:t>
            </a:r>
            <a:r>
              <a:rPr lang="en-GB" dirty="0" err="1" smtClean="0"/>
              <a:t>rade</a:t>
            </a:r>
            <a:r>
              <a:rPr lang="en-GB" dirty="0" smtClean="0"/>
              <a:t>, </a:t>
            </a:r>
            <a:r>
              <a:rPr lang="en-GB" dirty="0" err="1" smtClean="0"/>
              <a:t>ali</a:t>
            </a:r>
            <a:r>
              <a:rPr lang="en-GB" dirty="0" smtClean="0"/>
              <a:t> ne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kako</a:t>
            </a:r>
            <a:endParaRPr lang="sr-Latn-RS" dirty="0" smtClean="0"/>
          </a:p>
          <a:p>
            <a:r>
              <a:rPr lang="en-GB" dirty="0" err="1" smtClean="0"/>
              <a:t>interfejsi</a:t>
            </a:r>
            <a:r>
              <a:rPr lang="en-GB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 smtClean="0"/>
              <a:t>samo</a:t>
            </a:r>
            <a:r>
              <a:rPr lang="en-GB" dirty="0" smtClean="0"/>
              <a:t> </a:t>
            </a:r>
            <a:r>
              <a:rPr lang="en-GB" dirty="0" err="1" smtClean="0"/>
              <a:t>zaglavlja</a:t>
            </a:r>
            <a:r>
              <a:rPr lang="en-GB" dirty="0" smtClean="0"/>
              <a:t> </a:t>
            </a:r>
            <a:r>
              <a:rPr lang="en-GB" dirty="0" err="1" smtClean="0"/>
              <a:t>metoda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konstante</a:t>
            </a:r>
            <a:r>
              <a:rPr lang="en-GB" dirty="0" smtClean="0"/>
              <a:t> (final static </a:t>
            </a:r>
            <a:r>
              <a:rPr lang="en-GB" dirty="0" err="1" smtClean="0"/>
              <a:t>polja</a:t>
            </a:r>
            <a:r>
              <a:rPr lang="en-GB" dirty="0" smtClean="0"/>
              <a:t>)</a:t>
            </a:r>
            <a:endParaRPr lang="sr-Latn-RS" dirty="0" smtClean="0"/>
          </a:p>
          <a:p>
            <a:r>
              <a:rPr lang="fr-FR" dirty="0" smtClean="0"/>
              <a:t>ne </a:t>
            </a:r>
            <a:r>
              <a:rPr lang="fr-FR" dirty="0" err="1" smtClean="0"/>
              <a:t>sadrže</a:t>
            </a:r>
            <a:r>
              <a:rPr lang="fr-FR" dirty="0" smtClean="0"/>
              <a:t> </a:t>
            </a:r>
            <a:r>
              <a:rPr lang="fr-FR" dirty="0" err="1" smtClean="0"/>
              <a:t>implementaciju</a:t>
            </a:r>
            <a:r>
              <a:rPr lang="fr-FR" dirty="0" smtClean="0"/>
              <a:t> ni </a:t>
            </a:r>
            <a:r>
              <a:rPr lang="fr-FR" dirty="0" err="1" smtClean="0"/>
              <a:t>jedne</a:t>
            </a:r>
            <a:r>
              <a:rPr lang="fr-FR" dirty="0" smtClean="0"/>
              <a:t> </a:t>
            </a:r>
            <a:r>
              <a:rPr lang="fr-FR" dirty="0" err="1" smtClean="0"/>
              <a:t>metode</a:t>
            </a:r>
            <a:endParaRPr lang="sr-Latn-RS" dirty="0" smtClean="0"/>
          </a:p>
          <a:p>
            <a:r>
              <a:rPr lang="en-GB" dirty="0" err="1" smtClean="0"/>
              <a:t>može</a:t>
            </a:r>
            <a:r>
              <a:rPr lang="en-GB" dirty="0" smtClean="0"/>
              <a:t> da </a:t>
            </a:r>
            <a:r>
              <a:rPr lang="en-GB" dirty="0" err="1" smtClean="0"/>
              <a:t>nasledi</a:t>
            </a:r>
            <a:r>
              <a:rPr lang="en-GB" dirty="0" smtClean="0"/>
              <a:t> </a:t>
            </a:r>
            <a:r>
              <a:rPr lang="en-GB" dirty="0" err="1" smtClean="0"/>
              <a:t>druge</a:t>
            </a:r>
            <a:r>
              <a:rPr lang="en-GB" dirty="0" smtClean="0"/>
              <a:t> </a:t>
            </a:r>
            <a:r>
              <a:rPr lang="en-GB" dirty="0" err="1" smtClean="0"/>
              <a:t>interfejse</a:t>
            </a:r>
            <a:r>
              <a:rPr lang="en-GB" dirty="0" smtClean="0"/>
              <a:t> (extends)</a:t>
            </a:r>
            <a:endParaRPr lang="sr-Latn-RS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sintaksa</a:t>
            </a:r>
            <a:r>
              <a:rPr lang="en-GB" dirty="0" smtClean="0"/>
              <a:t> u </a:t>
            </a:r>
            <a:r>
              <a:rPr lang="en-GB" dirty="0" err="1" smtClean="0"/>
              <a:t>Javi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public interface </a:t>
            </a:r>
            <a:r>
              <a:rPr lang="en-GB" dirty="0" err="1" smtClean="0"/>
              <a:t>NazivInterfejsa</a:t>
            </a:r>
            <a:r>
              <a:rPr lang="en-GB" dirty="0" smtClean="0"/>
              <a:t> {</a:t>
            </a:r>
          </a:p>
          <a:p>
            <a:pPr marL="457200" lvl="1" indent="0">
              <a:buNone/>
            </a:pPr>
            <a:r>
              <a:rPr lang="en-GB" dirty="0" smtClean="0"/>
              <a:t>// </a:t>
            </a:r>
            <a:r>
              <a:rPr lang="en-GB" dirty="0" err="1" smtClean="0"/>
              <a:t>lista</a:t>
            </a:r>
            <a:r>
              <a:rPr lang="en-GB" dirty="0" smtClean="0"/>
              <a:t> final static </a:t>
            </a:r>
            <a:r>
              <a:rPr lang="en-GB" dirty="0" err="1" smtClean="0"/>
              <a:t>polja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// </a:t>
            </a:r>
            <a:r>
              <a:rPr lang="en-GB" dirty="0" err="1" smtClean="0"/>
              <a:t>lista</a:t>
            </a:r>
            <a:r>
              <a:rPr lang="en-GB" dirty="0" smtClean="0"/>
              <a:t> </a:t>
            </a:r>
            <a:r>
              <a:rPr lang="en-GB" dirty="0" err="1" smtClean="0"/>
              <a:t>zaglavlja</a:t>
            </a:r>
            <a:r>
              <a:rPr lang="en-GB" dirty="0" smtClean="0"/>
              <a:t> </a:t>
            </a:r>
            <a:r>
              <a:rPr lang="en-GB" dirty="0" err="1" smtClean="0"/>
              <a:t>metoda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71353" y="4422371"/>
            <a:ext cx="3832167" cy="1521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387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Interfejsi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klase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klasa može da implementira jedan ili više interfejsa</a:t>
            </a:r>
          </a:p>
          <a:p>
            <a:r>
              <a:rPr lang="sr-Latn-RS" dirty="0" smtClean="0"/>
              <a:t>klasa koja nije apstraktna mora implementirati sve metoda interfejsa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" y="3514725"/>
            <a:ext cx="10765746" cy="3343275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1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Interfejsi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klase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ako</a:t>
            </a:r>
            <a:r>
              <a:rPr lang="en-GB" dirty="0" smtClean="0"/>
              <a:t> </a:t>
            </a:r>
            <a:r>
              <a:rPr lang="en-GB" dirty="0" err="1" smtClean="0"/>
              <a:t>klasa</a:t>
            </a:r>
            <a:r>
              <a:rPr lang="en-GB" dirty="0" smtClean="0"/>
              <a:t> ne </a:t>
            </a:r>
            <a:r>
              <a:rPr lang="en-GB" dirty="0" err="1" smtClean="0"/>
              <a:t>implementira</a:t>
            </a:r>
            <a:r>
              <a:rPr lang="en-GB" dirty="0" smtClean="0"/>
              <a:t> </a:t>
            </a:r>
            <a:r>
              <a:rPr lang="en-GB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interfejsa</a:t>
            </a:r>
            <a:r>
              <a:rPr lang="en-GB" dirty="0" smtClean="0"/>
              <a:t> mora </a:t>
            </a:r>
            <a:r>
              <a:rPr lang="en-GB" dirty="0" err="1" smtClean="0"/>
              <a:t>biti</a:t>
            </a:r>
            <a:r>
              <a:rPr lang="en-GB" dirty="0" smtClean="0"/>
              <a:t> </a:t>
            </a:r>
            <a:r>
              <a:rPr lang="en-GB" dirty="0" err="1" smtClean="0"/>
              <a:t>deklarisana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sr-Latn-RS" dirty="0" smtClean="0"/>
              <a:t> </a:t>
            </a:r>
            <a:r>
              <a:rPr lang="en-GB" dirty="0" err="1" smtClean="0"/>
              <a:t>apstraktna</a:t>
            </a:r>
            <a:endParaRPr lang="sr-Latn-R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10" y="3686175"/>
            <a:ext cx="6229350" cy="2333625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3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Interfejsi</a:t>
            </a:r>
            <a:r>
              <a:rPr lang="en-GB" dirty="0" smtClean="0"/>
              <a:t>, </a:t>
            </a:r>
            <a:r>
              <a:rPr lang="en-GB" dirty="0" err="1" smtClean="0"/>
              <a:t>klase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nasleđivanje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194" y="3089160"/>
            <a:ext cx="5991225" cy="2295525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6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Višestruko</a:t>
            </a:r>
            <a:r>
              <a:rPr lang="en-GB" dirty="0" smtClean="0"/>
              <a:t> </a:t>
            </a:r>
            <a:r>
              <a:rPr lang="en-GB" dirty="0" err="1" smtClean="0"/>
              <a:t>nasleđivanje</a:t>
            </a:r>
            <a:r>
              <a:rPr lang="en-GB" dirty="0" smtClean="0"/>
              <a:t> u </a:t>
            </a:r>
            <a:r>
              <a:rPr lang="en-GB" dirty="0" err="1" smtClean="0"/>
              <a:t>Javi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67" y="3014220"/>
            <a:ext cx="7962900" cy="2057400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8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altLang="en-US" sz="3600" dirty="0">
                <a:latin typeface="Times New Roman" panose="02020603050405020304" pitchFamily="18" charset="0"/>
              </a:rPr>
              <a:t>grafički jezik za </a:t>
            </a:r>
            <a:r>
              <a:rPr lang="sr-Latn-CS" altLang="en-US" sz="3600" dirty="0" err="1">
                <a:latin typeface="Times New Roman" panose="02020603050405020304" pitchFamily="18" charset="0"/>
              </a:rPr>
              <a:t>vizuelizovanje</a:t>
            </a:r>
            <a:r>
              <a:rPr lang="sr-Latn-CS" altLang="en-US" sz="3600" dirty="0">
                <a:latin typeface="Times New Roman" panose="02020603050405020304" pitchFamily="18" charset="0"/>
              </a:rPr>
              <a:t>, specifikovanje, konstruisanje i dokumentovanje tvorevina u sistemu sa 	intenzivnom primenom </a:t>
            </a:r>
            <a:r>
              <a:rPr lang="sr-Latn-CS" altLang="en-US" sz="3600" dirty="0" smtClean="0">
                <a:latin typeface="Times New Roman" panose="02020603050405020304" pitchFamily="18" charset="0"/>
              </a:rPr>
              <a:t>softvera</a:t>
            </a:r>
            <a:endParaRPr lang="sr-Latn-CS" alt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2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Interfejsi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inicijalizacija</a:t>
            </a:r>
            <a:r>
              <a:rPr lang="en-GB" dirty="0" smtClean="0"/>
              <a:t> </a:t>
            </a:r>
            <a:r>
              <a:rPr lang="en-GB" dirty="0" err="1" smtClean="0"/>
              <a:t>promenljive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224" y="2506662"/>
            <a:ext cx="8865422" cy="4351338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8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Još</a:t>
            </a:r>
            <a:r>
              <a:rPr lang="en-GB" dirty="0" smtClean="0"/>
              <a:t> </a:t>
            </a:r>
            <a:r>
              <a:rPr lang="en-GB" dirty="0" err="1" smtClean="0"/>
              <a:t>primera</a:t>
            </a:r>
            <a:r>
              <a:rPr lang="en-GB" dirty="0" smtClean="0"/>
              <a:t> - </a:t>
            </a:r>
            <a:r>
              <a:rPr lang="en-GB" dirty="0" err="1" smtClean="0"/>
              <a:t>proširivo</a:t>
            </a:r>
            <a:r>
              <a:rPr lang="en-GB" dirty="0" smtClean="0"/>
              <a:t> </a:t>
            </a:r>
            <a:r>
              <a:rPr lang="en-GB" dirty="0" err="1" smtClean="0"/>
              <a:t>vozilo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398" y="2506662"/>
            <a:ext cx="7663969" cy="4351338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9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Još</a:t>
            </a:r>
            <a:r>
              <a:rPr lang="en-GB" dirty="0" smtClean="0"/>
              <a:t> </a:t>
            </a:r>
            <a:r>
              <a:rPr lang="en-GB" dirty="0" err="1" smtClean="0"/>
              <a:t>primera</a:t>
            </a:r>
            <a:r>
              <a:rPr lang="en-GB" dirty="0" smtClean="0"/>
              <a:t> - </a:t>
            </a:r>
            <a:r>
              <a:rPr lang="en-GB" dirty="0" err="1" smtClean="0"/>
              <a:t>višestruko</a:t>
            </a:r>
            <a:r>
              <a:rPr lang="en-GB" dirty="0" smtClean="0"/>
              <a:t> </a:t>
            </a:r>
            <a:r>
              <a:rPr lang="en-GB" dirty="0" err="1" smtClean="0"/>
              <a:t>nasleđivanje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535" y="2506662"/>
            <a:ext cx="9298394" cy="4351338"/>
          </a:xfrm>
          <a:prstGeom prst="rect">
            <a:avLst/>
          </a:prstGeom>
        </p:spPr>
      </p:pic>
      <p:pic>
        <p:nvPicPr>
          <p:cNvPr id="7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4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Izuzetak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događaj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desi u </a:t>
            </a:r>
            <a:r>
              <a:rPr lang="en-GB" dirty="0" err="1" smtClean="0"/>
              <a:t>toku</a:t>
            </a:r>
            <a:r>
              <a:rPr lang="en-GB" dirty="0" smtClean="0"/>
              <a:t> </a:t>
            </a:r>
            <a:r>
              <a:rPr lang="en-GB" dirty="0" err="1" smtClean="0"/>
              <a:t>izvršavanja</a:t>
            </a:r>
            <a:r>
              <a:rPr lang="en-GB" dirty="0" smtClean="0"/>
              <a:t> </a:t>
            </a:r>
            <a:r>
              <a:rPr lang="en-GB" dirty="0" err="1" smtClean="0"/>
              <a:t>programa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remeti</a:t>
            </a:r>
            <a:r>
              <a:rPr lang="en-GB" dirty="0" smtClean="0"/>
              <a:t> </a:t>
            </a:r>
            <a:r>
              <a:rPr lang="en-GB" dirty="0" err="1" smtClean="0"/>
              <a:t>tok</a:t>
            </a:r>
            <a:r>
              <a:rPr lang="sr-Latn-RS" dirty="0" smtClean="0"/>
              <a:t> </a:t>
            </a:r>
            <a:r>
              <a:rPr lang="en-GB" dirty="0" err="1" smtClean="0"/>
              <a:t>izvršavanja</a:t>
            </a:r>
            <a:r>
              <a:rPr lang="en-GB" dirty="0" smtClean="0"/>
              <a:t> </a:t>
            </a:r>
            <a:r>
              <a:rPr lang="en-GB" dirty="0" err="1" smtClean="0"/>
              <a:t>programa</a:t>
            </a: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r>
              <a:rPr lang="en-GB" dirty="0" err="1" smtClean="0"/>
              <a:t>šta</a:t>
            </a:r>
            <a:r>
              <a:rPr lang="en-GB" dirty="0" smtClean="0"/>
              <a:t> </a:t>
            </a:r>
            <a:r>
              <a:rPr lang="en-GB" dirty="0" err="1" smtClean="0"/>
              <a:t>ako</a:t>
            </a:r>
            <a:r>
              <a:rPr lang="en-GB" dirty="0" smtClean="0"/>
              <a:t> </a:t>
            </a:r>
            <a:r>
              <a:rPr lang="en-GB" dirty="0" err="1" smtClean="0"/>
              <a:t>korisnik</a:t>
            </a:r>
            <a:r>
              <a:rPr lang="en-GB" dirty="0" smtClean="0"/>
              <a:t> </a:t>
            </a:r>
            <a:r>
              <a:rPr lang="en-GB" dirty="0" err="1" smtClean="0"/>
              <a:t>unese</a:t>
            </a:r>
            <a:r>
              <a:rPr lang="en-GB" dirty="0" smtClean="0"/>
              <a:t> </a:t>
            </a:r>
            <a:r>
              <a:rPr lang="en-GB" dirty="0" err="1" smtClean="0"/>
              <a:t>nešto</a:t>
            </a:r>
            <a:r>
              <a:rPr lang="en-GB" dirty="0" smtClean="0"/>
              <a:t> </a:t>
            </a:r>
            <a:r>
              <a:rPr lang="en-GB" dirty="0" err="1" smtClean="0"/>
              <a:t>što</a:t>
            </a:r>
            <a:r>
              <a:rPr lang="en-GB" dirty="0" smtClean="0"/>
              <a:t> </a:t>
            </a:r>
            <a:r>
              <a:rPr lang="en-GB" dirty="0" err="1" smtClean="0"/>
              <a:t>nije</a:t>
            </a:r>
            <a:r>
              <a:rPr lang="en-GB" dirty="0" smtClean="0"/>
              <a:t> </a:t>
            </a:r>
            <a:r>
              <a:rPr lang="en-GB" dirty="0" err="1" smtClean="0"/>
              <a:t>broj</a:t>
            </a:r>
            <a:r>
              <a:rPr lang="en-GB" dirty="0" smtClean="0"/>
              <a:t>?</a:t>
            </a:r>
            <a:endParaRPr lang="sr-Latn-RS" dirty="0" smtClean="0"/>
          </a:p>
          <a:p>
            <a:pPr lvl="1"/>
            <a:r>
              <a:rPr lang="en-GB" dirty="0" err="1" smtClean="0"/>
              <a:t>na</a:t>
            </a:r>
            <a:r>
              <a:rPr lang="en-GB" dirty="0" smtClean="0"/>
              <a:t> primer string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sadrži</a:t>
            </a:r>
            <a:r>
              <a:rPr lang="en-GB" dirty="0" smtClean="0"/>
              <a:t> </a:t>
            </a:r>
            <a:r>
              <a:rPr lang="en-GB" dirty="0" err="1" smtClean="0"/>
              <a:t>slova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79" y="2884516"/>
            <a:ext cx="6534150" cy="2187104"/>
          </a:xfrm>
          <a:prstGeom prst="rect">
            <a:avLst/>
          </a:prstGeom>
        </p:spPr>
      </p:pic>
      <p:pic>
        <p:nvPicPr>
          <p:cNvPr id="7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6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Izuzetak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ispaljuje</a:t>
            </a:r>
            <a:r>
              <a:rPr lang="en-GB" dirty="0" smtClean="0"/>
              <a:t> se </a:t>
            </a:r>
            <a:r>
              <a:rPr lang="en-GB" dirty="0" err="1" smtClean="0"/>
              <a:t>izuzetak</a:t>
            </a:r>
            <a:endParaRPr lang="sr-Latn-RS" dirty="0" smtClean="0"/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java.lang.NumberFormatException</a:t>
            </a:r>
            <a:endParaRPr lang="sr-Latn-RS" dirty="0" smtClean="0"/>
          </a:p>
          <a:p>
            <a:pPr lvl="1"/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r>
              <a:rPr lang="pt-BR" dirty="0" smtClean="0"/>
              <a:t>program se prekida na mestu gde se desio izuzetak</a:t>
            </a:r>
            <a:endParaRPr lang="sr-Latn-RS" dirty="0" smtClean="0"/>
          </a:p>
          <a:p>
            <a:pPr lvl="1"/>
            <a:r>
              <a:rPr lang="nl-NL" dirty="0" smtClean="0"/>
              <a:t>u liniji int broj = Integer.parseInt(brojStr);</a:t>
            </a:r>
            <a:endParaRPr lang="sr-Latn-RS" dirty="0" smtClean="0"/>
          </a:p>
          <a:p>
            <a:r>
              <a:rPr lang="it-IT" dirty="0" smtClean="0"/>
              <a:t>ostatak programa ne može pravilno da se izvršava</a:t>
            </a:r>
            <a:endParaRPr lang="sr-Latn-R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83" y="3350289"/>
            <a:ext cx="7010400" cy="1171575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8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Hvatanje</a:t>
            </a:r>
            <a:r>
              <a:rPr lang="en-GB" dirty="0" smtClean="0"/>
              <a:t> </a:t>
            </a:r>
            <a:r>
              <a:rPr lang="en-GB" dirty="0" err="1" smtClean="0"/>
              <a:t>izuzetka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 u Javi imamo mogudnost da obradimo izuzetak</a:t>
            </a:r>
          </a:p>
          <a:p>
            <a:r>
              <a:rPr lang="en-GB" dirty="0" smtClean="0"/>
              <a:t> try-catch </a:t>
            </a:r>
            <a:r>
              <a:rPr lang="en-GB" dirty="0" err="1" smtClean="0"/>
              <a:t>blok</a:t>
            </a:r>
            <a:endParaRPr lang="sr-Latn-RS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08218"/>
            <a:ext cx="8534400" cy="2903682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38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Izuzetak</a:t>
            </a:r>
            <a:r>
              <a:rPr lang="en-GB" dirty="0" smtClean="0"/>
              <a:t> je </a:t>
            </a:r>
            <a:r>
              <a:rPr lang="en-GB" dirty="0" err="1" smtClean="0"/>
              <a:t>klasa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svaki izuzetak je instanca neke klase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kada</a:t>
            </a:r>
            <a:r>
              <a:rPr lang="en-GB" dirty="0" smtClean="0"/>
              <a:t> se </a:t>
            </a:r>
            <a:r>
              <a:rPr lang="en-GB" dirty="0" err="1" smtClean="0"/>
              <a:t>dogodi</a:t>
            </a:r>
            <a:r>
              <a:rPr lang="en-GB" dirty="0" smtClean="0"/>
              <a:t> </a:t>
            </a:r>
            <a:r>
              <a:rPr lang="en-GB" dirty="0" err="1" smtClean="0"/>
              <a:t>greška</a:t>
            </a:r>
            <a:r>
              <a:rPr lang="en-GB" dirty="0" smtClean="0"/>
              <a:t>, </a:t>
            </a:r>
            <a:r>
              <a:rPr lang="en-GB" dirty="0" err="1" smtClean="0"/>
              <a:t>metoda</a:t>
            </a:r>
            <a:r>
              <a:rPr lang="en-GB" dirty="0" smtClean="0"/>
              <a:t> u </a:t>
            </a:r>
            <a:r>
              <a:rPr lang="en-GB" dirty="0" err="1" smtClean="0"/>
              <a:t>kojoj</a:t>
            </a:r>
            <a:r>
              <a:rPr lang="en-GB" dirty="0" smtClean="0"/>
              <a:t> se </a:t>
            </a:r>
            <a:r>
              <a:rPr lang="en-GB" dirty="0" err="1" smtClean="0"/>
              <a:t>dogodila</a:t>
            </a:r>
            <a:r>
              <a:rPr lang="en-GB" dirty="0" smtClean="0"/>
              <a:t> </a:t>
            </a:r>
            <a:r>
              <a:rPr lang="en-GB" dirty="0" err="1" smtClean="0"/>
              <a:t>greška</a:t>
            </a:r>
            <a:r>
              <a:rPr lang="en-GB" dirty="0" smtClean="0"/>
              <a:t> </a:t>
            </a:r>
            <a:r>
              <a:rPr lang="en-GB" dirty="0" err="1" smtClean="0"/>
              <a:t>kreira</a:t>
            </a:r>
            <a:r>
              <a:rPr lang="en-GB" dirty="0" smtClean="0"/>
              <a:t> </a:t>
            </a:r>
            <a:r>
              <a:rPr lang="en-GB" dirty="0" err="1" smtClean="0"/>
              <a:t>objekat</a:t>
            </a:r>
            <a:r>
              <a:rPr lang="sr-Latn-RS" dirty="0" smtClean="0"/>
              <a:t> </a:t>
            </a:r>
            <a:r>
              <a:rPr lang="en-GB" dirty="0" err="1" smtClean="0"/>
              <a:t>izuzetka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prosleđuje</a:t>
            </a:r>
            <a:r>
              <a:rPr lang="en-GB" dirty="0" smtClean="0"/>
              <a:t> 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okruženju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izvršavanje</a:t>
            </a:r>
            <a:r>
              <a:rPr lang="en-GB" dirty="0" smtClean="0"/>
              <a:t> </a:t>
            </a:r>
            <a:r>
              <a:rPr lang="en-GB" dirty="0" err="1" smtClean="0"/>
              <a:t>programa</a:t>
            </a:r>
            <a:endParaRPr lang="sr-Latn-RS" dirty="0" smtClean="0"/>
          </a:p>
          <a:p>
            <a:pPr lvl="1"/>
            <a:r>
              <a:rPr lang="en-GB" dirty="0" err="1" smtClean="0"/>
              <a:t>ovaj</a:t>
            </a:r>
            <a:r>
              <a:rPr lang="en-GB" dirty="0" smtClean="0"/>
              <a:t> </a:t>
            </a:r>
            <a:r>
              <a:rPr lang="en-GB" dirty="0" err="1" smtClean="0"/>
              <a:t>proces</a:t>
            </a:r>
            <a:r>
              <a:rPr lang="en-GB" dirty="0" smtClean="0"/>
              <a:t> se </a:t>
            </a:r>
            <a:r>
              <a:rPr lang="en-GB" dirty="0" err="1" smtClean="0"/>
              <a:t>naziva</a:t>
            </a:r>
            <a:r>
              <a:rPr lang="en-GB" dirty="0" smtClean="0"/>
              <a:t> </a:t>
            </a:r>
            <a:r>
              <a:rPr lang="en-GB" dirty="0" err="1" smtClean="0"/>
              <a:t>ispaljivanje</a:t>
            </a:r>
            <a:r>
              <a:rPr lang="en-GB" dirty="0" smtClean="0"/>
              <a:t> </a:t>
            </a:r>
            <a:r>
              <a:rPr lang="en-GB" dirty="0" err="1" smtClean="0"/>
              <a:t>izuzetka</a:t>
            </a:r>
            <a:r>
              <a:rPr lang="en-GB" dirty="0" smtClean="0"/>
              <a:t> (</a:t>
            </a:r>
            <a:r>
              <a:rPr lang="en-GB" dirty="0" err="1" smtClean="0"/>
              <a:t>eng.</a:t>
            </a:r>
            <a:r>
              <a:rPr lang="en-GB" dirty="0" smtClean="0"/>
              <a:t> throwing an exception)</a:t>
            </a:r>
            <a:endParaRPr lang="sr-Latn-RS" dirty="0" smtClean="0"/>
          </a:p>
          <a:p>
            <a:r>
              <a:rPr lang="en-GB" dirty="0" err="1" smtClean="0"/>
              <a:t>kada</a:t>
            </a:r>
            <a:r>
              <a:rPr lang="en-GB" dirty="0" smtClean="0"/>
              <a:t> se </a:t>
            </a:r>
            <a:r>
              <a:rPr lang="en-GB" dirty="0" err="1" smtClean="0"/>
              <a:t>ispali</a:t>
            </a:r>
            <a:r>
              <a:rPr lang="en-GB" dirty="0" smtClean="0"/>
              <a:t> </a:t>
            </a:r>
            <a:r>
              <a:rPr lang="en-GB" dirty="0" err="1" smtClean="0"/>
              <a:t>izuzetak</a:t>
            </a:r>
            <a:r>
              <a:rPr lang="en-GB" dirty="0" smtClean="0"/>
              <a:t>, </a:t>
            </a:r>
            <a:r>
              <a:rPr lang="en-GB" dirty="0" err="1" smtClean="0"/>
              <a:t>okruženje</a:t>
            </a:r>
            <a:r>
              <a:rPr lang="en-GB" dirty="0" smtClean="0"/>
              <a:t> </a:t>
            </a:r>
            <a:r>
              <a:rPr lang="en-GB" dirty="0" err="1" smtClean="0"/>
              <a:t>pokušava</a:t>
            </a:r>
            <a:r>
              <a:rPr lang="en-GB" dirty="0" smtClean="0"/>
              <a:t> da </a:t>
            </a:r>
            <a:r>
              <a:rPr lang="en-GB" dirty="0" err="1" smtClean="0"/>
              <a:t>pronađe</a:t>
            </a:r>
            <a:r>
              <a:rPr lang="en-GB" dirty="0" smtClean="0"/>
              <a:t> </a:t>
            </a:r>
            <a:r>
              <a:rPr lang="en-GB" dirty="0" err="1" smtClean="0"/>
              <a:t>blok</a:t>
            </a:r>
            <a:r>
              <a:rPr lang="en-GB" dirty="0" smtClean="0"/>
              <a:t> </a:t>
            </a:r>
            <a:r>
              <a:rPr lang="en-GB" dirty="0" err="1" smtClean="0"/>
              <a:t>naredbi</a:t>
            </a:r>
            <a:r>
              <a:rPr lang="sr-Latn-RS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mogu</a:t>
            </a:r>
            <a:r>
              <a:rPr lang="en-GB" dirty="0" smtClean="0"/>
              <a:t> da </a:t>
            </a:r>
            <a:r>
              <a:rPr lang="en-GB" dirty="0" err="1" smtClean="0"/>
              <a:t>obrade</a:t>
            </a:r>
            <a:r>
              <a:rPr lang="en-GB" dirty="0" smtClean="0"/>
              <a:t> </a:t>
            </a:r>
            <a:r>
              <a:rPr lang="en-GB" dirty="0" err="1" smtClean="0"/>
              <a:t>izuzetak</a:t>
            </a:r>
            <a:r>
              <a:rPr lang="en-GB" dirty="0" smtClean="0"/>
              <a:t> (catch)</a:t>
            </a:r>
            <a:endParaRPr lang="sr-Latn-RS" dirty="0" smtClean="0"/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prolazi</a:t>
            </a:r>
            <a:r>
              <a:rPr lang="en-GB" dirty="0" smtClean="0"/>
              <a:t> </a:t>
            </a:r>
            <a:r>
              <a:rPr lang="en-GB" dirty="0" err="1" smtClean="0"/>
              <a:t>kroz</a:t>
            </a:r>
            <a:r>
              <a:rPr lang="en-GB" dirty="0" smtClean="0"/>
              <a:t> </a:t>
            </a:r>
            <a:r>
              <a:rPr lang="en-GB" dirty="0" err="1" smtClean="0"/>
              <a:t>pozive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u </a:t>
            </a:r>
            <a:r>
              <a:rPr lang="en-GB" dirty="0" err="1" smtClean="0"/>
              <a:t>kojoj</a:t>
            </a:r>
            <a:r>
              <a:rPr lang="en-GB" dirty="0" smtClean="0"/>
              <a:t> se </a:t>
            </a:r>
            <a:r>
              <a:rPr lang="en-GB" dirty="0" err="1" smtClean="0"/>
              <a:t>desio</a:t>
            </a:r>
            <a:r>
              <a:rPr lang="en-GB" dirty="0" smtClean="0"/>
              <a:t> </a:t>
            </a:r>
            <a:r>
              <a:rPr lang="en-GB" dirty="0" err="1" smtClean="0"/>
              <a:t>izuzetak</a:t>
            </a:r>
            <a:endParaRPr lang="sr-Latn-RS" dirty="0" smtClean="0"/>
          </a:p>
          <a:p>
            <a:r>
              <a:rPr lang="pl-PL" dirty="0" smtClean="0"/>
              <a:t>ukoliko se ne pronađe blok za obradu izuzetka, program se prekida</a:t>
            </a:r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ispis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konzolu</a:t>
            </a:r>
            <a:endParaRPr lang="en-GB" dirty="0"/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9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try-catch </a:t>
            </a:r>
            <a:r>
              <a:rPr lang="en-GB" dirty="0" err="1" smtClean="0"/>
              <a:t>blok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try{</a:t>
            </a:r>
          </a:p>
          <a:p>
            <a:pPr marL="0" indent="0">
              <a:buNone/>
            </a:pPr>
            <a:r>
              <a:rPr lang="en-GB" dirty="0" smtClean="0"/>
              <a:t>//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moze</a:t>
            </a:r>
            <a:r>
              <a:rPr lang="en-GB" dirty="0" smtClean="0"/>
              <a:t> </a:t>
            </a:r>
            <a:r>
              <a:rPr lang="en-GB" dirty="0" err="1" smtClean="0"/>
              <a:t>proizvesti</a:t>
            </a:r>
            <a:r>
              <a:rPr lang="en-GB" dirty="0" smtClean="0"/>
              <a:t> </a:t>
            </a:r>
            <a:r>
              <a:rPr lang="en-GB" dirty="0" err="1" smtClean="0"/>
              <a:t>izuzetak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}catch(ExceptionClass1 e1){</a:t>
            </a:r>
          </a:p>
          <a:p>
            <a:pPr marL="0" indent="0">
              <a:buNone/>
            </a:pPr>
            <a:r>
              <a:rPr lang="en-GB" dirty="0" smtClean="0"/>
              <a:t>}catch(ExceptionClass2 e2){</a:t>
            </a:r>
          </a:p>
          <a:p>
            <a:pPr marL="0" indent="0">
              <a:buNone/>
            </a:pPr>
            <a:r>
              <a:rPr lang="en-GB" dirty="0" smtClean="0"/>
              <a:t>}catch(ExceptionClass3 e3){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66" y="2996824"/>
            <a:ext cx="4895850" cy="2676525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62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try-catch </a:t>
            </a:r>
            <a:r>
              <a:rPr lang="en-GB" dirty="0" err="1" smtClean="0"/>
              <a:t>blok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 </a:t>
            </a:r>
            <a:r>
              <a:rPr lang="en-GB" dirty="0" err="1" smtClean="0"/>
              <a:t>smeju</a:t>
            </a:r>
            <a:r>
              <a:rPr lang="en-GB" dirty="0" smtClean="0"/>
              <a:t> </a:t>
            </a:r>
            <a:r>
              <a:rPr lang="en-GB" dirty="0" err="1" smtClean="0"/>
              <a:t>postojati</a:t>
            </a:r>
            <a:r>
              <a:rPr lang="en-GB" dirty="0" smtClean="0"/>
              <a:t> </a:t>
            </a:r>
            <a:r>
              <a:rPr lang="en-GB" dirty="0" err="1" smtClean="0"/>
              <a:t>dve</a:t>
            </a:r>
            <a:r>
              <a:rPr lang="en-GB" dirty="0" smtClean="0"/>
              <a:t> </a:t>
            </a:r>
            <a:r>
              <a:rPr lang="en-GB" dirty="0" err="1" smtClean="0"/>
              <a:t>iste</a:t>
            </a:r>
            <a:r>
              <a:rPr lang="en-GB" dirty="0" smtClean="0"/>
              <a:t> </a:t>
            </a:r>
            <a:r>
              <a:rPr lang="en-GB" dirty="0" err="1" smtClean="0"/>
              <a:t>klase</a:t>
            </a:r>
            <a:r>
              <a:rPr lang="en-GB" dirty="0" smtClean="0"/>
              <a:t> </a:t>
            </a:r>
            <a:r>
              <a:rPr lang="en-GB" dirty="0" err="1" smtClean="0"/>
              <a:t>izuzetka</a:t>
            </a:r>
            <a:r>
              <a:rPr lang="en-GB" dirty="0" smtClean="0"/>
              <a:t> u </a:t>
            </a:r>
            <a:r>
              <a:rPr lang="en-GB" dirty="0" err="1" smtClean="0"/>
              <a:t>različitim</a:t>
            </a:r>
            <a:r>
              <a:rPr lang="en-GB" dirty="0" smtClean="0"/>
              <a:t> catch </a:t>
            </a:r>
            <a:r>
              <a:rPr lang="en-GB" dirty="0" err="1" smtClean="0"/>
              <a:t>blokovima</a:t>
            </a:r>
            <a:endParaRPr lang="sr-Latn-RS" dirty="0" smtClean="0"/>
          </a:p>
          <a:p>
            <a:pPr lvl="1"/>
            <a:r>
              <a:rPr lang="it-IT" dirty="0" smtClean="0"/>
              <a:t> ne može se isti izuzetak obraditi na dva načina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59" y="3316287"/>
            <a:ext cx="4181475" cy="1990725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7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try-catch </a:t>
            </a:r>
            <a:r>
              <a:rPr lang="en-GB" dirty="0" err="1" smtClean="0"/>
              <a:t>blok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 Java 1.7 izuzeci se mogu navesti u jednom catch bloku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92450"/>
            <a:ext cx="5934075" cy="2438400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Koje vrste dijagrama postoje u UML-u?</a:t>
            </a:r>
          </a:p>
          <a:p>
            <a:pPr lvl="1"/>
            <a:r>
              <a:rPr lang="sr-Latn-CS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strukturni  </a:t>
            </a:r>
            <a:r>
              <a:rPr lang="sr-Latn-C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dijagrami   (</a:t>
            </a:r>
            <a:r>
              <a:rPr lang="en-US" altLang="en-US" i="1" dirty="0">
                <a:solidFill>
                  <a:srgbClr val="A50021"/>
                </a:solidFill>
                <a:latin typeface="Times New Roman" panose="02020603050405020304" pitchFamily="18" charset="0"/>
              </a:rPr>
              <a:t>structural diagrams</a:t>
            </a:r>
            <a:r>
              <a:rPr lang="en-US" altLang="en-US" sz="1200" dirty="0">
                <a:solidFill>
                  <a:srgbClr val="A50021"/>
                </a:solidFill>
              </a:rPr>
              <a:t> </a:t>
            </a:r>
            <a:r>
              <a:rPr lang="sr-Latn-CS" altLang="en-US" sz="1200" dirty="0" smtClean="0">
                <a:solidFill>
                  <a:srgbClr val="A50021"/>
                </a:solidFill>
              </a:rPr>
              <a:t>)</a:t>
            </a:r>
            <a:endParaRPr lang="en-US" altLang="en-US" sz="1200" dirty="0" smtClean="0">
              <a:solidFill>
                <a:srgbClr val="A50021"/>
              </a:solidFill>
            </a:endParaRPr>
          </a:p>
          <a:p>
            <a:pPr lvl="1"/>
            <a:r>
              <a:rPr lang="sr-Latn-C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dijagrami ponašanja	(</a:t>
            </a:r>
            <a:r>
              <a:rPr lang="en-US" altLang="en-US" i="1" dirty="0">
                <a:solidFill>
                  <a:srgbClr val="A50021"/>
                </a:solidFill>
                <a:latin typeface="Times New Roman" panose="02020603050405020304" pitchFamily="18" charset="0"/>
              </a:rPr>
              <a:t>behavioral diagrams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sr-Latn-CS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)</a:t>
            </a:r>
            <a:endParaRPr lang="en-US" altLang="en-US" dirty="0" smtClean="0"/>
          </a:p>
          <a:p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Strukturni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dijagrami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(6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vrsta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dijagrama</a:t>
            </a:r>
            <a:r>
              <a:rPr lang="en-US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) </a:t>
            </a:r>
          </a:p>
          <a:p>
            <a:pPr lvl="1"/>
            <a:r>
              <a:rPr lang="en-US" altLang="en-US" dirty="0" err="1" smtClean="0">
                <a:solidFill>
                  <a:srgbClr val="A50021"/>
                </a:solidFill>
                <a:latin typeface="Times New Roman" panose="02020603050405020304" pitchFamily="18" charset="0"/>
              </a:rPr>
              <a:t>klasni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objektni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kompozitne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strukture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paketni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komponentni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A50021"/>
                </a:solidFill>
                <a:latin typeface="Times New Roman" panose="02020603050405020304" pitchFamily="18" charset="0"/>
              </a:rPr>
              <a:t>razvojni</a:t>
            </a:r>
            <a:endParaRPr lang="en-US" altLang="en-US" dirty="0" smtClean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r>
              <a:rPr lang="sr-Latn-CS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Dijagrami ponašanja(7 vrsta dijagrama</a:t>
            </a:r>
            <a:r>
              <a:rPr lang="sr-Latn-CS" altLang="en-US" dirty="0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sr-Latn-CS" altLang="en-US" dirty="0" err="1">
                <a:latin typeface="Times New Roman" panose="02020603050405020304" pitchFamily="18" charset="0"/>
              </a:rPr>
              <a:t>case</a:t>
            </a:r>
            <a:r>
              <a:rPr lang="sr-Latn-CS" altLang="en-US" dirty="0">
                <a:latin typeface="Times New Roman" panose="02020603050405020304" pitchFamily="18" charset="0"/>
              </a:rPr>
              <a:t>-dijagrami, </a:t>
            </a:r>
            <a:r>
              <a:rPr lang="sr-Latn-CS" altLang="en-US" dirty="0" err="1">
                <a:latin typeface="Times New Roman" panose="02020603050405020304" pitchFamily="18" charset="0"/>
              </a:rPr>
              <a:t>sekvencni</a:t>
            </a:r>
            <a:r>
              <a:rPr lang="sr-Latn-CS" altLang="en-US" dirty="0">
                <a:latin typeface="Times New Roman" panose="02020603050405020304" pitchFamily="18" charset="0"/>
              </a:rPr>
              <a:t>, dijagrami aktivnosti, </a:t>
            </a:r>
            <a:r>
              <a:rPr lang="sr-Latn-CS" altLang="en-US" dirty="0" err="1">
                <a:latin typeface="Times New Roman" panose="02020603050405020304" pitchFamily="18" charset="0"/>
              </a:rPr>
              <a:t>Dijegrami</a:t>
            </a:r>
            <a:r>
              <a:rPr lang="sr-Latn-CS" altLang="en-US" dirty="0">
                <a:latin typeface="Times New Roman" panose="02020603050405020304" pitchFamily="18" charset="0"/>
              </a:rPr>
              <a:t> </a:t>
            </a:r>
            <a:r>
              <a:rPr lang="sr-Latn-CS" altLang="en-US" dirty="0" err="1">
                <a:latin typeface="Times New Roman" panose="02020603050405020304" pitchFamily="18" charset="0"/>
              </a:rPr>
              <a:t>inteaktivnosti</a:t>
            </a:r>
            <a:r>
              <a:rPr lang="sr-Latn-CS" altLang="en-US" dirty="0">
                <a:latin typeface="Times New Roman" panose="02020603050405020304" pitchFamily="18" charset="0"/>
              </a:rPr>
              <a:t>, </a:t>
            </a:r>
            <a:r>
              <a:rPr lang="sr-Latn-CS" altLang="en-US" dirty="0" err="1">
                <a:latin typeface="Times New Roman" panose="02020603050405020304" pitchFamily="18" charset="0"/>
              </a:rPr>
              <a:t>kolaboracioni</a:t>
            </a:r>
            <a:r>
              <a:rPr lang="sr-Latn-CS" altLang="en-US" dirty="0">
                <a:latin typeface="Times New Roman" panose="02020603050405020304" pitchFamily="18" charset="0"/>
              </a:rPr>
              <a:t>, dijagrami stanja i vremenski dijagrami</a:t>
            </a:r>
            <a:endParaRPr lang="en-US" altLang="en-US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40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blok</a:t>
            </a:r>
            <a:r>
              <a:rPr lang="en-GB" dirty="0" smtClean="0"/>
              <a:t> finally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iza</a:t>
            </a:r>
            <a:r>
              <a:rPr lang="en-GB" dirty="0" smtClean="0"/>
              <a:t> try-catch </a:t>
            </a:r>
            <a:r>
              <a:rPr lang="en-GB" dirty="0" err="1" smtClean="0"/>
              <a:t>bloka</a:t>
            </a:r>
            <a:r>
              <a:rPr lang="en-GB" dirty="0" smtClean="0"/>
              <a:t> </a:t>
            </a:r>
            <a:r>
              <a:rPr lang="en-GB" dirty="0" err="1" smtClean="0"/>
              <a:t>može</a:t>
            </a:r>
            <a:r>
              <a:rPr lang="en-GB" dirty="0" smtClean="0"/>
              <a:t> se </a:t>
            </a:r>
            <a:r>
              <a:rPr lang="en-GB" dirty="0" err="1" smtClean="0"/>
              <a:t>navesti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finally </a:t>
            </a:r>
            <a:r>
              <a:rPr lang="en-GB" dirty="0" err="1" smtClean="0"/>
              <a:t>blok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uvek</a:t>
            </a:r>
            <a:r>
              <a:rPr lang="en-GB" dirty="0" smtClean="0"/>
              <a:t> </a:t>
            </a:r>
            <a:r>
              <a:rPr lang="en-GB" dirty="0" err="1" smtClean="0"/>
              <a:t>izvršava</a:t>
            </a:r>
            <a:r>
              <a:rPr lang="en-GB" dirty="0" smtClean="0"/>
              <a:t>, bez </a:t>
            </a:r>
            <a:r>
              <a:rPr lang="en-GB" dirty="0" err="1" smtClean="0"/>
              <a:t>obzira</a:t>
            </a:r>
            <a:r>
              <a:rPr lang="en-GB" dirty="0" smtClean="0"/>
              <a:t> da</a:t>
            </a:r>
            <a:r>
              <a:rPr lang="sr-Latn-RS" dirty="0" smtClean="0"/>
              <a:t> </a:t>
            </a:r>
            <a:r>
              <a:rPr lang="en-GB" dirty="0" smtClean="0"/>
              <a:t>li se </a:t>
            </a:r>
            <a:r>
              <a:rPr lang="en-GB" dirty="0" err="1" smtClean="0"/>
              <a:t>desio</a:t>
            </a:r>
            <a:r>
              <a:rPr lang="en-GB" dirty="0" smtClean="0"/>
              <a:t> </a:t>
            </a:r>
            <a:r>
              <a:rPr lang="en-GB" dirty="0" err="1" smtClean="0"/>
              <a:t>izuzetak</a:t>
            </a:r>
            <a:endParaRPr lang="sr-Latn-RS" dirty="0" smtClean="0"/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izvršava</a:t>
            </a:r>
            <a:r>
              <a:rPr lang="en-GB" dirty="0" smtClean="0"/>
              <a:t> se </a:t>
            </a:r>
            <a:r>
              <a:rPr lang="en-GB" dirty="0" err="1" smtClean="0"/>
              <a:t>iako</a:t>
            </a:r>
            <a:r>
              <a:rPr lang="en-GB" dirty="0" smtClean="0"/>
              <a:t> se desi </a:t>
            </a:r>
            <a:r>
              <a:rPr lang="en-GB" dirty="0" err="1" smtClean="0"/>
              <a:t>izuzetak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nije</a:t>
            </a:r>
            <a:r>
              <a:rPr lang="en-GB" dirty="0" smtClean="0"/>
              <a:t> </a:t>
            </a:r>
            <a:r>
              <a:rPr lang="en-GB" dirty="0" err="1" smtClean="0"/>
              <a:t>obrađen</a:t>
            </a:r>
            <a:r>
              <a:rPr lang="en-GB" dirty="0" smtClean="0"/>
              <a:t> u catch-u</a:t>
            </a:r>
            <a:endParaRPr lang="sr-Latn-RS" dirty="0" smtClean="0"/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najčešde</a:t>
            </a:r>
            <a:r>
              <a:rPr lang="en-GB" dirty="0" smtClean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oslobađanje</a:t>
            </a:r>
            <a:r>
              <a:rPr lang="en-GB" dirty="0" smtClean="0"/>
              <a:t> </a:t>
            </a:r>
            <a:r>
              <a:rPr lang="en-GB" dirty="0" err="1" smtClean="0"/>
              <a:t>resursa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bi </a:t>
            </a:r>
            <a:r>
              <a:rPr lang="en-GB" dirty="0" err="1" smtClean="0"/>
              <a:t>moglo</a:t>
            </a:r>
            <a:r>
              <a:rPr lang="en-GB" dirty="0" smtClean="0"/>
              <a:t> </a:t>
            </a:r>
            <a:r>
              <a:rPr lang="en-GB" dirty="0" err="1" smtClean="0"/>
              <a:t>biti</a:t>
            </a:r>
            <a:r>
              <a:rPr lang="en-GB" dirty="0" smtClean="0"/>
              <a:t> </a:t>
            </a:r>
            <a:r>
              <a:rPr lang="en-GB" dirty="0" err="1" smtClean="0"/>
              <a:t>narušeno</a:t>
            </a:r>
            <a:r>
              <a:rPr lang="en-GB" dirty="0" smtClean="0"/>
              <a:t> u </a:t>
            </a:r>
            <a:r>
              <a:rPr lang="en-GB" dirty="0" err="1" smtClean="0"/>
              <a:t>slučaju</a:t>
            </a:r>
            <a:r>
              <a:rPr lang="en-GB" dirty="0" smtClean="0"/>
              <a:t> </a:t>
            </a:r>
            <a:r>
              <a:rPr lang="en-GB" dirty="0" err="1" smtClean="0"/>
              <a:t>izuzetka</a:t>
            </a:r>
            <a:r>
              <a:rPr lang="en-GB" dirty="0" smtClean="0"/>
              <a:t> (</a:t>
            </a:r>
            <a:r>
              <a:rPr lang="en-GB" dirty="0" err="1" smtClean="0"/>
              <a:t>na</a:t>
            </a:r>
            <a:r>
              <a:rPr lang="en-GB" dirty="0" smtClean="0"/>
              <a:t> primer</a:t>
            </a:r>
            <a:r>
              <a:rPr lang="sr-Latn-RS" dirty="0" smtClean="0"/>
              <a:t> </a:t>
            </a:r>
            <a:r>
              <a:rPr lang="en-GB" dirty="0" err="1" smtClean="0"/>
              <a:t>zatvaranje</a:t>
            </a:r>
            <a:r>
              <a:rPr lang="en-GB" dirty="0" smtClean="0"/>
              <a:t> </a:t>
            </a:r>
            <a:r>
              <a:rPr lang="en-GB" dirty="0" err="1" smtClean="0"/>
              <a:t>PrintWriter</a:t>
            </a:r>
            <a:r>
              <a:rPr lang="en-GB" dirty="0" smtClean="0"/>
              <a:t>-a)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err="1" smtClean="0"/>
              <a:t>try</a:t>
            </a:r>
            <a:r>
              <a:rPr lang="sr-Latn-RS" dirty="0" smtClean="0"/>
              <a:t>{</a:t>
            </a:r>
          </a:p>
          <a:p>
            <a:pPr marL="0" indent="0">
              <a:buNone/>
            </a:pPr>
            <a:r>
              <a:rPr lang="sr-Latn-RS" dirty="0" smtClean="0"/>
              <a:t>// kod koji </a:t>
            </a:r>
            <a:r>
              <a:rPr lang="sr-Latn-RS" dirty="0" err="1" smtClean="0"/>
              <a:t>moze</a:t>
            </a:r>
            <a:r>
              <a:rPr lang="sr-Latn-RS" dirty="0" smtClean="0"/>
              <a:t> proizvesti izuzetak</a:t>
            </a:r>
          </a:p>
          <a:p>
            <a:pPr marL="0" indent="0">
              <a:buNone/>
            </a:pPr>
            <a:r>
              <a:rPr lang="sr-Latn-RS" dirty="0" smtClean="0"/>
              <a:t>}</a:t>
            </a:r>
            <a:r>
              <a:rPr lang="sr-Latn-RS" dirty="0" err="1" smtClean="0"/>
              <a:t>catch</a:t>
            </a:r>
            <a:r>
              <a:rPr lang="sr-Latn-RS" dirty="0" smtClean="0"/>
              <a:t>(ExceptionClass1 e1){</a:t>
            </a:r>
          </a:p>
          <a:p>
            <a:pPr marL="0" indent="0">
              <a:buNone/>
            </a:pPr>
            <a:r>
              <a:rPr lang="sr-Latn-RS" dirty="0" smtClean="0"/>
              <a:t>// obrada izuzetka</a:t>
            </a:r>
          </a:p>
          <a:p>
            <a:pPr marL="0" indent="0">
              <a:buNone/>
            </a:pPr>
            <a:r>
              <a:rPr lang="sr-Latn-RS" dirty="0" smtClean="0"/>
              <a:t>} </a:t>
            </a:r>
            <a:r>
              <a:rPr lang="sr-Latn-RS" dirty="0" err="1" smtClean="0"/>
              <a:t>finally</a:t>
            </a:r>
            <a:r>
              <a:rPr lang="sr-Latn-RS" dirty="0" smtClean="0"/>
              <a:t>{</a:t>
            </a:r>
          </a:p>
          <a:p>
            <a:pPr marL="0" indent="0">
              <a:buNone/>
            </a:pPr>
            <a:r>
              <a:rPr lang="sr-Latn-RS" dirty="0" smtClean="0"/>
              <a:t>// blok </a:t>
            </a:r>
            <a:r>
              <a:rPr lang="sr-Latn-RS" dirty="0" err="1" smtClean="0"/>
              <a:t>finally</a:t>
            </a:r>
            <a:r>
              <a:rPr lang="sr-Latn-RS" dirty="0" smtClean="0"/>
              <a:t>, uvek se izvršava</a:t>
            </a:r>
          </a:p>
          <a:p>
            <a:pPr marL="0" indent="0">
              <a:buNone/>
            </a:pPr>
            <a:r>
              <a:rPr lang="sr-Latn-RS" dirty="0" smtClean="0"/>
              <a:t>}</a:t>
            </a:r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11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blok</a:t>
            </a:r>
            <a:r>
              <a:rPr lang="en-GB" dirty="0" smtClean="0"/>
              <a:t> finally -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oslobađanje</a:t>
            </a:r>
            <a:r>
              <a:rPr lang="es-ES" dirty="0" smtClean="0"/>
              <a:t> </a:t>
            </a:r>
            <a:r>
              <a:rPr lang="es-ES" dirty="0" err="1" smtClean="0"/>
              <a:t>resursa</a:t>
            </a:r>
            <a:r>
              <a:rPr lang="es-ES" dirty="0" smtClean="0"/>
              <a:t> u </a:t>
            </a:r>
            <a:r>
              <a:rPr lang="es-ES" dirty="0" err="1" smtClean="0"/>
              <a:t>finally</a:t>
            </a:r>
            <a:r>
              <a:rPr lang="es-ES" dirty="0" smtClean="0"/>
              <a:t> </a:t>
            </a:r>
            <a:r>
              <a:rPr lang="es-ES" dirty="0" err="1" smtClean="0"/>
              <a:t>bloku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357438"/>
            <a:ext cx="5019675" cy="3819525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061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Događaji (EVENTS)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GUI </a:t>
            </a:r>
            <a:r>
              <a:rPr lang="sr-Latn-RS" dirty="0"/>
              <a:t>reaguje na događaje (</a:t>
            </a:r>
            <a:r>
              <a:rPr lang="sr-Latn-RS" dirty="0" err="1"/>
              <a:t>events</a:t>
            </a:r>
            <a:r>
              <a:rPr lang="sr-Latn-RS" dirty="0"/>
              <a:t>)</a:t>
            </a:r>
          </a:p>
          <a:p>
            <a:r>
              <a:rPr lang="sr-Latn-RS" dirty="0" smtClean="0"/>
              <a:t>Događaj </a:t>
            </a:r>
            <a:r>
              <a:rPr lang="sr-Latn-RS" dirty="0"/>
              <a:t>je neka akcija koju korisnik programa ili neko drugi izvrši</a:t>
            </a:r>
          </a:p>
          <a:p>
            <a:r>
              <a:rPr lang="sr-Latn-RS" dirty="0"/>
              <a:t>korišćenjem perifernih uređaja (uglavnom miša i tastature)</a:t>
            </a:r>
          </a:p>
          <a:p>
            <a:r>
              <a:rPr lang="sr-Latn-RS" dirty="0" smtClean="0"/>
              <a:t>Svaka </a:t>
            </a:r>
            <a:r>
              <a:rPr lang="sr-Latn-RS" dirty="0"/>
              <a:t>GUI komponenta reaguje na određene događaje</a:t>
            </a:r>
          </a:p>
          <a:p>
            <a:r>
              <a:rPr lang="sr-Latn-RS" dirty="0" smtClean="0"/>
              <a:t>Postoje </a:t>
            </a:r>
            <a:r>
              <a:rPr lang="sr-Latn-RS" dirty="0"/>
              <a:t>dve vrste događaja:</a:t>
            </a:r>
          </a:p>
          <a:p>
            <a:pPr lvl="1"/>
            <a:r>
              <a:rPr lang="sr-Latn-RS" dirty="0" smtClean="0"/>
              <a:t>Primitivni </a:t>
            </a:r>
            <a:r>
              <a:rPr lang="sr-Latn-RS" dirty="0"/>
              <a:t>događaji (</a:t>
            </a:r>
            <a:r>
              <a:rPr lang="sr-Latn-RS" dirty="0" err="1"/>
              <a:t>low-level</a:t>
            </a:r>
            <a:r>
              <a:rPr lang="sr-Latn-RS" dirty="0"/>
              <a:t> </a:t>
            </a:r>
            <a:r>
              <a:rPr lang="sr-Latn-RS" dirty="0" err="1"/>
              <a:t>events</a:t>
            </a:r>
            <a:r>
              <a:rPr lang="sr-Latn-RS" dirty="0"/>
              <a:t>)</a:t>
            </a:r>
          </a:p>
          <a:p>
            <a:pPr lvl="1"/>
            <a:r>
              <a:rPr lang="sr-Latn-RS" dirty="0" smtClean="0"/>
              <a:t>Semantički </a:t>
            </a:r>
            <a:r>
              <a:rPr lang="sr-Latn-RS" dirty="0"/>
              <a:t>događaji (</a:t>
            </a:r>
            <a:r>
              <a:rPr lang="sr-Latn-RS" dirty="0" err="1"/>
              <a:t>semantic</a:t>
            </a:r>
            <a:r>
              <a:rPr lang="sr-Latn-RS" dirty="0"/>
              <a:t> </a:t>
            </a:r>
            <a:r>
              <a:rPr lang="sr-Latn-RS" dirty="0" err="1"/>
              <a:t>events</a:t>
            </a:r>
            <a:r>
              <a:rPr lang="sr-Latn-RS" dirty="0"/>
              <a:t>)</a:t>
            </a:r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01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Događaji (</a:t>
            </a:r>
            <a:r>
              <a:rPr lang="sr-Latn-RS" dirty="0" err="1"/>
              <a:t>Events</a:t>
            </a:r>
            <a:r>
              <a:rPr lang="sr-Latn-RS" dirty="0"/>
              <a:t>) – primitivni događaji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Direktno vezani za neku komunikaciju preko perifernog uređaja </a:t>
            </a:r>
            <a:r>
              <a:rPr lang="sr-Latn-RS" dirty="0" smtClean="0"/>
              <a:t>ili jednostavnu promenu nad komponentom, na primer:</a:t>
            </a:r>
          </a:p>
          <a:p>
            <a:pPr lvl="1"/>
            <a:r>
              <a:rPr lang="sr-Latn-RS" dirty="0" err="1" smtClean="0"/>
              <a:t>mouseClicked</a:t>
            </a:r>
            <a:endParaRPr lang="sr-Latn-RS" dirty="0"/>
          </a:p>
          <a:p>
            <a:pPr lvl="2"/>
            <a:r>
              <a:rPr lang="sr-Latn-RS" dirty="0" smtClean="0"/>
              <a:t>kada </a:t>
            </a:r>
            <a:r>
              <a:rPr lang="sr-Latn-RS" dirty="0"/>
              <a:t>korisnik klikne mišem na komponentu</a:t>
            </a:r>
          </a:p>
          <a:p>
            <a:pPr lvl="1"/>
            <a:r>
              <a:rPr lang="sr-Latn-RS" dirty="0" err="1" smtClean="0"/>
              <a:t>mousePressed</a:t>
            </a:r>
            <a:endParaRPr lang="sr-Latn-RS" dirty="0"/>
          </a:p>
          <a:p>
            <a:pPr lvl="2"/>
            <a:r>
              <a:rPr lang="sr-Latn-RS" dirty="0" smtClean="0"/>
              <a:t>kada </a:t>
            </a:r>
            <a:r>
              <a:rPr lang="sr-Latn-RS" dirty="0"/>
              <a:t>korisnik klikne mišem ali ne pusti dugme</a:t>
            </a:r>
          </a:p>
          <a:p>
            <a:pPr lvl="1"/>
            <a:r>
              <a:rPr lang="sr-Latn-RS" dirty="0" err="1" smtClean="0"/>
              <a:t>mouseReleased</a:t>
            </a:r>
            <a:endParaRPr lang="sr-Latn-RS" dirty="0"/>
          </a:p>
          <a:p>
            <a:pPr lvl="2"/>
            <a:r>
              <a:rPr lang="sr-Latn-RS" dirty="0" smtClean="0"/>
              <a:t>kad </a:t>
            </a:r>
            <a:r>
              <a:rPr lang="sr-Latn-RS" dirty="0"/>
              <a:t>korisnik pusti dugme posle klika</a:t>
            </a:r>
          </a:p>
          <a:p>
            <a:pPr lvl="1"/>
            <a:r>
              <a:rPr lang="sr-Latn-RS" dirty="0" err="1" smtClean="0"/>
              <a:t>keyPressed</a:t>
            </a:r>
            <a:endParaRPr lang="sr-Latn-RS" dirty="0"/>
          </a:p>
          <a:p>
            <a:pPr lvl="2"/>
            <a:r>
              <a:rPr lang="sr-Latn-RS" dirty="0" smtClean="0"/>
              <a:t>kada </a:t>
            </a:r>
            <a:r>
              <a:rPr lang="sr-Latn-RS" dirty="0"/>
              <a:t>korisnik pritisne neki taster na tastaturi a komponenta je u fokusu</a:t>
            </a:r>
          </a:p>
          <a:p>
            <a:pPr lvl="1"/>
            <a:r>
              <a:rPr lang="sr-Latn-RS" dirty="0" err="1" smtClean="0"/>
              <a:t>keyReleased</a:t>
            </a:r>
            <a:endParaRPr lang="sr-Latn-RS" dirty="0"/>
          </a:p>
          <a:p>
            <a:pPr lvl="2"/>
            <a:r>
              <a:rPr lang="sr-Latn-RS" dirty="0" smtClean="0"/>
              <a:t>kada </a:t>
            </a:r>
            <a:r>
              <a:rPr lang="sr-Latn-RS" dirty="0"/>
              <a:t>korisnik pusti dugme</a:t>
            </a:r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93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Događaji (</a:t>
            </a:r>
            <a:r>
              <a:rPr lang="sr-Latn-RS" dirty="0" err="1"/>
              <a:t>Events</a:t>
            </a:r>
            <a:r>
              <a:rPr lang="sr-Latn-RS" dirty="0"/>
              <a:t>) – </a:t>
            </a:r>
            <a:r>
              <a:rPr lang="sr-Latn-RS" dirty="0" smtClean="0"/>
              <a:t>semantički događaji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Predstavljaju </a:t>
            </a:r>
            <a:r>
              <a:rPr lang="sr-Latn-RS" dirty="0"/>
              <a:t>neke uopštene događaje bez obzira na to da li su </a:t>
            </a:r>
            <a:r>
              <a:rPr lang="sr-Latn-RS" dirty="0" smtClean="0"/>
              <a:t>nastali kao </a:t>
            </a:r>
            <a:r>
              <a:rPr lang="sr-Latn-RS" dirty="0"/>
              <a:t>posledica </a:t>
            </a:r>
            <a:r>
              <a:rPr lang="sr-Latn-RS" dirty="0" err="1"/>
              <a:t>aktivacije</a:t>
            </a:r>
            <a:r>
              <a:rPr lang="sr-Latn-RS" dirty="0"/>
              <a:t> nekim perifernim uređajem ili na drugi način</a:t>
            </a:r>
          </a:p>
          <a:p>
            <a:r>
              <a:rPr lang="sr-Latn-RS" dirty="0" smtClean="0"/>
              <a:t>U </a:t>
            </a:r>
            <a:r>
              <a:rPr lang="sr-Latn-RS" dirty="0"/>
              <a:t>principu, često se koristi samo jedan semantički događaj</a:t>
            </a:r>
          </a:p>
          <a:p>
            <a:pPr lvl="1"/>
            <a:r>
              <a:rPr lang="sr-Latn-RS" dirty="0" smtClean="0"/>
              <a:t>« </a:t>
            </a:r>
            <a:r>
              <a:rPr lang="sr-Latn-RS" dirty="0" err="1"/>
              <a:t>actionPerformed</a:t>
            </a:r>
            <a:r>
              <a:rPr lang="sr-Latn-RS" dirty="0"/>
              <a:t> »</a:t>
            </a:r>
          </a:p>
          <a:p>
            <a:r>
              <a:rPr lang="sr-Latn-RS" dirty="0" smtClean="0"/>
              <a:t>On </a:t>
            </a:r>
            <a:r>
              <a:rPr lang="sr-Latn-RS" dirty="0"/>
              <a:t>predstavlja akciju neke komponente bez obzira na to da li </a:t>
            </a:r>
            <a:r>
              <a:rPr lang="sr-Latn-RS" dirty="0" smtClean="0"/>
              <a:t>je izazvana </a:t>
            </a:r>
            <a:r>
              <a:rPr lang="sr-Latn-RS" dirty="0"/>
              <a:t>mišem, tastaturom...</a:t>
            </a:r>
          </a:p>
          <a:p>
            <a:r>
              <a:rPr lang="sr-Latn-RS" dirty="0" smtClean="0"/>
              <a:t>Korišćenjem </a:t>
            </a:r>
            <a:r>
              <a:rPr lang="sr-Latn-RS" dirty="0"/>
              <a:t>semantičkih događaja kod je </a:t>
            </a:r>
            <a:r>
              <a:rPr lang="sr-Latn-RS" dirty="0" err="1"/>
              <a:t>robustniji</a:t>
            </a:r>
            <a:endParaRPr lang="sr-Latn-RS" dirty="0"/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23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izvora događaja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sr-Latn-RS" dirty="0" smtClean="0"/>
              <a:t>dugme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JButton</a:t>
            </a:r>
            <a:r>
              <a:rPr lang="en-US" dirty="0"/>
              <a:t>("Find</a:t>
            </a:r>
            <a:r>
              <a:rPr lang="en-US" dirty="0" smtClean="0"/>
              <a:t>");</a:t>
            </a:r>
            <a:endParaRPr lang="sr-Latn-RS" dirty="0" smtClean="0"/>
          </a:p>
          <a:p>
            <a:pPr lvl="1"/>
            <a:r>
              <a:rPr lang="sr-Latn-RS" dirty="0" smtClean="0"/>
              <a:t>Kreiranje osluškivača koji implementira odgovarajući interfejs</a:t>
            </a:r>
          </a:p>
          <a:p>
            <a:pPr marL="0" indent="0">
              <a:buNone/>
            </a:pPr>
            <a:r>
              <a:rPr lang="sr-Latn-RS" dirty="0" err="1"/>
              <a:t>class</a:t>
            </a:r>
            <a:r>
              <a:rPr lang="sr-Latn-RS" dirty="0"/>
              <a:t> </a:t>
            </a:r>
            <a:r>
              <a:rPr lang="sr-Latn-RS" dirty="0" err="1"/>
              <a:t>MyListener</a:t>
            </a:r>
            <a:r>
              <a:rPr lang="sr-Latn-RS" dirty="0"/>
              <a:t> </a:t>
            </a:r>
            <a:r>
              <a:rPr lang="sr-Latn-RS" dirty="0" err="1"/>
              <a:t>implements</a:t>
            </a:r>
            <a:r>
              <a:rPr lang="sr-Latn-RS" dirty="0"/>
              <a:t> </a:t>
            </a:r>
            <a:r>
              <a:rPr lang="sr-Latn-RS" dirty="0" err="1"/>
              <a:t>ActionListener</a:t>
            </a:r>
            <a:r>
              <a:rPr lang="sr-Latn-RS" dirty="0"/>
              <a:t> {</a:t>
            </a:r>
          </a:p>
          <a:p>
            <a:pPr marL="0" indent="0">
              <a:buNone/>
            </a:pPr>
            <a:r>
              <a:rPr lang="sr-Latn-RS" dirty="0" err="1"/>
              <a:t>public</a:t>
            </a:r>
            <a:r>
              <a:rPr lang="sr-Latn-RS" dirty="0"/>
              <a:t> </a:t>
            </a:r>
            <a:r>
              <a:rPr lang="sr-Latn-RS" dirty="0" err="1"/>
              <a:t>void</a:t>
            </a:r>
            <a:r>
              <a:rPr lang="sr-Latn-RS" dirty="0"/>
              <a:t> </a:t>
            </a:r>
            <a:r>
              <a:rPr lang="sr-Latn-RS" dirty="0" err="1"/>
              <a:t>actionPerformed</a:t>
            </a:r>
            <a:r>
              <a:rPr lang="sr-Latn-RS" dirty="0"/>
              <a:t>(</a:t>
            </a:r>
            <a:r>
              <a:rPr lang="sr-Latn-RS" dirty="0" err="1"/>
              <a:t>ActionEvent</a:t>
            </a:r>
            <a:r>
              <a:rPr lang="sr-Latn-RS" dirty="0"/>
              <a:t> e) {</a:t>
            </a:r>
          </a:p>
          <a:p>
            <a:pPr marL="0" indent="0">
              <a:buNone/>
            </a:pPr>
            <a:r>
              <a:rPr lang="sr-Latn-RS" dirty="0"/>
              <a:t>// </a:t>
            </a:r>
            <a:r>
              <a:rPr lang="sr-Latn-RS" dirty="0" err="1"/>
              <a:t>handler</a:t>
            </a:r>
            <a:r>
              <a:rPr lang="sr-Latn-RS" dirty="0"/>
              <a:t> </a:t>
            </a:r>
            <a:r>
              <a:rPr lang="sr-Latn-RS" dirty="0" err="1"/>
              <a:t>logic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}</a:t>
            </a:r>
          </a:p>
          <a:p>
            <a:pPr marL="0" indent="0">
              <a:buNone/>
            </a:pPr>
            <a:r>
              <a:rPr lang="sr-Latn-RS" dirty="0" smtClean="0"/>
              <a:t>}</a:t>
            </a:r>
          </a:p>
          <a:p>
            <a:r>
              <a:rPr lang="sr-Latn-RS" dirty="0" smtClean="0"/>
              <a:t>Registrovati osluškivača kod izvora događaja</a:t>
            </a:r>
          </a:p>
          <a:p>
            <a:pPr marL="0" indent="0">
              <a:buNone/>
            </a:pPr>
            <a:r>
              <a:rPr lang="sr-Latn-RS" dirty="0" err="1" smtClean="0"/>
              <a:t>dugme.addActionListener</a:t>
            </a:r>
            <a:r>
              <a:rPr lang="sr-Latn-RS" dirty="0" smtClean="0"/>
              <a:t>(</a:t>
            </a:r>
            <a:r>
              <a:rPr lang="sr-Latn-RS" dirty="0" err="1" smtClean="0"/>
              <a:t>new</a:t>
            </a:r>
            <a:r>
              <a:rPr lang="sr-Latn-RS" dirty="0" smtClean="0"/>
              <a:t> </a:t>
            </a:r>
            <a:r>
              <a:rPr lang="sr-Latn-RS" dirty="0" err="1"/>
              <a:t>MyListener</a:t>
            </a:r>
            <a:r>
              <a:rPr lang="sr-Latn-RS" dirty="0"/>
              <a:t>());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954" y="3366656"/>
            <a:ext cx="5179344" cy="1820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55466" y="2630901"/>
            <a:ext cx="4222869" cy="357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154954" y="5544589"/>
            <a:ext cx="5096217" cy="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7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izvora događaja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Prethodni pristup dobar ako ima samo jedno dugme</a:t>
            </a:r>
          </a:p>
          <a:p>
            <a:r>
              <a:rPr lang="sr-Latn-RS" dirty="0" smtClean="0"/>
              <a:t>Ukoliko postoji više dugmeta </a:t>
            </a:r>
            <a:r>
              <a:rPr lang="sr-Latn-RS" b="1" dirty="0" err="1" smtClean="0"/>
              <a:t>actionPerformed</a:t>
            </a:r>
            <a:r>
              <a:rPr lang="sr-Latn-RS" dirty="0" smtClean="0"/>
              <a:t> metoda mora da proveri svaki put izvor odakle dolazi upotrebom komande </a:t>
            </a:r>
            <a:r>
              <a:rPr lang="en-GB" b="1" dirty="0" err="1"/>
              <a:t>e.getSource</a:t>
            </a:r>
            <a:r>
              <a:rPr lang="en-GB" b="1" dirty="0"/>
              <a:t>()</a:t>
            </a:r>
            <a:endParaRPr lang="sr-Latn-RS" b="1" dirty="0" smtClean="0"/>
          </a:p>
          <a:p>
            <a:r>
              <a:rPr lang="sr-Latn-RS" dirty="0" smtClean="0"/>
              <a:t>Problemi sa više dugmeta, rešenje:</a:t>
            </a:r>
          </a:p>
          <a:p>
            <a:pPr marL="0" indent="0">
              <a:buNone/>
            </a:pPr>
            <a:r>
              <a:rPr lang="sr-Latn-RS" dirty="0" err="1" smtClean="0"/>
              <a:t>dugme.addActionListener</a:t>
            </a:r>
            <a:r>
              <a:rPr lang="sr-Latn-RS" dirty="0" smtClean="0"/>
              <a:t>(</a:t>
            </a:r>
            <a:r>
              <a:rPr lang="sr-Latn-RS" dirty="0" err="1" smtClean="0"/>
              <a:t>new</a:t>
            </a:r>
            <a:r>
              <a:rPr lang="sr-Latn-RS" dirty="0" smtClean="0"/>
              <a:t> </a:t>
            </a:r>
            <a:r>
              <a:rPr lang="sr-Latn-RS" dirty="0" err="1"/>
              <a:t>java.awt.event.ActionListener</a:t>
            </a:r>
            <a:r>
              <a:rPr lang="sr-Latn-RS" dirty="0"/>
              <a:t>() {</a:t>
            </a:r>
          </a:p>
          <a:p>
            <a:pPr marL="0" indent="0">
              <a:buNone/>
            </a:pPr>
            <a:r>
              <a:rPr lang="sr-Latn-RS" dirty="0" err="1"/>
              <a:t>public</a:t>
            </a:r>
            <a:r>
              <a:rPr lang="sr-Latn-RS" dirty="0"/>
              <a:t> </a:t>
            </a:r>
            <a:r>
              <a:rPr lang="sr-Latn-RS" dirty="0" err="1"/>
              <a:t>void</a:t>
            </a:r>
            <a:r>
              <a:rPr lang="sr-Latn-RS" dirty="0"/>
              <a:t> </a:t>
            </a:r>
            <a:r>
              <a:rPr lang="sr-Latn-RS" dirty="0" err="1"/>
              <a:t>actionPerformed</a:t>
            </a:r>
            <a:r>
              <a:rPr lang="sr-Latn-RS" dirty="0"/>
              <a:t>(</a:t>
            </a:r>
            <a:r>
              <a:rPr lang="sr-Latn-RS" dirty="0" err="1"/>
              <a:t>java.awt.event.ActionEvent</a:t>
            </a:r>
            <a:r>
              <a:rPr lang="sr-Latn-RS" dirty="0"/>
              <a:t> e) {</a:t>
            </a:r>
          </a:p>
          <a:p>
            <a:pPr marL="0" indent="0">
              <a:buNone/>
            </a:pPr>
            <a:r>
              <a:rPr lang="sr-Latn-RS" dirty="0"/>
              <a:t>//Neki kod koji se </a:t>
            </a:r>
            <a:r>
              <a:rPr lang="sr-Latn-RS" dirty="0" err="1"/>
              <a:t>izvrsava</a:t>
            </a:r>
            <a:r>
              <a:rPr lang="sr-Latn-RS" dirty="0"/>
              <a:t> svaki put kada se</a:t>
            </a:r>
          </a:p>
          <a:p>
            <a:pPr marL="0" indent="0">
              <a:buNone/>
            </a:pPr>
            <a:r>
              <a:rPr lang="sr-Latn-RS" dirty="0"/>
              <a:t>//klikne na ovo dugme</a:t>
            </a:r>
          </a:p>
          <a:p>
            <a:pPr marL="0" indent="0">
              <a:buNone/>
            </a:pPr>
            <a:r>
              <a:rPr lang="sr-Latn-RS" dirty="0"/>
              <a:t>}</a:t>
            </a:r>
          </a:p>
          <a:p>
            <a:pPr marL="0" indent="0">
              <a:buNone/>
            </a:pPr>
            <a:r>
              <a:rPr lang="sr-Latn-RS" dirty="0"/>
              <a:t>});</a:t>
            </a:r>
          </a:p>
          <a:p>
            <a:endParaRPr lang="sr-Latn-RS" dirty="0"/>
          </a:p>
        </p:txBody>
      </p:sp>
      <p:sp>
        <p:nvSpPr>
          <p:cNvPr id="4" name="Rectangle 3"/>
          <p:cNvSpPr/>
          <p:nvPr/>
        </p:nvSpPr>
        <p:spPr>
          <a:xfrm>
            <a:off x="1154954" y="3757353"/>
            <a:ext cx="7024770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5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Šta</a:t>
            </a:r>
            <a:r>
              <a:rPr lang="en-GB" dirty="0" smtClean="0"/>
              <a:t> je JDBC?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JDBC (Java Database Connectivity) je</a:t>
            </a:r>
            <a:r>
              <a:rPr lang="sr-Latn-RS" dirty="0" smtClean="0"/>
              <a:t> </a:t>
            </a:r>
            <a:r>
              <a:rPr lang="en-GB" dirty="0" err="1" smtClean="0"/>
              <a:t>standardni</a:t>
            </a:r>
            <a:r>
              <a:rPr lang="en-GB" dirty="0" smtClean="0"/>
              <a:t> Java </a:t>
            </a:r>
            <a:r>
              <a:rPr lang="en-GB" dirty="0" err="1" smtClean="0"/>
              <a:t>interfejs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povezivanje</a:t>
            </a:r>
            <a:r>
              <a:rPr lang="en-GB" dirty="0" smtClean="0"/>
              <a:t> </a:t>
            </a:r>
            <a:r>
              <a:rPr lang="en-GB" dirty="0" err="1" smtClean="0"/>
              <a:t>Jave</a:t>
            </a:r>
            <a:r>
              <a:rPr lang="sr-Latn-RS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relacionim</a:t>
            </a:r>
            <a:r>
              <a:rPr lang="en-GB" dirty="0" smtClean="0"/>
              <a:t> </a:t>
            </a:r>
            <a:r>
              <a:rPr lang="en-GB" dirty="0" err="1" smtClean="0"/>
              <a:t>bazama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 smtClean="0"/>
              <a:t>definisan</a:t>
            </a:r>
            <a:r>
              <a:rPr lang="en-GB" dirty="0" smtClean="0"/>
              <a:t> od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 smtClean="0"/>
              <a:t> Sun Microsystems.</a:t>
            </a:r>
            <a:endParaRPr lang="sr-Latn-RS" dirty="0" smtClean="0"/>
          </a:p>
          <a:p>
            <a:r>
              <a:rPr lang="en-GB" dirty="0" smtClean="0"/>
              <a:t>JDBC </a:t>
            </a:r>
            <a:r>
              <a:rPr lang="en-GB" dirty="0" err="1" smtClean="0"/>
              <a:t>omogućava</a:t>
            </a:r>
            <a:r>
              <a:rPr lang="en-GB" dirty="0" smtClean="0"/>
              <a:t> Java </a:t>
            </a:r>
            <a:r>
              <a:rPr lang="en-GB" dirty="0" err="1" smtClean="0"/>
              <a:t>aplikacijama</a:t>
            </a:r>
            <a:r>
              <a:rPr lang="en-GB" dirty="0" smtClean="0"/>
              <a:t>, </a:t>
            </a:r>
            <a:r>
              <a:rPr lang="en-GB" dirty="0" err="1" smtClean="0"/>
              <a:t>apletima</a:t>
            </a:r>
            <a:r>
              <a:rPr lang="sr-Latn-RS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servletima</a:t>
            </a:r>
            <a:r>
              <a:rPr lang="en-GB" dirty="0" smtClean="0"/>
              <a:t> </a:t>
            </a:r>
            <a:r>
              <a:rPr lang="en-GB" dirty="0" err="1" smtClean="0"/>
              <a:t>pristup</a:t>
            </a:r>
            <a:r>
              <a:rPr lang="en-GB" dirty="0" smtClean="0"/>
              <a:t> </a:t>
            </a:r>
            <a:r>
              <a:rPr lang="en-GB" dirty="0" err="1" smtClean="0"/>
              <a:t>bazama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drugim</a:t>
            </a:r>
            <a:r>
              <a:rPr lang="en-GB" dirty="0" smtClean="0"/>
              <a:t> </a:t>
            </a:r>
            <a:r>
              <a:rPr lang="en-GB" dirty="0" err="1" smtClean="0"/>
              <a:t>tabelaranim</a:t>
            </a:r>
            <a:r>
              <a:rPr lang="en-GB" dirty="0" smtClean="0"/>
              <a:t> </a:t>
            </a:r>
            <a:r>
              <a:rPr lang="en-GB" dirty="0" err="1" smtClean="0"/>
              <a:t>izvorima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034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JDBC Arhitektura</a:t>
            </a:r>
            <a:endParaRPr lang="en-GB" dirty="0"/>
          </a:p>
        </p:txBody>
      </p:sp>
      <p:pic>
        <p:nvPicPr>
          <p:cNvPr id="1028" name="Picture 4" descr="https://i0.wp.com/www.knowledgewala.com/wp-content/uploads/2016/07/Adapter-Design-Pattern.jpg?fit=1366%2C76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3937" y="2468691"/>
            <a:ext cx="7262430" cy="408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34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koraci za korišćenje baze podataka u javi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altLang="en-US" dirty="0" smtClean="0"/>
              <a:t>Uspostavi konekciju (</a:t>
            </a:r>
            <a:r>
              <a:rPr lang="en-US" altLang="en-US" dirty="0" smtClean="0"/>
              <a:t>Establish a </a:t>
            </a:r>
            <a:r>
              <a:rPr lang="en-US" altLang="en-US" b="1" dirty="0" smtClean="0"/>
              <a:t>connection</a:t>
            </a:r>
            <a:r>
              <a:rPr lang="sr-Latn-RS" altLang="en-US" b="1" dirty="0"/>
              <a:t>)</a:t>
            </a:r>
            <a:endParaRPr lang="en-US" alt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altLang="en-US" dirty="0" smtClean="0"/>
              <a:t>Kreiraj JDBC naredbu (</a:t>
            </a:r>
            <a:r>
              <a:rPr lang="sr-Latn-RS" altLang="en-US" dirty="0" err="1" smtClean="0"/>
              <a:t>create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JDBC </a:t>
            </a:r>
            <a:r>
              <a:rPr lang="en-US" altLang="en-US" b="1" dirty="0" smtClean="0"/>
              <a:t>Statements</a:t>
            </a:r>
            <a:r>
              <a:rPr lang="sr-Latn-RS" altLang="en-US" b="1" dirty="0" smtClean="0"/>
              <a:t>)</a:t>
            </a:r>
            <a:endParaRPr lang="en-US" alt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altLang="en-US" dirty="0" smtClean="0"/>
              <a:t>Izvrši SQL upit (</a:t>
            </a:r>
            <a:r>
              <a:rPr lang="sr-Latn-RS" altLang="en-US" dirty="0" err="1" smtClean="0"/>
              <a:t>Execute</a:t>
            </a:r>
            <a:r>
              <a:rPr lang="sr-Latn-RS" altLang="en-US" dirty="0" smtClean="0"/>
              <a:t> </a:t>
            </a:r>
            <a:r>
              <a:rPr lang="en-US" altLang="en-US" b="1" dirty="0" smtClean="0"/>
              <a:t>SQL</a:t>
            </a:r>
            <a:r>
              <a:rPr lang="en-US" altLang="en-US" dirty="0" smtClean="0"/>
              <a:t> Statements</a:t>
            </a:r>
            <a:r>
              <a:rPr lang="sr-Latn-RS" altLang="en-US" dirty="0"/>
              <a:t>)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altLang="en-US" dirty="0" smtClean="0"/>
              <a:t>Pročitaj rezultate (</a:t>
            </a:r>
            <a:r>
              <a:rPr lang="sr-Latn-RS" altLang="en-US" b="1" dirty="0" smtClean="0"/>
              <a:t>GET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ResultSet</a:t>
            </a:r>
            <a:r>
              <a:rPr lang="sr-Latn-RS" altLang="en-US" dirty="0" smtClean="0"/>
              <a:t>)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altLang="en-US" dirty="0" smtClean="0"/>
              <a:t>Zatvori konekciju (</a:t>
            </a:r>
            <a:r>
              <a:rPr lang="sr-Latn-RS" altLang="en-US" b="1" dirty="0" err="1" smtClean="0"/>
              <a:t>Close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connections</a:t>
            </a:r>
            <a:r>
              <a:rPr lang="sr-Latn-RS" altLang="en-US" dirty="0"/>
              <a:t>)</a:t>
            </a:r>
            <a:endParaRPr lang="en-US" altLang="en-US" dirty="0" smtClean="0"/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35" y="2397204"/>
            <a:ext cx="6252850" cy="4460796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6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sr-Latn-RS" dirty="0" smtClean="0"/>
              <a:t>Uspostavi konekciju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Učitajte drajver</a:t>
            </a:r>
          </a:p>
          <a:p>
            <a:pPr lvl="1"/>
            <a:r>
              <a:rPr lang="en-US" altLang="en-US" dirty="0" err="1">
                <a:latin typeface="Arial Unicode MS" pitchFamily="34" charset="-128"/>
              </a:rPr>
              <a:t>Class.forName</a:t>
            </a:r>
            <a:r>
              <a:rPr lang="en-US" altLang="en-US" dirty="0">
                <a:latin typeface="Arial Unicode MS" pitchFamily="34" charset="-128"/>
              </a:rPr>
              <a:t>("</a:t>
            </a:r>
            <a:r>
              <a:rPr lang="en-US" altLang="en-US" dirty="0" err="1">
                <a:latin typeface="Arial Unicode MS" pitchFamily="34" charset="-128"/>
              </a:rPr>
              <a:t>oracle.jdbc.driver.OracleDriver</a:t>
            </a:r>
            <a:r>
              <a:rPr lang="en-US" altLang="en-US" dirty="0">
                <a:latin typeface="Arial Unicode MS" pitchFamily="34" charset="-128"/>
              </a:rPr>
              <a:t>");</a:t>
            </a:r>
          </a:p>
          <a:p>
            <a:pPr lvl="1"/>
            <a:r>
              <a:rPr lang="en-GB" dirty="0" err="1"/>
              <a:t>Šta</a:t>
            </a:r>
            <a:r>
              <a:rPr lang="en-GB" dirty="0"/>
              <a:t> </a:t>
            </a:r>
            <a:r>
              <a:rPr lang="en-GB" dirty="0" err="1"/>
              <a:t>mislite</a:t>
            </a:r>
            <a:r>
              <a:rPr lang="en-GB" dirty="0"/>
              <a:t> </a:t>
            </a:r>
            <a:r>
              <a:rPr lang="sr-Latn-RS" dirty="0" smtClean="0"/>
              <a:t>šta ova naredba radi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 smtClean="0"/>
              <a:t>?</a:t>
            </a:r>
            <a:endParaRPr lang="sr-Latn-RS" dirty="0"/>
          </a:p>
          <a:p>
            <a:r>
              <a:rPr lang="sr-Latn-RS" dirty="0" smtClean="0"/>
              <a:t>Napravi konekciju</a:t>
            </a:r>
          </a:p>
          <a:p>
            <a:pPr lvl="1"/>
            <a:r>
              <a:rPr lang="en-US" altLang="en-US" dirty="0">
                <a:latin typeface="Arial Unicode MS" pitchFamily="34" charset="-128"/>
              </a:rPr>
              <a:t>Connection con = </a:t>
            </a:r>
            <a:r>
              <a:rPr lang="en-US" altLang="en-US" dirty="0" err="1">
                <a:latin typeface="Arial Unicode MS" pitchFamily="34" charset="-128"/>
              </a:rPr>
              <a:t>DriverManager.getConnection</a:t>
            </a:r>
            <a:r>
              <a:rPr lang="en-US" altLang="en-US" dirty="0">
                <a:latin typeface="Arial Unicode MS" pitchFamily="34" charset="-128"/>
              </a:rPr>
              <a:t>( "</a:t>
            </a:r>
            <a:r>
              <a:rPr lang="en-US" altLang="en-US" dirty="0" err="1">
                <a:latin typeface="Arial Unicode MS" pitchFamily="34" charset="-128"/>
              </a:rPr>
              <a:t>jdbc:oracle:thin</a:t>
            </a:r>
            <a:r>
              <a:rPr lang="en-US" altLang="en-US" dirty="0">
                <a:latin typeface="Arial Unicode MS" pitchFamily="34" charset="-128"/>
              </a:rPr>
              <a:t>:@oracle-prod:1521:OPROD", username, </a:t>
            </a:r>
            <a:r>
              <a:rPr lang="en-US" altLang="en-US" dirty="0" err="1">
                <a:latin typeface="Arial Unicode MS" pitchFamily="34" charset="-128"/>
              </a:rPr>
              <a:t>passwd</a:t>
            </a:r>
            <a:r>
              <a:rPr lang="en-US" altLang="en-US" dirty="0" smtClean="0">
                <a:latin typeface="Arial Unicode MS" pitchFamily="34" charset="-128"/>
              </a:rPr>
              <a:t>);</a:t>
            </a:r>
            <a:endParaRPr lang="sr-Latn-RS" altLang="en-US" dirty="0" smtClean="0">
              <a:latin typeface="Arial Unicode MS" pitchFamily="34" charset="-128"/>
            </a:endParaRPr>
          </a:p>
          <a:p>
            <a:pPr lvl="1"/>
            <a:r>
              <a:rPr lang="en-GB" dirty="0" err="1" smtClean="0"/>
              <a:t>Šta</a:t>
            </a:r>
            <a:r>
              <a:rPr lang="en-GB" dirty="0" smtClean="0"/>
              <a:t> </a:t>
            </a:r>
            <a:r>
              <a:rPr lang="en-GB" dirty="0" err="1" smtClean="0"/>
              <a:t>mislite</a:t>
            </a:r>
            <a:r>
              <a:rPr lang="en-GB" dirty="0" smtClean="0"/>
              <a:t> </a:t>
            </a:r>
            <a:r>
              <a:rPr lang="sr-Latn-RS" dirty="0" smtClean="0"/>
              <a:t>šta ova naredba radi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kako</a:t>
            </a:r>
            <a:r>
              <a:rPr lang="en-GB" dirty="0" smtClean="0"/>
              <a:t>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4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sr-Latn-RS" altLang="en-US" dirty="0" smtClean="0"/>
              <a:t>Kreiraj naredbu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 Unicode MS" pitchFamily="34" charset="-128"/>
              </a:rPr>
              <a:t>Statement </a:t>
            </a:r>
            <a:r>
              <a:rPr lang="en-US" altLang="en-US" dirty="0" err="1" smtClean="0">
                <a:latin typeface="Arial Unicode MS" pitchFamily="34" charset="-128"/>
              </a:rPr>
              <a:t>stmt</a:t>
            </a:r>
            <a:r>
              <a:rPr lang="en-US" altLang="en-US" dirty="0" smtClean="0">
                <a:latin typeface="Arial Unicode MS" pitchFamily="34" charset="-128"/>
              </a:rPr>
              <a:t> = </a:t>
            </a:r>
            <a:r>
              <a:rPr lang="en-US" altLang="en-US" dirty="0" err="1" smtClean="0">
                <a:latin typeface="Arial Unicode MS" pitchFamily="34" charset="-128"/>
              </a:rPr>
              <a:t>con.createStatement</a:t>
            </a:r>
            <a:r>
              <a:rPr lang="en-US" altLang="en-US" dirty="0" smtClean="0">
                <a:latin typeface="Arial Unicode MS" pitchFamily="34" charset="-128"/>
              </a:rPr>
              <a:t>() ; </a:t>
            </a:r>
          </a:p>
          <a:p>
            <a:r>
              <a:rPr lang="pl-PL" dirty="0"/>
              <a:t>Kreira objekat </a:t>
            </a:r>
            <a:r>
              <a:rPr lang="pl-PL" b="1" dirty="0" smtClean="0"/>
              <a:t>Statement</a:t>
            </a:r>
            <a:r>
              <a:rPr lang="pl-PL" dirty="0" smtClean="0"/>
              <a:t> </a:t>
            </a:r>
            <a:r>
              <a:rPr lang="pl-PL" dirty="0"/>
              <a:t>za slanje </a:t>
            </a:r>
            <a:r>
              <a:rPr lang="pl-PL" dirty="0" smtClean="0"/>
              <a:t>SQL upita </a:t>
            </a:r>
            <a:r>
              <a:rPr lang="pl-PL" dirty="0"/>
              <a:t>u bazu </a:t>
            </a:r>
            <a:r>
              <a:rPr lang="pl-PL" dirty="0" smtClean="0"/>
              <a:t>podataka</a:t>
            </a:r>
            <a:br>
              <a:rPr lang="pl-PL" dirty="0" smtClean="0"/>
            </a:br>
            <a:endParaRPr lang="en-GB" dirty="0"/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33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sr-Latn-RS" altLang="en-US" dirty="0" smtClean="0"/>
              <a:t>Izvrši SQL upit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</a:rPr>
              <a:t>createLehigh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smtClean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Create table Lehigh </a:t>
            </a:r>
            <a:r>
              <a:rPr lang="en-US" altLang="en-US" dirty="0" smtClean="0">
                <a:latin typeface="Arial Unicode MS" pitchFamily="34" charset="-128"/>
              </a:rPr>
              <a:t>" </a:t>
            </a:r>
            <a:r>
              <a:rPr lang="en-US" altLang="en-US" dirty="0">
                <a:latin typeface="Tahoma" panose="020B0604030504040204" pitchFamily="34" charset="0"/>
              </a:rPr>
              <a:t>+</a:t>
            </a:r>
          </a:p>
          <a:p>
            <a:pPr>
              <a:buNone/>
            </a:pPr>
            <a:r>
              <a:rPr lang="en-US" altLang="en-US" dirty="0">
                <a:latin typeface="Tahoma" panose="020B0604030504040204" pitchFamily="34" charset="0"/>
              </a:rPr>
              <a:t> 	</a:t>
            </a:r>
            <a:r>
              <a:rPr lang="en-US" altLang="en-US" dirty="0" smtClean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(SSN Integer not null, Name VARCHAR(32), </a:t>
            </a:r>
            <a:r>
              <a:rPr lang="en-US" altLang="en-US" dirty="0" smtClean="0">
                <a:latin typeface="Arial Unicode MS" pitchFamily="34" charset="-128"/>
              </a:rPr>
              <a:t>" </a:t>
            </a:r>
            <a:r>
              <a:rPr lang="en-US" altLang="en-US" dirty="0">
                <a:latin typeface="Tahoma" panose="020B0604030504040204" pitchFamily="34" charset="0"/>
              </a:rPr>
              <a:t>+ </a:t>
            </a:r>
            <a:r>
              <a:rPr lang="en-US" altLang="en-US" dirty="0" smtClean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Marks Integer)</a:t>
            </a:r>
            <a:r>
              <a:rPr lang="en-US" altLang="en-US" dirty="0" smtClean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dirty="0" err="1">
                <a:latin typeface="Tahoma" panose="020B0604030504040204" pitchFamily="34" charset="0"/>
              </a:rPr>
              <a:t>stmt.</a:t>
            </a:r>
            <a:r>
              <a:rPr lang="en-US" altLang="en-US" b="1" dirty="0" err="1">
                <a:latin typeface="Tahoma" panose="020B0604030504040204" pitchFamily="34" charset="0"/>
              </a:rPr>
              <a:t>executeUpdate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createLehigh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>
              <a:buNone/>
            </a:pPr>
            <a:r>
              <a:rPr lang="en-US" altLang="en-US" dirty="0">
                <a:latin typeface="Tahoma" panose="020B0604030504040204" pitchFamily="34" charset="0"/>
              </a:rPr>
              <a:t>	//What does this statement do?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</a:rPr>
              <a:t>insertLehigh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smtClean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Insert into Lehigh values</a:t>
            </a:r>
            <a:r>
              <a:rPr lang="en-US" altLang="en-US" dirty="0" smtClean="0">
                <a:latin typeface="Arial Unicode MS" pitchFamily="34" charset="-128"/>
              </a:rPr>
              <a:t>“ </a:t>
            </a:r>
            <a:r>
              <a:rPr lang="en-US" altLang="en-US" dirty="0">
                <a:latin typeface="Tahoma" panose="020B0604030504040204" pitchFamily="34" charset="0"/>
              </a:rPr>
              <a:t>+	</a:t>
            </a:r>
            <a:r>
              <a:rPr lang="en-US" altLang="en-US" dirty="0" smtClean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(123456789,abc,100)</a:t>
            </a:r>
            <a:r>
              <a:rPr lang="en-US" altLang="en-US" dirty="0" smtClean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dirty="0" err="1">
                <a:latin typeface="Tahoma" panose="020B0604030504040204" pitchFamily="34" charset="0"/>
              </a:rPr>
              <a:t>stmt.</a:t>
            </a:r>
            <a:r>
              <a:rPr lang="en-US" altLang="en-US" b="1" dirty="0" err="1">
                <a:latin typeface="Tahoma" panose="020B0604030504040204" pitchFamily="34" charset="0"/>
              </a:rPr>
              <a:t>executeUpdate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insertLehigh</a:t>
            </a:r>
            <a:r>
              <a:rPr lang="en-US" altLang="en-US" dirty="0" smtClean="0">
                <a:latin typeface="Tahoma" panose="020B0604030504040204" pitchFamily="34" charset="0"/>
              </a:rPr>
              <a:t>);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822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sr-Latn-RS" altLang="en-US" dirty="0" smtClean="0"/>
              <a:t>Pročitaj rezultate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</a:rPr>
              <a:t>queryLehigh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select * from Lehigh</a:t>
            </a:r>
            <a:r>
              <a:rPr lang="en-US" altLang="en-US" dirty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ResultSet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rs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err="1">
                <a:latin typeface="Tahoma" panose="020B0604030504040204" pitchFamily="34" charset="0"/>
              </a:rPr>
              <a:t>Stmt.</a:t>
            </a:r>
            <a:r>
              <a:rPr lang="en-US" altLang="en-US" b="1" dirty="0" err="1">
                <a:latin typeface="Tahoma" panose="020B0604030504040204" pitchFamily="34" charset="0"/>
              </a:rPr>
              <a:t>executeQuery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queryLehigh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//</a:t>
            </a:r>
            <a:r>
              <a:rPr lang="sr-Latn-RS" altLang="en-US" dirty="0" smtClean="0">
                <a:latin typeface="Tahoma" panose="020B0604030504040204" pitchFamily="34" charset="0"/>
              </a:rPr>
              <a:t>Šta radi ova </a:t>
            </a:r>
            <a:r>
              <a:rPr lang="sr-Latn-RS" altLang="en-US" dirty="0" err="1" smtClean="0">
                <a:latin typeface="Tahoma" panose="020B0604030504040204" pitchFamily="34" charset="0"/>
              </a:rPr>
              <a:t>nareba</a:t>
            </a:r>
            <a:r>
              <a:rPr lang="en-US" altLang="en-US" dirty="0" smtClean="0">
                <a:latin typeface="Tahoma" panose="020B0604030504040204" pitchFamily="34" charset="0"/>
              </a:rPr>
              <a:t>?</a:t>
            </a:r>
            <a:endParaRPr lang="en-US" altLang="en-US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while (</a:t>
            </a:r>
            <a:r>
              <a:rPr lang="en-US" altLang="en-US" dirty="0" err="1">
                <a:latin typeface="Tahoma" panose="020B0604030504040204" pitchFamily="34" charset="0"/>
              </a:rPr>
              <a:t>rs.next</a:t>
            </a:r>
            <a:r>
              <a:rPr lang="en-US" altLang="en-US" dirty="0">
                <a:latin typeface="Tahoma" panose="020B0604030504040204" pitchFamily="34" charset="0"/>
              </a:rPr>
              <a:t>()) {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dirty="0" err="1">
                <a:latin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ssn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err="1">
                <a:latin typeface="Tahoma" panose="020B0604030504040204" pitchFamily="34" charset="0"/>
              </a:rPr>
              <a:t>rs.getInt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SSN</a:t>
            </a:r>
            <a:r>
              <a:rPr lang="en-US" altLang="en-US" dirty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String name = </a:t>
            </a:r>
            <a:r>
              <a:rPr lang="en-US" altLang="en-US" dirty="0" err="1">
                <a:latin typeface="Tahoma" panose="020B0604030504040204" pitchFamily="34" charset="0"/>
              </a:rPr>
              <a:t>rs.getString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NAME</a:t>
            </a:r>
            <a:r>
              <a:rPr lang="en-US" altLang="en-US" dirty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dirty="0" err="1">
                <a:latin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</a:rPr>
              <a:t> marks = </a:t>
            </a:r>
            <a:r>
              <a:rPr lang="en-US" altLang="en-US" dirty="0" err="1">
                <a:latin typeface="Tahoma" panose="020B0604030504040204" pitchFamily="34" charset="0"/>
              </a:rPr>
              <a:t>rs.getInt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MARKS</a:t>
            </a:r>
            <a:r>
              <a:rPr lang="en-US" altLang="en-US" dirty="0">
                <a:latin typeface="Arial Unicode MS" pitchFamily="34" charset="-128"/>
              </a:rPr>
              <a:t>"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}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6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sr-Latn-RS" dirty="0" smtClean="0"/>
              <a:t>Zatvori konekciju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stmt.close</a:t>
            </a:r>
            <a:r>
              <a:rPr lang="en-US" altLang="en-US" dirty="0" smtClean="0"/>
              <a:t>();</a:t>
            </a:r>
          </a:p>
          <a:p>
            <a:r>
              <a:rPr lang="en-US" altLang="en-US" dirty="0" err="1" smtClean="0"/>
              <a:t>con.close</a:t>
            </a:r>
            <a:r>
              <a:rPr lang="en-US" altLang="en-US" dirty="0" smtClean="0"/>
              <a:t>();</a:t>
            </a:r>
          </a:p>
        </p:txBody>
      </p:sp>
      <p:pic>
        <p:nvPicPr>
          <p:cNvPr id="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09" y="2325720"/>
            <a:ext cx="6490502" cy="4532280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1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461" y="2291631"/>
            <a:ext cx="6530398" cy="4566369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5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25" y="2371242"/>
            <a:ext cx="6928470" cy="4486758"/>
          </a:xfrm>
          <a:prstGeom prst="rect">
            <a:avLst/>
          </a:prstGeom>
        </p:spPr>
      </p:pic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Klasni</a:t>
            </a:r>
            <a:r>
              <a:rPr lang="en-US" dirty="0" smtClean="0"/>
              <a:t> </a:t>
            </a:r>
            <a:r>
              <a:rPr lang="en-US" dirty="0" err="1" smtClean="0"/>
              <a:t>dijagram</a:t>
            </a:r>
            <a:endParaRPr lang="sr-Latn-RS" dirty="0"/>
          </a:p>
        </p:txBody>
      </p:sp>
      <p:pic>
        <p:nvPicPr>
          <p:cNvPr id="5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.journaldev.com/wp-content/uploads/2013/07/visitor-patter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14" y="2319025"/>
            <a:ext cx="8585892" cy="45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Konstruktor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poseban metod koji služi za kreiranje objekata klase</a:t>
            </a:r>
          </a:p>
          <a:p>
            <a:pPr lvl="1"/>
            <a:r>
              <a:rPr lang="sr-Latn-RS" dirty="0" smtClean="0"/>
              <a:t>zove se isto kao klasa</a:t>
            </a:r>
          </a:p>
          <a:p>
            <a:pPr lvl="1"/>
            <a:r>
              <a:rPr lang="sr-Latn-RS" dirty="0" smtClean="0"/>
              <a:t>jedna klasa može imati više konstruktora sa različitim argumentima</a:t>
            </a:r>
          </a:p>
          <a:p>
            <a:r>
              <a:rPr lang="sr-Latn-RS" dirty="0" smtClean="0"/>
              <a:t>može biti bez argumenata</a:t>
            </a:r>
          </a:p>
          <a:p>
            <a:pPr lvl="1"/>
            <a:r>
              <a:rPr lang="sr-Latn-RS" dirty="0" smtClean="0"/>
              <a:t>podrazumevani konstruktor (ako u klasi nije naveden konstruktor, podrazumeva se da ima konstruktor bez argumenata)</a:t>
            </a:r>
          </a:p>
          <a:p>
            <a:r>
              <a:rPr lang="sr-Latn-RS" dirty="0" smtClean="0"/>
              <a:t>može imati argumente</a:t>
            </a:r>
          </a:p>
          <a:p>
            <a:pPr lvl="1"/>
            <a:r>
              <a:rPr lang="sr-Latn-RS" dirty="0" smtClean="0"/>
              <a:t>najčešće se prosleđuju vrednosti za polja</a:t>
            </a:r>
          </a:p>
          <a:p>
            <a:r>
              <a:rPr lang="sr-Latn-RS" dirty="0" smtClean="0"/>
              <a:t>ne stavlja se povratna vrednost</a:t>
            </a:r>
          </a:p>
          <a:p>
            <a:pPr lvl="1"/>
            <a:r>
              <a:rPr lang="sr-Latn-RS" dirty="0" smtClean="0"/>
              <a:t>ne navodi se </a:t>
            </a:r>
            <a:r>
              <a:rPr lang="sr-Latn-RS" dirty="0" err="1" smtClean="0"/>
              <a:t>void</a:t>
            </a:r>
            <a:endParaRPr lang="sr-Latn-RS" dirty="0" smtClean="0"/>
          </a:p>
          <a:p>
            <a:pPr lvl="1"/>
            <a:r>
              <a:rPr lang="sr-Latn-RS" dirty="0" smtClean="0"/>
              <a:t>vraća kreirani objekat</a:t>
            </a:r>
            <a:endParaRPr lang="sr-Latn-RS" dirty="0"/>
          </a:p>
        </p:txBody>
      </p:sp>
      <p:pic>
        <p:nvPicPr>
          <p:cNvPr id="3074" name="Picture 2" descr="https://www.studentskizivot.com/wp-content/uploads/2011/12/164992_348821131885570_1174355543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29" y="5071620"/>
            <a:ext cx="1421071" cy="1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1156</Words>
  <Application>Microsoft Office PowerPoint</Application>
  <PresentationFormat>Widescreen</PresentationFormat>
  <Paragraphs>205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Unicode MS</vt:lpstr>
      <vt:lpstr>Century Gothic</vt:lpstr>
      <vt:lpstr>Tahoma</vt:lpstr>
      <vt:lpstr>Times New Roman</vt:lpstr>
      <vt:lpstr>Wingdings</vt:lpstr>
      <vt:lpstr>Wingdings 3</vt:lpstr>
      <vt:lpstr>Ion Boardroom</vt:lpstr>
      <vt:lpstr>PROJEKTOVANJE I MODELOVANJE</vt:lpstr>
      <vt:lpstr>UML</vt:lpstr>
      <vt:lpstr>UML</vt:lpstr>
      <vt:lpstr>UML</vt:lpstr>
      <vt:lpstr>UML</vt:lpstr>
      <vt:lpstr>UML</vt:lpstr>
      <vt:lpstr>UML</vt:lpstr>
      <vt:lpstr>Klasni dijagram</vt:lpstr>
      <vt:lpstr>Konstruktor</vt:lpstr>
      <vt:lpstr>Konstruktor za klasu Student</vt:lpstr>
      <vt:lpstr>Korišćenje konstruktora</vt:lpstr>
      <vt:lpstr>Podrazumevani konstruktor</vt:lpstr>
      <vt:lpstr>Get i set metode</vt:lpstr>
      <vt:lpstr>Pojam interfejsa</vt:lpstr>
      <vt:lpstr>Interfejs u OOP</vt:lpstr>
      <vt:lpstr>Interfejsi i klase</vt:lpstr>
      <vt:lpstr>Interfejsi i klase</vt:lpstr>
      <vt:lpstr>Interfejsi, klase i nasleđivanje</vt:lpstr>
      <vt:lpstr>Višestruko nasleđivanje u Javi</vt:lpstr>
      <vt:lpstr>Interfejsi i inicijalizacija promenljive</vt:lpstr>
      <vt:lpstr>Još primera - proširivo vozilo</vt:lpstr>
      <vt:lpstr>Još primera - višestruko nasleđivanje</vt:lpstr>
      <vt:lpstr>Izuzetak</vt:lpstr>
      <vt:lpstr>Izuzetak</vt:lpstr>
      <vt:lpstr>Hvatanje izuzetka</vt:lpstr>
      <vt:lpstr>Izuzetak je klasa</vt:lpstr>
      <vt:lpstr>try-catch blok</vt:lpstr>
      <vt:lpstr>try-catch blok</vt:lpstr>
      <vt:lpstr>try-catch blok</vt:lpstr>
      <vt:lpstr>blok finally</vt:lpstr>
      <vt:lpstr>blok finally - primer</vt:lpstr>
      <vt:lpstr>Događaji (EVENTS)</vt:lpstr>
      <vt:lpstr>Događaji (Events) – primitivni događaji</vt:lpstr>
      <vt:lpstr>Događaji (Events) – semantički događaji</vt:lpstr>
      <vt:lpstr>Kreiranje izvora događaja</vt:lpstr>
      <vt:lpstr>Kreiranje izvora događaja</vt:lpstr>
      <vt:lpstr>Šta je JDBC?</vt:lpstr>
      <vt:lpstr>JDBC Arhitektura</vt:lpstr>
      <vt:lpstr>Osnovni koraci za korišćenje baze podataka u javi</vt:lpstr>
      <vt:lpstr>Uspostavi konekciju</vt:lpstr>
      <vt:lpstr>Kreiraj naredbu</vt:lpstr>
      <vt:lpstr>Izvrši SQL upit</vt:lpstr>
      <vt:lpstr>Pročitaj rezultate</vt:lpstr>
      <vt:lpstr>Zatvori konekciju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FreaK</dc:creator>
  <cp:lastModifiedBy>FreaK</cp:lastModifiedBy>
  <cp:revision>19</cp:revision>
  <dcterms:created xsi:type="dcterms:W3CDTF">2018-10-24T05:33:29Z</dcterms:created>
  <dcterms:modified xsi:type="dcterms:W3CDTF">2018-10-24T12:42:08Z</dcterms:modified>
</cp:coreProperties>
</file>